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94" r:id="rId4"/>
    <p:sldId id="295" r:id="rId5"/>
    <p:sldId id="301" r:id="rId6"/>
    <p:sldId id="297" r:id="rId7"/>
    <p:sldId id="298" r:id="rId8"/>
    <p:sldId id="302" r:id="rId9"/>
    <p:sldId id="296" r:id="rId10"/>
    <p:sldId id="299" r:id="rId11"/>
    <p:sldId id="300" r:id="rId12"/>
    <p:sldId id="291" r:id="rId13"/>
    <p:sldId id="303" r:id="rId14"/>
    <p:sldId id="292" r:id="rId15"/>
    <p:sldId id="304" r:id="rId16"/>
    <p:sldId id="305" r:id="rId17"/>
    <p:sldId id="307" r:id="rId18"/>
    <p:sldId id="306" r:id="rId19"/>
    <p:sldId id="308" r:id="rId20"/>
    <p:sldId id="309" r:id="rId21"/>
    <p:sldId id="310" r:id="rId22"/>
    <p:sldId id="311" r:id="rId23"/>
    <p:sldId id="312" r:id="rId24"/>
    <p:sldId id="313" r:id="rId25"/>
    <p:sldId id="29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>
      <p:cViewPr>
        <p:scale>
          <a:sx n="100" d="100"/>
          <a:sy n="100" d="100"/>
        </p:scale>
        <p:origin x="-2088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92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83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59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94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31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61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16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34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22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80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7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3000">
              <a:schemeClr val="tx1"/>
            </a:gs>
            <a:gs pos="1000">
              <a:schemeClr val="bg1">
                <a:lumMod val="5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54DE-5178-4B1E-AA0D-D7CA40DE815B}" type="datetimeFigureOut">
              <a:rPr lang="tr-TR" smtClean="0"/>
              <a:pPr/>
              <a:t>08.10.2020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E22CA-A995-4705-AAC7-22F35B3BD9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75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8820472" y="44624"/>
            <a:ext cx="216024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/>
          <p:cNvSpPr/>
          <p:nvPr/>
        </p:nvSpPr>
        <p:spPr>
          <a:xfrm>
            <a:off x="133212" y="548680"/>
            <a:ext cx="8471236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1691680" y="589278"/>
            <a:ext cx="6768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2020 – 2021 Güz Dönemi</a:t>
            </a:r>
          </a:p>
          <a:p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Teknik Bilimler Meslek Yüksekokulu</a:t>
            </a:r>
          </a:p>
          <a:p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Bilgisayar Programcılığı</a:t>
            </a:r>
          </a:p>
          <a:p>
            <a:endParaRPr lang="tr-TR" sz="2400" b="1" dirty="0"/>
          </a:p>
          <a:p>
            <a:endParaRPr lang="tr-TR" sz="2400" b="1" dirty="0"/>
          </a:p>
          <a:p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940152" y="4077072"/>
            <a:ext cx="1335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Wingdings" pitchFamily="2" charset="2"/>
              <a:buChar char="Ø"/>
            </a:pPr>
            <a:r>
              <a:rPr lang="tr-TR" sz="800" dirty="0"/>
              <a:t>Temel Kavramlar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tr-TR" sz="800" dirty="0" smtClean="0"/>
              <a:t>Algoritma Terimleri</a:t>
            </a:r>
          </a:p>
          <a:p>
            <a:pPr marL="228600" indent="-228600">
              <a:buFont typeface="Wingdings" pitchFamily="2" charset="2"/>
              <a:buChar char="Ø"/>
            </a:pPr>
            <a:r>
              <a:rPr lang="tr-TR" sz="800" dirty="0" smtClean="0"/>
              <a:t>Algoritma Oluşturmak</a:t>
            </a:r>
          </a:p>
          <a:p>
            <a:pPr marL="228600" indent="-228600">
              <a:buFont typeface="Wingdings" pitchFamily="2" charset="2"/>
              <a:buChar char="Ø"/>
            </a:pPr>
            <a:endParaRPr lang="tr-TR" sz="800" dirty="0" smtClean="0"/>
          </a:p>
          <a:p>
            <a:pPr marL="228600" indent="-228600">
              <a:buFont typeface="Wingdings" pitchFamily="2" charset="2"/>
              <a:buChar char="Ø"/>
            </a:pPr>
            <a:endParaRPr lang="tr-TR" sz="800" dirty="0"/>
          </a:p>
        </p:txBody>
      </p:sp>
      <p:sp>
        <p:nvSpPr>
          <p:cNvPr id="23" name="Dikdörtgen 22"/>
          <p:cNvSpPr/>
          <p:nvPr/>
        </p:nvSpPr>
        <p:spPr>
          <a:xfrm>
            <a:off x="1571605" y="3167389"/>
            <a:ext cx="6669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/>
              <a:t>ALGORİTMA ANALİZİ ve TASARIMI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2316134" y="4725144"/>
            <a:ext cx="2372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module</a:t>
            </a:r>
            <a:endParaRPr lang="tr-T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4368830" y="4046295"/>
            <a:ext cx="108234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tr-TR" sz="13800" dirty="0"/>
          </a:p>
        </p:txBody>
      </p:sp>
    </p:spTree>
    <p:extLst>
      <p:ext uri="{BB962C8B-B14F-4D97-AF65-F5344CB8AC3E}">
        <p14:creationId xmlns:p14="http://schemas.microsoft.com/office/powerpoint/2010/main" val="21988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Örnek Algoritma Türleri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Arama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Bellek yönetimi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Bilgisayar grafiği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Birleşimsel algoritmalar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Çizge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Evrimsel algoritmalar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Genetik algoritmalar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Kripto algoritmaları veya </a:t>
            </a:r>
            <a:r>
              <a:rPr lang="tr-TR" dirty="0" err="1"/>
              <a:t>kriptografik</a:t>
            </a:r>
            <a:r>
              <a:rPr lang="tr-TR" dirty="0"/>
              <a:t> algoritmalar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Kök bulma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Optimizasyon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Sıralama algoritmaları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Veri sıkıştırma algoritmaları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1857356" y="1000108"/>
            <a:ext cx="6572296" cy="584775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1100" b="1" dirty="0" err="1"/>
              <a:t>Birleştirme</a:t>
            </a:r>
            <a:r>
              <a:rPr lang="en-US" sz="1100" b="1" dirty="0"/>
              <a:t> </a:t>
            </a:r>
            <a:r>
              <a:rPr lang="en-US" sz="1100" b="1" dirty="0" err="1"/>
              <a:t>algoritmaları</a:t>
            </a:r>
            <a:endParaRPr lang="tr-TR" sz="1100" b="1" dirty="0"/>
          </a:p>
          <a:p>
            <a:endParaRPr lang="en-US" sz="1100" b="1" dirty="0"/>
          </a:p>
          <a:p>
            <a:r>
              <a:rPr lang="en-US" sz="1100" b="1" dirty="0" err="1"/>
              <a:t>Çizge</a:t>
            </a:r>
            <a:r>
              <a:rPr lang="en-US" sz="1100" b="1" dirty="0"/>
              <a:t> </a:t>
            </a:r>
            <a:r>
              <a:rPr lang="en-US" sz="1100" b="1" dirty="0" err="1"/>
              <a:t>algoritmaları</a:t>
            </a:r>
            <a:endParaRPr lang="tr-TR" sz="1100" b="1" dirty="0"/>
          </a:p>
          <a:p>
            <a:endParaRPr lang="en-US" sz="1100" b="1" dirty="0"/>
          </a:p>
          <a:p>
            <a:r>
              <a:rPr lang="en-US" sz="1100" b="1" dirty="0" err="1"/>
              <a:t>Karakter</a:t>
            </a:r>
            <a:r>
              <a:rPr lang="en-US" sz="1100" b="1" dirty="0"/>
              <a:t> </a:t>
            </a:r>
            <a:r>
              <a:rPr lang="en-US" sz="1100" b="1" dirty="0" err="1"/>
              <a:t>dizileri</a:t>
            </a:r>
            <a:r>
              <a:rPr lang="en-US" sz="1100" b="1" dirty="0"/>
              <a:t> </a:t>
            </a:r>
            <a:r>
              <a:rPr lang="en-US" sz="1100" b="1" dirty="0" err="1"/>
              <a:t>üzerine</a:t>
            </a:r>
            <a:r>
              <a:rPr lang="en-US" sz="1100" b="1" dirty="0"/>
              <a:t> </a:t>
            </a:r>
            <a:r>
              <a:rPr lang="en-US" sz="1100" b="1" dirty="0" err="1"/>
              <a:t>algoritmalar</a:t>
            </a:r>
            <a:endParaRPr lang="tr" sz="1100" b="1" dirty="0"/>
          </a:p>
          <a:p>
            <a:endParaRPr lang="tr-TR" sz="1100" b="1" dirty="0"/>
          </a:p>
          <a:p>
            <a:endParaRPr lang="tr-TR" sz="1100" b="1" dirty="0"/>
          </a:p>
          <a:p>
            <a:endParaRPr lang="tr-TR" sz="1100" b="1" dirty="0"/>
          </a:p>
          <a:p>
            <a:r>
              <a:rPr lang="tr-TR" sz="1100" b="1" dirty="0"/>
              <a:t>Genel birleşimsel algoritmalar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dirty="0"/>
              <a:t>S</a:t>
            </a:r>
            <a:r>
              <a:rPr lang="en-US" sz="1100" dirty="0" err="1"/>
              <a:t>özde</a:t>
            </a:r>
            <a:r>
              <a:rPr lang="tr-TR" sz="1100" dirty="0"/>
              <a:t> </a:t>
            </a:r>
            <a:r>
              <a:rPr lang="en-US" sz="1100" dirty="0" err="1"/>
              <a:t>rastlantısal</a:t>
            </a:r>
            <a:r>
              <a:rPr lang="en-US" sz="1100" dirty="0"/>
              <a:t> </a:t>
            </a:r>
            <a:r>
              <a:rPr lang="en-US" sz="1100" dirty="0" err="1"/>
              <a:t>sayı</a:t>
            </a:r>
            <a:r>
              <a:rPr lang="en-US" sz="1100" dirty="0"/>
              <a:t> </a:t>
            </a:r>
            <a:r>
              <a:rPr lang="en-US" sz="1100" dirty="0" err="1"/>
              <a:t>üreteciler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Blum </a:t>
            </a:r>
            <a:r>
              <a:rPr lang="en-US" sz="1100" dirty="0" err="1"/>
              <a:t>Blum</a:t>
            </a:r>
            <a:r>
              <a:rPr lang="en-US" sz="1100" dirty="0"/>
              <a:t> </a:t>
            </a:r>
            <a:r>
              <a:rPr lang="en-US" sz="1100" dirty="0" err="1"/>
              <a:t>Shub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Mersenne</a:t>
            </a:r>
            <a:r>
              <a:rPr lang="en-US" sz="1100" dirty="0"/>
              <a:t> </a:t>
            </a:r>
            <a:r>
              <a:rPr lang="en-US" sz="1100" dirty="0" err="1"/>
              <a:t>hortumu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Gecikmeli</a:t>
            </a:r>
            <a:r>
              <a:rPr lang="en-US" sz="1100" dirty="0"/>
              <a:t> Fibonacci </a:t>
            </a:r>
            <a:r>
              <a:rPr lang="en-US" sz="1100" dirty="0" err="1"/>
              <a:t>üreteci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Doğrusal</a:t>
            </a:r>
            <a:r>
              <a:rPr lang="en-US" sz="1100" dirty="0"/>
              <a:t> </a:t>
            </a:r>
            <a:r>
              <a:rPr lang="en-US" sz="1100" dirty="0" err="1"/>
              <a:t>eşleşik</a:t>
            </a:r>
            <a:r>
              <a:rPr lang="en-US" sz="1100" dirty="0"/>
              <a:t> </a:t>
            </a:r>
            <a:r>
              <a:rPr lang="en-US" sz="1100" dirty="0" err="1"/>
              <a:t>üreteci</a:t>
            </a:r>
            <a:endParaRPr lang="tr-TR" sz="1100" dirty="0"/>
          </a:p>
          <a:p>
            <a:endParaRPr lang="tr-TR" sz="1100" dirty="0"/>
          </a:p>
          <a:p>
            <a:endParaRPr lang="tr-TR" sz="1100" dirty="0"/>
          </a:p>
          <a:p>
            <a:endParaRPr lang="en-US" sz="1100" dirty="0"/>
          </a:p>
          <a:p>
            <a:r>
              <a:rPr lang="en-US" sz="1100" b="1" dirty="0" err="1"/>
              <a:t>Arama</a:t>
            </a:r>
            <a:r>
              <a:rPr lang="en-US" sz="1100" b="1" dirty="0"/>
              <a:t> </a:t>
            </a:r>
            <a:r>
              <a:rPr lang="en-US" sz="1100" b="1" dirty="0" err="1"/>
              <a:t>algoritmaları</a:t>
            </a:r>
            <a:endParaRPr lang="en-US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Doğrusal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İkili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r>
              <a:rPr lang="en-US" sz="1100" dirty="0"/>
              <a:t> </a:t>
            </a:r>
            <a:r>
              <a:rPr lang="en-US" sz="1100" dirty="0" err="1"/>
              <a:t>algoritması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İkili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r>
              <a:rPr lang="en-US" sz="1100" dirty="0"/>
              <a:t> </a:t>
            </a:r>
            <a:r>
              <a:rPr lang="en-US" sz="1100" dirty="0" err="1"/>
              <a:t>ağacı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Seçim</a:t>
            </a:r>
            <a:r>
              <a:rPr lang="en-US" sz="1100" dirty="0"/>
              <a:t> </a:t>
            </a:r>
            <a:r>
              <a:rPr lang="en-US" sz="1100" dirty="0" err="1"/>
              <a:t>algoritması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Enlemesine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Derinlemesine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/>
              <a:t>En iyi en önce arama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Kestirimci</a:t>
            </a:r>
            <a:r>
              <a:rPr lang="en-US" sz="1100" dirty="0"/>
              <a:t> </a:t>
            </a:r>
            <a:r>
              <a:rPr lang="en-US" sz="1100" dirty="0" err="1"/>
              <a:t>arama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A* </a:t>
            </a:r>
            <a:r>
              <a:rPr lang="en-US" sz="1100" dirty="0" err="1"/>
              <a:t>arama</a:t>
            </a:r>
            <a:r>
              <a:rPr lang="en-US" sz="1100" dirty="0"/>
              <a:t> </a:t>
            </a:r>
            <a:r>
              <a:rPr lang="en-US" sz="1100" dirty="0" err="1"/>
              <a:t>algoritması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Uniform-cost </a:t>
            </a:r>
            <a:r>
              <a:rPr lang="en-US" sz="1100" dirty="0" err="1"/>
              <a:t>arama</a:t>
            </a:r>
            <a:r>
              <a:rPr lang="en-US" sz="1100" dirty="0"/>
              <a:t> </a:t>
            </a:r>
            <a:r>
              <a:rPr lang="en-US" sz="1100" dirty="0" err="1"/>
              <a:t>algoritması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Hash </a:t>
            </a:r>
            <a:r>
              <a:rPr lang="en-US" sz="1100" dirty="0" err="1"/>
              <a:t>tablosu</a:t>
            </a:r>
            <a:endParaRPr lang="tr-TR" sz="1100" dirty="0"/>
          </a:p>
          <a:p>
            <a:endParaRPr lang="tr-TR" sz="1100" dirty="0"/>
          </a:p>
          <a:p>
            <a:endParaRPr lang="tr-TR" sz="1100" dirty="0"/>
          </a:p>
          <a:p>
            <a:endParaRPr lang="tr-TR" sz="1100" dirty="0"/>
          </a:p>
          <a:p>
            <a:endParaRPr lang="tr-TR" sz="1100" dirty="0"/>
          </a:p>
          <a:p>
            <a:endParaRPr lang="tr-TR" sz="1100" dirty="0"/>
          </a:p>
          <a:p>
            <a:r>
              <a:rPr lang="en-US" sz="1100" b="1" dirty="0" err="1"/>
              <a:t>Sıralama</a:t>
            </a:r>
            <a:r>
              <a:rPr lang="en-US" sz="1100" b="1" dirty="0"/>
              <a:t> </a:t>
            </a:r>
            <a:r>
              <a:rPr lang="en-US" sz="1100" b="1" dirty="0" err="1"/>
              <a:t>algoritmaları</a:t>
            </a:r>
            <a:endParaRPr lang="en-US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Ana </a:t>
            </a:r>
            <a:r>
              <a:rPr lang="en-US" sz="1100" dirty="0" err="1"/>
              <a:t>madde</a:t>
            </a:r>
            <a:r>
              <a:rPr lang="en-US" sz="1100" dirty="0"/>
              <a:t>: </a:t>
            </a:r>
            <a:r>
              <a:rPr lang="en-US" sz="1100" dirty="0" err="1"/>
              <a:t>Sıralama</a:t>
            </a:r>
            <a:r>
              <a:rPr lang="en-US" sz="1100" dirty="0"/>
              <a:t> </a:t>
            </a:r>
            <a:r>
              <a:rPr lang="en-US" sz="1100" dirty="0" err="1"/>
              <a:t>algoritması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Ağaç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Birleştirmeli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Saçma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Sayarak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Cüce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Eklemeli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Flash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Güvercin</a:t>
            </a:r>
            <a:r>
              <a:rPr lang="en-US" sz="1100" dirty="0"/>
              <a:t> </a:t>
            </a:r>
            <a:r>
              <a:rPr lang="en-US" sz="1100" dirty="0" err="1"/>
              <a:t>yuvası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Hızlı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Kabarcık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Kabuk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Kokteyl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Kova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Kütüphane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Pancake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Basamağa</a:t>
            </a:r>
            <a:r>
              <a:rPr lang="en-US" sz="1100" dirty="0"/>
              <a:t> </a:t>
            </a:r>
            <a:r>
              <a:rPr lang="en-US" sz="1100" dirty="0" err="1"/>
              <a:t>göre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Rahat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Seçmeli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Tarak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Topolojik</a:t>
            </a:r>
            <a:r>
              <a:rPr lang="en-US" sz="1100" dirty="0"/>
              <a:t> </a:t>
            </a:r>
            <a:r>
              <a:rPr lang="en-US" sz="1100" dirty="0" err="1"/>
              <a:t>sıralama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Yığın</a:t>
            </a:r>
            <a:r>
              <a:rPr lang="en-US" sz="1100" dirty="0"/>
              <a:t> </a:t>
            </a:r>
            <a:r>
              <a:rPr lang="en-US" sz="1100" dirty="0" err="1"/>
              <a:t>sıralaması</a:t>
            </a:r>
            <a:endParaRPr lang="tr-TR" sz="1100" dirty="0"/>
          </a:p>
          <a:p>
            <a:endParaRPr lang="tr-TR" sz="1100" dirty="0"/>
          </a:p>
          <a:p>
            <a:endParaRPr lang="en-US" sz="1100" dirty="0"/>
          </a:p>
          <a:p>
            <a:endParaRPr lang="tr-TR" b="1" dirty="0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sayıyı karşılaştırarak büyük olanı söyleyelim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Başlangıçta,</a:t>
            </a:r>
          </a:p>
          <a:p>
            <a:endParaRPr lang="tr-TR" dirty="0"/>
          </a:p>
          <a:p>
            <a:r>
              <a:rPr lang="tr-TR" dirty="0"/>
              <a:t>Birinci sayıyı öğrenelim (a diyelim)</a:t>
            </a:r>
          </a:p>
          <a:p>
            <a:endParaRPr lang="tr-TR" dirty="0"/>
          </a:p>
          <a:p>
            <a:r>
              <a:rPr lang="tr-TR" dirty="0"/>
              <a:t>İkinci sayıyı öğrenelim (b diyelim)</a:t>
            </a:r>
          </a:p>
          <a:p>
            <a:endParaRPr lang="tr-TR" dirty="0"/>
          </a:p>
          <a:p>
            <a:r>
              <a:rPr lang="tr-TR" dirty="0"/>
              <a:t>Eğer a, b den büyükse a’yı söyleyelim</a:t>
            </a:r>
          </a:p>
          <a:p>
            <a:endParaRPr lang="tr-TR" dirty="0"/>
          </a:p>
          <a:p>
            <a:r>
              <a:rPr lang="tr-TR" dirty="0"/>
              <a:t>Eğer değilse b’yi söyleyelim</a:t>
            </a:r>
          </a:p>
          <a:p>
            <a:endParaRPr lang="tr-TR" dirty="0"/>
          </a:p>
          <a:p>
            <a:r>
              <a:rPr lang="tr-TR" dirty="0"/>
              <a:t>Bitsin</a:t>
            </a:r>
          </a:p>
          <a:p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sayıyı karşılaştırarak büyük olanı söyleyelim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Başlangıçta,</a:t>
            </a:r>
          </a:p>
          <a:p>
            <a:endParaRPr lang="tr-TR" dirty="0"/>
          </a:p>
          <a:p>
            <a:r>
              <a:rPr lang="tr-TR" dirty="0"/>
              <a:t>Birinci sayıyı öğrenelim (a diyelim)</a:t>
            </a:r>
          </a:p>
          <a:p>
            <a:endParaRPr lang="tr-TR" dirty="0"/>
          </a:p>
          <a:p>
            <a:r>
              <a:rPr lang="tr-TR" dirty="0"/>
              <a:t>İkinci sayıyı öğrenelim (b diyelim)</a:t>
            </a:r>
          </a:p>
          <a:p>
            <a:endParaRPr lang="tr-TR" dirty="0"/>
          </a:p>
          <a:p>
            <a:r>
              <a:rPr lang="tr-TR" dirty="0"/>
              <a:t>Eğer a, b den büyükse a’yı söyleyelim</a:t>
            </a:r>
          </a:p>
          <a:p>
            <a:endParaRPr lang="tr-TR" dirty="0"/>
          </a:p>
          <a:p>
            <a:r>
              <a:rPr lang="tr-TR" dirty="0"/>
              <a:t>Eğer değilse b’yi söyleyelim</a:t>
            </a:r>
          </a:p>
          <a:p>
            <a:endParaRPr lang="tr-TR" dirty="0"/>
          </a:p>
          <a:p>
            <a:r>
              <a:rPr lang="tr-TR" dirty="0"/>
              <a:t>Bitsin 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xmlns="" id="{1CBA6DE8-2199-4BEC-817A-FE3B1F096F59}"/>
              </a:ext>
            </a:extLst>
          </p:cNvPr>
          <p:cNvSpPr txBox="1"/>
          <p:nvPr/>
        </p:nvSpPr>
        <p:spPr>
          <a:xfrm>
            <a:off x="5796136" y="2406990"/>
            <a:ext cx="37444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BAŞLA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A=?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B=?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A&gt;B ise A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Değilse B 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DUR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1143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AKIŞ DİYAGRAMI SEMBOLLERİ</a:t>
            </a:r>
            <a:endParaRPr lang="tr-TR" u="sng" dirty="0"/>
          </a:p>
        </p:txBody>
      </p:sp>
      <p:pic>
        <p:nvPicPr>
          <p:cNvPr id="3074" name="Picture 2" descr="Algoritma Nedir? Kodlama Nasıl Öğrenilir? - Teknografya">
            <a:extLst>
              <a:ext uri="{FF2B5EF4-FFF2-40B4-BE49-F238E27FC236}">
                <a16:creationId xmlns:a16="http://schemas.microsoft.com/office/drawing/2014/main" xmlns="" id="{C747AC40-2BF6-4DEA-B290-F7583FDA7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189" y="1324792"/>
            <a:ext cx="5022381" cy="47203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ikdörtgen 13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AKIŞ DİYAGRAMI SEMBOLLERİ</a:t>
            </a:r>
            <a:endParaRPr lang="tr-TR" u="sng" dirty="0"/>
          </a:p>
        </p:txBody>
      </p:sp>
      <p:pic>
        <p:nvPicPr>
          <p:cNvPr id="4098" name="Picture 2" descr="Algoritma ve Akış Diyagramı Oluşturmak | elektromaker">
            <a:extLst>
              <a:ext uri="{FF2B5EF4-FFF2-40B4-BE49-F238E27FC236}">
                <a16:creationId xmlns:a16="http://schemas.microsoft.com/office/drawing/2014/main" xmlns="" id="{6A24A0B9-3AC4-42EC-B5CF-1C26FC7FF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12776"/>
            <a:ext cx="34671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ikdörtgen 13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419651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sayıyı karşılaştırarak büyük olanı söyleyelim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Başlangıçta,</a:t>
            </a:r>
          </a:p>
          <a:p>
            <a:endParaRPr lang="tr-TR" dirty="0"/>
          </a:p>
          <a:p>
            <a:r>
              <a:rPr lang="tr-TR" dirty="0"/>
              <a:t>Birinci sayıyı öğrenelim (a diyelim)</a:t>
            </a:r>
          </a:p>
          <a:p>
            <a:endParaRPr lang="tr-TR" dirty="0"/>
          </a:p>
          <a:p>
            <a:r>
              <a:rPr lang="tr-TR" dirty="0"/>
              <a:t>İkinci sayıyı öğrenelim (b diyelim)</a:t>
            </a:r>
          </a:p>
          <a:p>
            <a:endParaRPr lang="tr-TR" dirty="0"/>
          </a:p>
          <a:p>
            <a:r>
              <a:rPr lang="tr-TR" dirty="0"/>
              <a:t>Eğer a, b den büyükse a’yı söyleyelim</a:t>
            </a:r>
          </a:p>
          <a:p>
            <a:endParaRPr lang="tr-TR" dirty="0"/>
          </a:p>
          <a:p>
            <a:r>
              <a:rPr lang="tr-TR" dirty="0"/>
              <a:t>Eğer değilse b’yi söyleyelim</a:t>
            </a:r>
          </a:p>
          <a:p>
            <a:endParaRPr lang="tr-TR" dirty="0"/>
          </a:p>
          <a:p>
            <a:r>
              <a:rPr lang="tr-TR" dirty="0"/>
              <a:t>Bitsin 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xmlns="" id="{1CBA6DE8-2199-4BEC-817A-FE3B1F096F59}"/>
              </a:ext>
            </a:extLst>
          </p:cNvPr>
          <p:cNvSpPr txBox="1"/>
          <p:nvPr/>
        </p:nvSpPr>
        <p:spPr>
          <a:xfrm>
            <a:off x="5796136" y="2406990"/>
            <a:ext cx="374441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BAŞLA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A=?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B=?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A&gt;B ise A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Değilse B 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DUR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91492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sayıyla işlem </a:t>
            </a:r>
            <a:r>
              <a:rPr lang="tr-TR" dirty="0" smtClean="0"/>
              <a:t>yapsak </a:t>
            </a:r>
            <a:r>
              <a:rPr lang="tr-TR" b="1" dirty="0" smtClean="0">
                <a:solidFill>
                  <a:srgbClr val="FF0000"/>
                </a:solidFill>
              </a:rPr>
              <a:t>(METİNSEL)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r>
              <a:rPr lang="tr-TR" sz="1600" dirty="0"/>
              <a:t>Başlayalım</a:t>
            </a:r>
          </a:p>
          <a:p>
            <a:endParaRPr lang="tr-TR" sz="1600" dirty="0"/>
          </a:p>
          <a:p>
            <a:r>
              <a:rPr lang="tr-TR" sz="1600" dirty="0"/>
              <a:t>İlk sayıyı nedir</a:t>
            </a:r>
          </a:p>
          <a:p>
            <a:endParaRPr lang="tr-TR" sz="1600" dirty="0"/>
          </a:p>
          <a:p>
            <a:r>
              <a:rPr lang="tr-TR" sz="1600" dirty="0"/>
              <a:t>İkinci Sayı nedir</a:t>
            </a:r>
          </a:p>
          <a:p>
            <a:endParaRPr lang="tr-TR" sz="1600" dirty="0"/>
          </a:p>
          <a:p>
            <a:r>
              <a:rPr lang="tr-TR" sz="1600" dirty="0"/>
              <a:t>Farklarını hesapla</a:t>
            </a:r>
          </a:p>
          <a:p>
            <a:endParaRPr lang="tr-TR" sz="1600" dirty="0"/>
          </a:p>
          <a:p>
            <a:r>
              <a:rPr lang="tr-TR" sz="1600" dirty="0"/>
              <a:t>Oranını hesapla</a:t>
            </a:r>
          </a:p>
          <a:p>
            <a:endParaRPr lang="tr-TR" sz="1600" dirty="0"/>
          </a:p>
          <a:p>
            <a:r>
              <a:rPr lang="tr-TR" sz="1600" dirty="0"/>
              <a:t>Farklarını ne oldu</a:t>
            </a:r>
          </a:p>
          <a:p>
            <a:endParaRPr lang="tr-TR" sz="1600" dirty="0"/>
          </a:p>
          <a:p>
            <a:r>
              <a:rPr lang="tr-TR" sz="1600" dirty="0"/>
              <a:t>Oranı ne oldu</a:t>
            </a:r>
          </a:p>
          <a:p>
            <a:endParaRPr lang="tr-TR" sz="1600" dirty="0"/>
          </a:p>
          <a:p>
            <a:r>
              <a:rPr lang="tr-TR" sz="1600" dirty="0"/>
              <a:t>Bitirelim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139952" y="1857188"/>
            <a:ext cx="33843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FF0000"/>
                </a:solidFill>
              </a:rPr>
              <a:t>BAŞLA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OKU A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OKU B</a:t>
            </a: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D=A-B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E=A/B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YAZ D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YAZ E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DUR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</p:txBody>
      </p:sp>
      <p:sp>
        <p:nvSpPr>
          <p:cNvPr id="16" name="Dikdörtgen 15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7738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sayıyla işlem </a:t>
            </a:r>
            <a:r>
              <a:rPr lang="tr-TR" dirty="0" smtClean="0"/>
              <a:t>yapsak </a:t>
            </a:r>
            <a:r>
              <a:rPr lang="tr-TR" b="1" dirty="0" smtClean="0">
                <a:solidFill>
                  <a:srgbClr val="0070C0"/>
                </a:solidFill>
              </a:rPr>
              <a:t>(AKIŞ DİYAGRAMI)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  <a:p>
            <a:endParaRPr lang="tr-TR" dirty="0"/>
          </a:p>
          <a:p>
            <a:r>
              <a:rPr lang="tr-TR" sz="1600" dirty="0"/>
              <a:t>Başlayalım</a:t>
            </a:r>
          </a:p>
          <a:p>
            <a:endParaRPr lang="tr-TR" sz="1600" dirty="0"/>
          </a:p>
          <a:p>
            <a:r>
              <a:rPr lang="tr-TR" sz="1600" dirty="0"/>
              <a:t>İlk sayıyı nedir</a:t>
            </a:r>
          </a:p>
          <a:p>
            <a:endParaRPr lang="tr-TR" sz="1600" dirty="0"/>
          </a:p>
          <a:p>
            <a:r>
              <a:rPr lang="tr-TR" sz="1600" dirty="0"/>
              <a:t>İkinci Sayı nedir</a:t>
            </a:r>
          </a:p>
          <a:p>
            <a:endParaRPr lang="tr-TR" sz="1600" dirty="0"/>
          </a:p>
          <a:p>
            <a:r>
              <a:rPr lang="tr-TR" sz="1600" dirty="0"/>
              <a:t>Farklarını hesapla</a:t>
            </a:r>
          </a:p>
          <a:p>
            <a:endParaRPr lang="tr-TR" sz="1600" dirty="0"/>
          </a:p>
          <a:p>
            <a:r>
              <a:rPr lang="tr-TR" sz="1600" dirty="0"/>
              <a:t>Oranını hesapla</a:t>
            </a:r>
          </a:p>
          <a:p>
            <a:endParaRPr lang="tr-TR" sz="1600" dirty="0"/>
          </a:p>
          <a:p>
            <a:r>
              <a:rPr lang="tr-TR" sz="1600" dirty="0"/>
              <a:t>Farklarını ne oldu</a:t>
            </a:r>
          </a:p>
          <a:p>
            <a:endParaRPr lang="tr-TR" sz="1600" dirty="0"/>
          </a:p>
          <a:p>
            <a:r>
              <a:rPr lang="tr-TR" sz="1600" dirty="0"/>
              <a:t>Oranı ne oldu</a:t>
            </a:r>
          </a:p>
          <a:p>
            <a:endParaRPr lang="tr-TR" sz="1600" dirty="0"/>
          </a:p>
          <a:p>
            <a:r>
              <a:rPr lang="tr-TR" sz="1600" dirty="0"/>
              <a:t>Bitirelim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5122" name="Picture 2" descr="Basit Algoritma Örnekleri 1 | Ders Notlarım">
            <a:extLst>
              <a:ext uri="{FF2B5EF4-FFF2-40B4-BE49-F238E27FC236}">
                <a16:creationId xmlns:a16="http://schemas.microsoft.com/office/drawing/2014/main" xmlns="" id="{1F39D35B-6904-42F9-9CCF-AC077621F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72816"/>
            <a:ext cx="1715429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Dikdörtgen 15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24309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" name="14 Dikdörtgen">
            <a:extLst>
              <a:ext uri="{FF2B5EF4-FFF2-40B4-BE49-F238E27FC236}">
                <a16:creationId xmlns:a16="http://schemas.microsoft.com/office/drawing/2014/main" xmlns="" id="{6CBA649C-955C-4151-B914-A4CF25C0CC07}"/>
              </a:ext>
            </a:extLst>
          </p:cNvPr>
          <p:cNvSpPr/>
          <p:nvPr/>
        </p:nvSpPr>
        <p:spPr>
          <a:xfrm>
            <a:off x="2071670" y="500042"/>
            <a:ext cx="64294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OLUŞTURMAK</a:t>
            </a:r>
          </a:p>
          <a:p>
            <a:endParaRPr lang="tr-TR" b="1" u="sng" dirty="0"/>
          </a:p>
          <a:p>
            <a:r>
              <a:rPr lang="tr-TR" dirty="0"/>
              <a:t>Örneğin iki sayıyla işlem </a:t>
            </a:r>
            <a:r>
              <a:rPr lang="tr-TR" dirty="0" smtClean="0"/>
              <a:t>yapsak      </a:t>
            </a:r>
            <a:r>
              <a:rPr lang="tr-TR" b="1" dirty="0" smtClean="0">
                <a:solidFill>
                  <a:srgbClr val="FF0000"/>
                </a:solidFill>
              </a:rPr>
              <a:t>(METİNSEL)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  <a:p>
            <a:r>
              <a:rPr lang="tr-TR" sz="1600" dirty="0"/>
              <a:t>Başlayalım</a:t>
            </a:r>
          </a:p>
          <a:p>
            <a:endParaRPr lang="tr-TR" sz="1600" dirty="0"/>
          </a:p>
          <a:p>
            <a:r>
              <a:rPr lang="tr-TR" sz="1600" dirty="0"/>
              <a:t>İlk sayıyı nedir</a:t>
            </a:r>
          </a:p>
          <a:p>
            <a:endParaRPr lang="tr-TR" sz="1600" dirty="0"/>
          </a:p>
          <a:p>
            <a:r>
              <a:rPr lang="tr-TR" sz="1600" dirty="0"/>
              <a:t>İkinci Sayı nedir</a:t>
            </a:r>
          </a:p>
          <a:p>
            <a:endParaRPr lang="tr-TR" sz="1600" dirty="0"/>
          </a:p>
          <a:p>
            <a:r>
              <a:rPr lang="tr-TR" sz="1600" dirty="0"/>
              <a:t>Farklarını hesapla</a:t>
            </a:r>
          </a:p>
          <a:p>
            <a:endParaRPr lang="tr-TR" sz="1600" dirty="0"/>
          </a:p>
          <a:p>
            <a:r>
              <a:rPr lang="tr-TR" sz="1600" dirty="0"/>
              <a:t>Oranını hesapla</a:t>
            </a:r>
          </a:p>
          <a:p>
            <a:endParaRPr lang="tr-TR" sz="1600" dirty="0"/>
          </a:p>
          <a:p>
            <a:r>
              <a:rPr lang="tr-TR" sz="1600" dirty="0"/>
              <a:t>Farklarını ne oldu</a:t>
            </a:r>
          </a:p>
          <a:p>
            <a:endParaRPr lang="tr-TR" sz="1600" dirty="0"/>
          </a:p>
          <a:p>
            <a:r>
              <a:rPr lang="tr-TR" sz="1600" dirty="0"/>
              <a:t>Oranı ne oldu</a:t>
            </a:r>
          </a:p>
          <a:p>
            <a:endParaRPr lang="tr-TR" sz="1600" dirty="0"/>
          </a:p>
          <a:p>
            <a:r>
              <a:rPr lang="tr-TR" sz="1600" dirty="0"/>
              <a:t>Bitirelim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6822309" y="1052736"/>
            <a:ext cx="1941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0070C0"/>
                </a:solidFill>
              </a:rPr>
              <a:t>(AKIŞ DİYAGRAMI)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17" name="Picture 2" descr="Basit Algoritma Örnekleri 1 | Ders Notlarım">
            <a:extLst>
              <a:ext uri="{FF2B5EF4-FFF2-40B4-BE49-F238E27FC236}">
                <a16:creationId xmlns:a16="http://schemas.microsoft.com/office/drawing/2014/main" xmlns="" id="{1F39D35B-6904-42F9-9CCF-AC077621F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308" y="1616399"/>
            <a:ext cx="1715429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Dikdörtgen 17"/>
          <p:cNvSpPr/>
          <p:nvPr/>
        </p:nvSpPr>
        <p:spPr>
          <a:xfrm>
            <a:off x="5310361" y="1700808"/>
            <a:ext cx="11521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0070C0"/>
                </a:solidFill>
              </a:rPr>
              <a:t>BAŞLA</a:t>
            </a:r>
            <a:endParaRPr lang="tr-TR" sz="1600" dirty="0">
              <a:solidFill>
                <a:srgbClr val="0070C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0070C0"/>
                </a:solidFill>
              </a:rPr>
              <a:t>OKU</a:t>
            </a:r>
            <a:r>
              <a:rPr lang="tr-TR" sz="1600" dirty="0" smtClean="0">
                <a:solidFill>
                  <a:srgbClr val="FF0000"/>
                </a:solidFill>
              </a:rPr>
              <a:t> A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0070C0"/>
                </a:solidFill>
              </a:rPr>
              <a:t>OKU</a:t>
            </a:r>
            <a:r>
              <a:rPr lang="tr-TR" sz="1600" dirty="0" smtClean="0">
                <a:solidFill>
                  <a:srgbClr val="FF0000"/>
                </a:solidFill>
              </a:rPr>
              <a:t> B</a:t>
            </a: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D=A-B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FF0000"/>
                </a:solidFill>
              </a:rPr>
              <a:t>E=A/B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0070C0"/>
                </a:solidFill>
              </a:rPr>
              <a:t>YAZ</a:t>
            </a:r>
            <a:r>
              <a:rPr lang="tr-TR" sz="1600" dirty="0" smtClean="0">
                <a:solidFill>
                  <a:srgbClr val="FF0000"/>
                </a:solidFill>
              </a:rPr>
              <a:t> D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0070C0"/>
                </a:solidFill>
              </a:rPr>
              <a:t>YAZ</a:t>
            </a:r>
            <a:r>
              <a:rPr lang="tr-TR" sz="1600" dirty="0" smtClean="0">
                <a:solidFill>
                  <a:srgbClr val="FF0000"/>
                </a:solidFill>
              </a:rPr>
              <a:t> E</a:t>
            </a:r>
            <a:endParaRPr lang="tr-TR" sz="1600" dirty="0">
              <a:solidFill>
                <a:srgbClr val="FF0000"/>
              </a:solidFill>
            </a:endParaRPr>
          </a:p>
          <a:p>
            <a:endParaRPr lang="tr-TR" sz="1600" dirty="0">
              <a:solidFill>
                <a:srgbClr val="FF0000"/>
              </a:solidFill>
            </a:endParaRPr>
          </a:p>
          <a:p>
            <a:r>
              <a:rPr lang="tr-TR" sz="1600" dirty="0" smtClean="0">
                <a:solidFill>
                  <a:srgbClr val="0070C0"/>
                </a:solidFill>
              </a:rPr>
              <a:t>DUR</a:t>
            </a:r>
            <a:endParaRPr lang="tr-TR" sz="1600" dirty="0">
              <a:solidFill>
                <a:srgbClr val="0070C0"/>
              </a:solidFill>
            </a:endParaRPr>
          </a:p>
          <a:p>
            <a:endParaRPr lang="tr-TR" sz="1600" dirty="0"/>
          </a:p>
          <a:p>
            <a:endParaRPr lang="tr-TR" sz="1600" dirty="0"/>
          </a:p>
          <a:p>
            <a:endParaRPr lang="tr-TR" sz="1600" dirty="0"/>
          </a:p>
        </p:txBody>
      </p:sp>
      <p:sp>
        <p:nvSpPr>
          <p:cNvPr id="19" name="Dikdörtgen 18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7372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1907704" y="3212976"/>
            <a:ext cx="69334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Algoritma</a:t>
            </a:r>
            <a:r>
              <a:rPr lang="tr-TR" dirty="0"/>
              <a:t>,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Belli bir problemi çözmek veya belirli bir amaca ulaşmak için tasarlanan </a:t>
            </a:r>
            <a:r>
              <a:rPr lang="tr-TR" b="1" dirty="0"/>
              <a:t>yol ya da plandır</a:t>
            </a:r>
            <a:r>
              <a:rPr lang="tr-TR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Matematikte ve bilgisayar biliminde bir işi yapmak için </a:t>
            </a:r>
            <a:r>
              <a:rPr lang="tr-TR" b="1" dirty="0"/>
              <a:t>tanımlanan</a:t>
            </a:r>
            <a:r>
              <a:rPr lang="tr-TR" dirty="0"/>
              <a:t>, bir başlangıç durumundan </a:t>
            </a:r>
            <a:r>
              <a:rPr lang="tr-TR" b="1" dirty="0"/>
              <a:t>başladığında</a:t>
            </a:r>
            <a:r>
              <a:rPr lang="tr-TR" dirty="0"/>
              <a:t>, açıkça belirlenmiş bir son durumunda sonlanan, </a:t>
            </a:r>
            <a:r>
              <a:rPr lang="tr-TR" b="1" dirty="0"/>
              <a:t>sonlu</a:t>
            </a:r>
            <a:r>
              <a:rPr lang="tr-TR" dirty="0"/>
              <a:t> işlemler kümesidir. 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TEMEL KAVRAMLAR</a:t>
            </a:r>
            <a:endParaRPr lang="tr-TR" u="sng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3E9DAE0B-638D-400F-A384-F0095DE592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68" t="3861" r="3583" b="3095"/>
          <a:stretch/>
        </p:blipFill>
        <p:spPr>
          <a:xfrm>
            <a:off x="5038430" y="458309"/>
            <a:ext cx="3606676" cy="2034588"/>
          </a:xfrm>
          <a:prstGeom prst="snip2DiagRect">
            <a:avLst>
              <a:gd name="adj1" fmla="val 0"/>
              <a:gd name="adj2" fmla="val 9926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AKIŞ DİYAGRAMI SEMBOLLERİ</a:t>
            </a:r>
            <a:endParaRPr lang="tr-TR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028" y="891316"/>
            <a:ext cx="6336704" cy="571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Dikdörtgen 13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7056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pic>
        <p:nvPicPr>
          <p:cNvPr id="2050" name="Picture 2" descr="akış diyagramı ortalam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19758"/>
            <a:ext cx="23812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smtClean="0"/>
              <a:t>İŞİ </a:t>
            </a:r>
            <a:r>
              <a:rPr lang="tr-TR" b="1" u="sng" dirty="0" smtClean="0"/>
              <a:t>?</a:t>
            </a:r>
            <a:endParaRPr lang="tr-TR" u="sng" dirty="0"/>
          </a:p>
        </p:txBody>
      </p:sp>
      <p:sp>
        <p:nvSpPr>
          <p:cNvPr id="21" name="Dikdörtgen 20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6206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0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smtClean="0"/>
              <a:t>İŞİ </a:t>
            </a:r>
            <a:r>
              <a:rPr lang="tr-TR" b="1" u="sng" dirty="0" smtClean="0"/>
              <a:t>?</a:t>
            </a:r>
            <a:endParaRPr lang="tr-TR" u="sng" dirty="0"/>
          </a:p>
        </p:txBody>
      </p:sp>
      <p:pic>
        <p:nvPicPr>
          <p:cNvPr id="3074" name="Picture 2" descr="tek çift akış diyagramı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289" y="868630"/>
            <a:ext cx="39528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Dikdörtgen 16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59532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12" name="Grup 11">
            <a:extLst>
              <a:ext uri="{FF2B5EF4-FFF2-40B4-BE49-F238E27FC236}">
                <a16:creationId xmlns:a16="http://schemas.microsoft.com/office/drawing/2014/main" xmlns="" id="{B583E921-8701-43B6-BBA1-ACD7E32B8D9C}"/>
              </a:ext>
            </a:extLst>
          </p:cNvPr>
          <p:cNvGrpSpPr/>
          <p:nvPr/>
        </p:nvGrpSpPr>
        <p:grpSpPr>
          <a:xfrm>
            <a:off x="7812496" y="44624"/>
            <a:ext cx="1224000" cy="1152000"/>
            <a:chOff x="7812496" y="44624"/>
            <a:chExt cx="1224000" cy="1152000"/>
          </a:xfrm>
        </p:grpSpPr>
        <p:sp>
          <p:nvSpPr>
            <p:cNvPr id="14" name="Çapraz Şerit 13">
              <a:extLst>
                <a:ext uri="{FF2B5EF4-FFF2-40B4-BE49-F238E27FC236}">
                  <a16:creationId xmlns:a16="http://schemas.microsoft.com/office/drawing/2014/main" xmlns="" id="{E690F195-5AB0-4999-99D8-41A4669AD4C0}"/>
                </a:ext>
              </a:extLst>
            </p:cNvPr>
            <p:cNvSpPr/>
            <p:nvPr/>
          </p:nvSpPr>
          <p:spPr>
            <a:xfrm rot="5400000">
              <a:off x="7848496" y="8624"/>
              <a:ext cx="1152000" cy="1224000"/>
            </a:xfrm>
            <a:prstGeom prst="diagStripe">
              <a:avLst/>
            </a:prstGeom>
            <a:gradFill>
              <a:gsLst>
                <a:gs pos="15000">
                  <a:srgbClr val="FF0000">
                    <a:alpha val="90000"/>
                  </a:srgbClr>
                </a:gs>
                <a:gs pos="97083">
                  <a:srgbClr val="C00000"/>
                </a:gs>
                <a:gs pos="49000">
                  <a:srgbClr val="FF8B8B"/>
                </a:gs>
              </a:gsLst>
            </a:gradFill>
            <a:ln>
              <a:noFill/>
            </a:ln>
            <a:effectLst>
              <a:outerShdw blurRad="139700" dist="23000" dir="5400000" sx="98000" sy="98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5" name="Dikdörtgen 14">
              <a:extLst>
                <a:ext uri="{FF2B5EF4-FFF2-40B4-BE49-F238E27FC236}">
                  <a16:creationId xmlns:a16="http://schemas.microsoft.com/office/drawing/2014/main" xmlns="" id="{7BDE1736-646B-4963-8646-E069E2857E9F}"/>
                </a:ext>
              </a:extLst>
            </p:cNvPr>
            <p:cNvSpPr/>
            <p:nvPr/>
          </p:nvSpPr>
          <p:spPr>
            <a:xfrm rot="2584166">
              <a:off x="8064000" y="231891"/>
              <a:ext cx="91723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ÖRNEK</a:t>
              </a:r>
            </a:p>
          </p:txBody>
        </p:sp>
      </p:grpSp>
      <p:sp>
        <p:nvSpPr>
          <p:cNvPr id="20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 smtClean="0"/>
              <a:t>İŞİ </a:t>
            </a:r>
            <a:r>
              <a:rPr lang="tr-TR" b="1" u="sng" dirty="0" smtClean="0"/>
              <a:t>?</a:t>
            </a:r>
            <a:endParaRPr lang="tr-TR" u="sng" dirty="0"/>
          </a:p>
        </p:txBody>
      </p:sp>
      <p:pic>
        <p:nvPicPr>
          <p:cNvPr id="4098" name="Picture 2" descr="akış diyagramı döngü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15908"/>
            <a:ext cx="2857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Dikdörtgen 16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9939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BİR SONRAKİ AŞAMALAR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167" y="1196752"/>
            <a:ext cx="3309937" cy="2987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852" y="1196752"/>
            <a:ext cx="3084513" cy="27193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915" y="4184427"/>
            <a:ext cx="4608513" cy="1165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442" y="4281769"/>
            <a:ext cx="3749675" cy="23161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Dikdörtgen 21"/>
          <p:cNvSpPr/>
          <p:nvPr/>
        </p:nvSpPr>
        <p:spPr>
          <a:xfrm>
            <a:off x="107504" y="2244059"/>
            <a:ext cx="1296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b="1" dirty="0"/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14770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8820472" y="44624"/>
            <a:ext cx="216024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/>
          <p:cNvSpPr/>
          <p:nvPr/>
        </p:nvSpPr>
        <p:spPr>
          <a:xfrm>
            <a:off x="133212" y="548680"/>
            <a:ext cx="8471236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1691680" y="589278"/>
            <a:ext cx="67687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2020 – 2021 Güz Dönemi</a:t>
            </a:r>
          </a:p>
          <a:p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Teknik Bilimler Meslek Yüksekokulu</a:t>
            </a:r>
          </a:p>
          <a:p>
            <a:r>
              <a:rPr lang="tr-TR" sz="1600" b="1" dirty="0">
                <a:solidFill>
                  <a:schemeClr val="bg1">
                    <a:lumMod val="50000"/>
                  </a:schemeClr>
                </a:solidFill>
              </a:rPr>
              <a:t>Bilgisayar Programcılığı</a:t>
            </a:r>
          </a:p>
          <a:p>
            <a:endParaRPr lang="tr-TR" sz="2400" b="1" dirty="0"/>
          </a:p>
          <a:p>
            <a:endParaRPr lang="tr-TR" sz="2400" b="1" dirty="0"/>
          </a:p>
          <a:p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735413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tr-TR"/>
            </a:defPPr>
            <a:lvl1pPr algn="ctr">
              <a:defRPr sz="5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tr-TR" dirty="0"/>
              <a:t>son</a:t>
            </a:r>
          </a:p>
        </p:txBody>
      </p:sp>
      <p:sp>
        <p:nvSpPr>
          <p:cNvPr id="23" name="Dikdörtgen 22"/>
          <p:cNvSpPr/>
          <p:nvPr/>
        </p:nvSpPr>
        <p:spPr>
          <a:xfrm>
            <a:off x="1536861" y="3167389"/>
            <a:ext cx="6704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/>
              <a:t>ALGORİTMA ANALİZİ ve TASARIMI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2316134" y="4725144"/>
            <a:ext cx="2372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module</a:t>
            </a:r>
            <a:endParaRPr lang="tr-T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4368830" y="4046295"/>
            <a:ext cx="1082348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tr-TR" sz="13800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674565" y="5894973"/>
            <a:ext cx="395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00" b="1" dirty="0">
                <a:solidFill>
                  <a:schemeClr val="bg1">
                    <a:lumMod val="50000"/>
                  </a:schemeClr>
                </a:solidFill>
              </a:rPr>
              <a:t>Kaynak: </a:t>
            </a:r>
          </a:p>
          <a:p>
            <a:r>
              <a:rPr lang="tr-TR" sz="800" dirty="0" err="1"/>
              <a:t>Vasif</a:t>
            </a:r>
            <a:r>
              <a:rPr lang="tr-TR" sz="800" dirty="0"/>
              <a:t> </a:t>
            </a:r>
            <a:r>
              <a:rPr lang="tr-TR" sz="800" dirty="0" err="1"/>
              <a:t>Nabiyev</a:t>
            </a:r>
            <a:r>
              <a:rPr lang="tr-TR" sz="800" dirty="0"/>
              <a:t>, "Yapay Zeka", Seçkin Yayınları, 3. baskı 2010</a:t>
            </a:r>
            <a:br>
              <a:rPr lang="tr-TR" sz="800" dirty="0"/>
            </a:br>
            <a:r>
              <a:rPr lang="en-US" sz="800" dirty="0"/>
              <a:t>Stuart </a:t>
            </a:r>
            <a:r>
              <a:rPr lang="en-US" sz="800" dirty="0" err="1"/>
              <a:t>Russel</a:t>
            </a:r>
            <a:r>
              <a:rPr lang="en-US" sz="800" dirty="0"/>
              <a:t>, Peter </a:t>
            </a:r>
            <a:r>
              <a:rPr lang="en-US" sz="800" dirty="0" err="1"/>
              <a:t>Norvig</a:t>
            </a:r>
            <a:r>
              <a:rPr lang="en-US" sz="800" dirty="0"/>
              <a:t>, "Artificial Intelligence: Modern Approach" , Prentice Hall, 2003</a:t>
            </a:r>
            <a:endParaRPr lang="tr-TR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66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1979712" y="1834946"/>
            <a:ext cx="64294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Genellikle bilgisayar</a:t>
            </a:r>
          </a:p>
          <a:p>
            <a:r>
              <a:rPr lang="tr-TR" dirty="0" smtClean="0"/>
              <a:t>programlamada </a:t>
            </a:r>
            <a:r>
              <a:rPr lang="tr-TR" dirty="0"/>
              <a:t>kullanılır </a:t>
            </a:r>
          </a:p>
          <a:p>
            <a:r>
              <a:rPr lang="tr-TR" dirty="0"/>
              <a:t>ve tüm programlama dillerinin</a:t>
            </a:r>
          </a:p>
          <a:p>
            <a:r>
              <a:rPr lang="tr-TR" dirty="0" smtClean="0"/>
              <a:t>temeli </a:t>
            </a:r>
            <a:r>
              <a:rPr lang="tr-TR" dirty="0"/>
              <a:t>algoritmaya dayanır. </a:t>
            </a:r>
          </a:p>
          <a:p>
            <a:endParaRPr lang="tr-TR" dirty="0"/>
          </a:p>
          <a:p>
            <a:r>
              <a:rPr lang="tr-TR" b="1" dirty="0"/>
              <a:t>Algoritma</a:t>
            </a:r>
            <a:r>
              <a:rPr lang="tr-TR" dirty="0"/>
              <a:t> tek bir problemi çözecek davranışın, temel işleri yapan komutların veya deyimlerin </a:t>
            </a:r>
            <a:r>
              <a:rPr lang="tr-TR" u="sng" dirty="0"/>
              <a:t>adım adım ortaya konulmasıdır </a:t>
            </a:r>
            <a:r>
              <a:rPr lang="tr-TR" dirty="0"/>
              <a:t>ve bu adımların sıralamasına dikkat edilmelidir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TEMEL KAVRAMLAR</a:t>
            </a:r>
            <a:endParaRPr lang="tr-TR" u="sng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xmlns="" id="{6EE42DFB-54D8-42A3-AC28-8B06EA52D3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68" t="3861" r="3583" b="3095"/>
          <a:stretch/>
        </p:blipFill>
        <p:spPr>
          <a:xfrm>
            <a:off x="5038430" y="458309"/>
            <a:ext cx="3606676" cy="2034588"/>
          </a:xfrm>
          <a:prstGeom prst="snip2DiagRect">
            <a:avLst>
              <a:gd name="adj1" fmla="val 0"/>
              <a:gd name="adj2" fmla="val 9926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Bir problem çözülürken </a:t>
            </a:r>
            <a:r>
              <a:rPr lang="tr-TR" b="1" dirty="0" err="1"/>
              <a:t>algoritmik</a:t>
            </a:r>
            <a:r>
              <a:rPr lang="tr-TR" b="1" dirty="0"/>
              <a:t> ve sezgisel (</a:t>
            </a:r>
            <a:r>
              <a:rPr lang="tr-TR" b="1" dirty="0" err="1"/>
              <a:t>herustic</a:t>
            </a:r>
            <a:r>
              <a:rPr lang="tr-TR" b="1" dirty="0"/>
              <a:t>) </a:t>
            </a:r>
            <a:r>
              <a:rPr lang="tr-TR" dirty="0"/>
              <a:t>olmak üzere iki yaklaşım vardır.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b="1" dirty="0" err="1"/>
              <a:t>Algoritmik</a:t>
            </a:r>
            <a:r>
              <a:rPr lang="tr-TR" b="1" dirty="0"/>
              <a:t> yaklaşımda </a:t>
            </a:r>
            <a:r>
              <a:rPr lang="tr-TR" b="1" dirty="0" smtClean="0"/>
              <a:t>çözüm </a:t>
            </a:r>
            <a:r>
              <a:rPr lang="tr-TR" b="1" dirty="0"/>
              <a:t>için olası yöntemlerden en uygun olan seçilir </a:t>
            </a:r>
            <a:r>
              <a:rPr lang="tr-TR" dirty="0"/>
              <a:t>ve yapılması gerekenler adım adım ortaya konulur.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Algoritmalar bir programlama dili vasıtasıyla bilgisayarlar tarafından işletilebilirler.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İlk algoritma, el Harezmi tarafından "</a:t>
            </a:r>
            <a:r>
              <a:rPr lang="tr-TR" dirty="0" err="1"/>
              <a:t>Hisab</a:t>
            </a:r>
            <a:r>
              <a:rPr lang="tr-TR" dirty="0"/>
              <a:t> el-cebir ve el-</a:t>
            </a:r>
            <a:r>
              <a:rPr lang="tr-TR" dirty="0" err="1"/>
              <a:t>mukabala</a:t>
            </a:r>
            <a:r>
              <a:rPr lang="tr-TR" dirty="0"/>
              <a:t>" kitabında sunulmuştur. Algoritma sözcüğü de El </a:t>
            </a:r>
            <a:r>
              <a:rPr lang="tr-TR" dirty="0" err="1"/>
              <a:t>Harizmi'nin</a:t>
            </a:r>
            <a:r>
              <a:rPr lang="tr-TR" dirty="0"/>
              <a:t> isminin Avrupalılarca telaffuzundan doğmuştur.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TEMEL KAVRAMLAR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Algoritmayı belirtmek için;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b="1" dirty="0" err="1"/>
              <a:t>metinsel</a:t>
            </a:r>
            <a:r>
              <a:rPr lang="tr-TR" sz="3600" b="1" dirty="0"/>
              <a:t> </a:t>
            </a:r>
            <a:r>
              <a:rPr lang="tr-TR" dirty="0"/>
              <a:t>olarak düz ifade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ve </a:t>
            </a:r>
            <a:r>
              <a:rPr lang="tr-TR" sz="3200" b="1" dirty="0"/>
              <a:t>akış diyagramı </a:t>
            </a:r>
            <a:r>
              <a:rPr lang="tr-TR" dirty="0"/>
              <a:t>olmak üzere iki yöntem kullanılır. 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TEMEL KAVRAMLAR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Temel Kavramlar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34855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ALGORİTMA ANLATIM ŞEKİLLERİ - </a:t>
            </a:r>
            <a:r>
              <a:rPr lang="tr-TR" sz="2400" b="1" u="sng" dirty="0"/>
              <a:t>METİNSEL</a:t>
            </a:r>
            <a:endParaRPr lang="tr-TR" b="1" u="sng" dirty="0"/>
          </a:p>
          <a:p>
            <a:endParaRPr lang="tr-TR" dirty="0"/>
          </a:p>
          <a:p>
            <a:r>
              <a:rPr lang="tr-TR" dirty="0"/>
              <a:t>Kullanıcının girdiği dört sayının ortalamasını görüntüleyen algoritmayı yazalım:</a:t>
            </a:r>
          </a:p>
          <a:p>
            <a:endParaRPr lang="tr-TR" dirty="0"/>
          </a:p>
          <a:p>
            <a:endParaRPr lang="tr-TR" dirty="0"/>
          </a:p>
          <a:p>
            <a:r>
              <a:rPr lang="tr-TR" sz="1600" b="1" dirty="0"/>
              <a:t>A0 --&gt; Başla </a:t>
            </a:r>
          </a:p>
          <a:p>
            <a:r>
              <a:rPr lang="tr-TR" sz="1600" dirty="0"/>
              <a:t>A1 --&gt; Sayaç=0 (Sayaç'ın ilk sayısı 0 olarak başlar.) </a:t>
            </a:r>
          </a:p>
          <a:p>
            <a:r>
              <a:rPr lang="tr-TR" sz="1600" dirty="0"/>
              <a:t>A2 --&gt; Sayı=? : T=T+Sayı (Sayıyı giriniz. </a:t>
            </a:r>
            <a:r>
              <a:rPr lang="tr-TR" sz="1600" dirty="0" err="1"/>
              <a:t>T'ye</a:t>
            </a:r>
            <a:r>
              <a:rPr lang="tr-TR" sz="1600" dirty="0"/>
              <a:t> sayıyı ekle ve </a:t>
            </a:r>
            <a:r>
              <a:rPr lang="tr-TR" sz="1600" dirty="0" err="1"/>
              <a:t>T'yi</a:t>
            </a:r>
            <a:r>
              <a:rPr lang="tr-TR" sz="1600" dirty="0"/>
              <a:t> göster.) </a:t>
            </a:r>
          </a:p>
          <a:p>
            <a:r>
              <a:rPr lang="tr-TR" sz="1600" dirty="0"/>
              <a:t>A3 --&gt; Sayaç=Sayaç+1 (Sayaç'a 1 ekle ve sayacı göster.) </a:t>
            </a:r>
          </a:p>
          <a:p>
            <a:r>
              <a:rPr lang="tr-TR" sz="1600" dirty="0"/>
              <a:t>A4 --&gt; Sayaç&lt;4 ise A2'ye git. (Eğer sayaç 4'ten küçükse Adım 2'ye git.) </a:t>
            </a:r>
          </a:p>
          <a:p>
            <a:r>
              <a:rPr lang="tr-TR" sz="1600" dirty="0"/>
              <a:t>A5 --&gt; O=T/4 (Ortalama için T değerini 4'e böl) </a:t>
            </a:r>
          </a:p>
          <a:p>
            <a:r>
              <a:rPr lang="tr-TR" sz="1600" dirty="0"/>
              <a:t>A6 --&gt; O'yu göster. (Ortalamayı göster.) </a:t>
            </a:r>
          </a:p>
          <a:p>
            <a:r>
              <a:rPr lang="tr-TR" sz="1600" b="1" dirty="0"/>
              <a:t>A7 --&gt; Dur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ALGORİTMA ANLATIM ŞEKİLLERİ - </a:t>
            </a:r>
            <a:r>
              <a:rPr lang="tr-TR" sz="2400" b="1" u="sng" dirty="0"/>
              <a:t>METİNSEL</a:t>
            </a:r>
            <a:endParaRPr lang="tr-TR" b="1" u="sng" dirty="0"/>
          </a:p>
          <a:p>
            <a:endParaRPr lang="tr-TR" dirty="0"/>
          </a:p>
          <a:p>
            <a:r>
              <a:rPr lang="tr-TR" dirty="0"/>
              <a:t>İkinci dereceden </a:t>
            </a:r>
            <a:r>
              <a:rPr lang="tr-TR" dirty="0" err="1"/>
              <a:t>ax</a:t>
            </a:r>
            <a:r>
              <a:rPr lang="tr-TR" dirty="0"/>
              <a:t>² + </a:t>
            </a:r>
            <a:r>
              <a:rPr lang="tr-TR" dirty="0" err="1"/>
              <a:t>bx</a:t>
            </a:r>
            <a:r>
              <a:rPr lang="tr-TR" dirty="0"/>
              <a:t> + c = 0 biçiminde bir denklemin tüm köklerini bulmak için algoritma yazalım:</a:t>
            </a:r>
          </a:p>
          <a:p>
            <a:endParaRPr lang="tr-TR" dirty="0"/>
          </a:p>
          <a:p>
            <a:endParaRPr lang="tr-TR" sz="1600" dirty="0"/>
          </a:p>
          <a:p>
            <a:r>
              <a:rPr lang="tr-TR" sz="1600" b="1" dirty="0"/>
              <a:t>Adım 1: Başla. </a:t>
            </a:r>
          </a:p>
          <a:p>
            <a:r>
              <a:rPr lang="tr-TR" sz="1600" dirty="0"/>
              <a:t>Adım 2: a, b, c, D, x1, x2, </a:t>
            </a:r>
            <a:r>
              <a:rPr lang="tr-TR" sz="1600" dirty="0" err="1"/>
              <a:t>rp</a:t>
            </a:r>
            <a:r>
              <a:rPr lang="tr-TR" sz="1600" dirty="0"/>
              <a:t> ve ip değişkenlerini tanımla. </a:t>
            </a:r>
          </a:p>
          <a:p>
            <a:r>
              <a:rPr lang="tr-TR" sz="1600" dirty="0"/>
              <a:t>Adım 3: </a:t>
            </a:r>
            <a:r>
              <a:rPr lang="tr-TR" sz="1600" dirty="0" err="1"/>
              <a:t>Diskriminant</a:t>
            </a:r>
            <a:r>
              <a:rPr lang="tr-TR" sz="1600" dirty="0"/>
              <a:t> değerini hesapla. D ← b2-4ac </a:t>
            </a:r>
          </a:p>
          <a:p>
            <a:r>
              <a:rPr lang="tr-TR" sz="1600" dirty="0"/>
              <a:t>Adım 4: Eğer D≥0 </a:t>
            </a:r>
          </a:p>
          <a:p>
            <a:r>
              <a:rPr lang="tr-TR" sz="1600" dirty="0" smtClean="0"/>
              <a:t>                x1 </a:t>
            </a:r>
            <a:r>
              <a:rPr lang="tr-TR" sz="1600" dirty="0"/>
              <a:t>← (-b+√D) / 2a </a:t>
            </a:r>
          </a:p>
          <a:p>
            <a:r>
              <a:rPr lang="tr-TR" sz="1600" dirty="0" smtClean="0"/>
              <a:t>                x2 </a:t>
            </a:r>
            <a:r>
              <a:rPr lang="tr-TR" sz="1600" dirty="0"/>
              <a:t>← (-b-√D) / 2a değerlerini hesapla ve x1,x2 değişkenleri göster. </a:t>
            </a:r>
          </a:p>
          <a:p>
            <a:r>
              <a:rPr lang="tr-TR" sz="1600" dirty="0"/>
              <a:t>Eğer D≥0 değilse, </a:t>
            </a:r>
          </a:p>
          <a:p>
            <a:r>
              <a:rPr lang="tr-TR" sz="1600" dirty="0"/>
              <a:t>Gerçek kısım(</a:t>
            </a:r>
            <a:r>
              <a:rPr lang="tr-TR" sz="1600" dirty="0" err="1"/>
              <a:t>rp</a:t>
            </a:r>
            <a:r>
              <a:rPr lang="tr-TR" sz="1600" dirty="0"/>
              <a:t>) ve sanal kısmını(ip) hesapla. </a:t>
            </a:r>
          </a:p>
          <a:p>
            <a:r>
              <a:rPr lang="tr-TR" sz="1600" dirty="0" smtClean="0"/>
              <a:t>               </a:t>
            </a:r>
            <a:r>
              <a:rPr lang="tr-TR" sz="1600" dirty="0" err="1" smtClean="0"/>
              <a:t>rp</a:t>
            </a:r>
            <a:r>
              <a:rPr lang="tr-TR" sz="1600" dirty="0" smtClean="0"/>
              <a:t> </a:t>
            </a:r>
            <a:r>
              <a:rPr lang="tr-TR" sz="1600" dirty="0"/>
              <a:t>← b / 2a </a:t>
            </a:r>
          </a:p>
          <a:p>
            <a:r>
              <a:rPr lang="tr-TR" sz="1600" dirty="0" smtClean="0"/>
              <a:t>               ip </a:t>
            </a:r>
            <a:r>
              <a:rPr lang="tr-TR" sz="1600" dirty="0"/>
              <a:t>← √ (D) / 2a</a:t>
            </a:r>
          </a:p>
          <a:p>
            <a:r>
              <a:rPr lang="tr-TR" sz="1600" dirty="0" smtClean="0"/>
              <a:t>Adım </a:t>
            </a:r>
            <a:r>
              <a:rPr lang="tr-TR" sz="1600" dirty="0"/>
              <a:t>5: "</a:t>
            </a:r>
            <a:r>
              <a:rPr lang="tr-TR" sz="1600" dirty="0" err="1"/>
              <a:t>rp</a:t>
            </a:r>
            <a:r>
              <a:rPr lang="tr-TR" sz="1600" dirty="0"/>
              <a:t> + j(ip)" ve "</a:t>
            </a:r>
            <a:r>
              <a:rPr lang="tr-TR" sz="1600" dirty="0" err="1"/>
              <a:t>rp</a:t>
            </a:r>
            <a:r>
              <a:rPr lang="tr-TR" sz="1600" dirty="0"/>
              <a:t> - j(ip)" değerlerini göster. </a:t>
            </a:r>
          </a:p>
          <a:p>
            <a:r>
              <a:rPr lang="tr-TR" sz="1600" b="1" dirty="0"/>
              <a:t>Adım 6: Dur.</a:t>
            </a:r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ALGORİTMA ANLATIM ŞEKİLLERİ – </a:t>
            </a:r>
            <a:r>
              <a:rPr lang="tr-TR" sz="2400" b="1" u="sng" dirty="0"/>
              <a:t>AKIŞ DİYAGRAMI</a:t>
            </a:r>
            <a:endParaRPr lang="tr-TR" b="1" u="sng" dirty="0"/>
          </a:p>
          <a:p>
            <a:endParaRPr lang="tr-TR" dirty="0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pic>
        <p:nvPicPr>
          <p:cNvPr id="2" name="Picture 4" descr="Algoritma Nedir ? Algoritma Örneği … Sizi deneme Sorusu ~ Ramazan Şerif  Akbuz">
            <a:extLst>
              <a:ext uri="{FF2B5EF4-FFF2-40B4-BE49-F238E27FC236}">
                <a16:creationId xmlns:a16="http://schemas.microsoft.com/office/drawing/2014/main" xmlns="" id="{781E2D75-E5DE-4881-B4C4-F7AB8D816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1" y="1993408"/>
            <a:ext cx="4896544" cy="27621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lgoritma Örnekleri ve Çözümleri – (Akış Şeması ile Birlikte) – Bilişim &amp;  Programlama">
            <a:extLst>
              <a:ext uri="{FF2B5EF4-FFF2-40B4-BE49-F238E27FC236}">
                <a16:creationId xmlns:a16="http://schemas.microsoft.com/office/drawing/2014/main" xmlns="" id="{9760699B-97A5-4D35-B8E2-D1FA5D04D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33526"/>
            <a:ext cx="2880319" cy="3669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8406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1988840"/>
            <a:ext cx="1403648" cy="48691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1403648" cy="1196752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547664" y="44624"/>
            <a:ext cx="7488832" cy="6768751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33212" y="548680"/>
            <a:ext cx="1198428" cy="590465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133212" y="0"/>
            <a:ext cx="1198428" cy="500431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8" name="Picture 4" descr="MAKÜ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1063951" cy="38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43000" y="6520986"/>
            <a:ext cx="1188640" cy="33701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7504" y="6597932"/>
            <a:ext cx="1144865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500" b="1" cap="none" spc="0" dirty="0">
                <a:ln w="10541" cmpd="sng">
                  <a:noFill/>
                  <a:prstDash val="solid"/>
                </a:ln>
                <a:effectLst/>
              </a:rPr>
              <a:t>Öğr Gör  </a:t>
            </a:r>
            <a:r>
              <a:rPr lang="tr-TR" sz="800" b="1" dirty="0">
                <a:ln w="10541" cmpd="sng">
                  <a:noFill/>
                  <a:prstDash val="solid"/>
                </a:ln>
              </a:rPr>
              <a:t>Hüseyin TURGUT</a:t>
            </a:r>
            <a:endParaRPr lang="tr-TR" sz="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0" y="1268760"/>
            <a:ext cx="1403648" cy="64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2000232" y="1214422"/>
            <a:ext cx="64294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Çoğu algoritmalar bilgisayar olarak uygulanmak üzere tasarlanmıştır. </a:t>
            </a:r>
          </a:p>
          <a:p>
            <a:endParaRPr lang="tr-TR" dirty="0"/>
          </a:p>
          <a:p>
            <a:r>
              <a:rPr lang="tr-TR" dirty="0"/>
              <a:t>Bununla birlikte, başka yöntemlerle de uygulanmaktadır, biyolojik sinir ağı (örneğin insan beyninin hesap yapması veya bir böceğin yemek araması), </a:t>
            </a:r>
          </a:p>
          <a:p>
            <a:r>
              <a:rPr lang="tr-TR" dirty="0"/>
              <a:t>elektrik devresi veya mekanik cihazlar gibi.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5" name="14 Dikdörtgen"/>
          <p:cNvSpPr/>
          <p:nvPr/>
        </p:nvSpPr>
        <p:spPr>
          <a:xfrm>
            <a:off x="2071670" y="500042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ALGORİTMA TERİMLERİ </a:t>
            </a:r>
            <a:endParaRPr lang="tr-TR" u="sng" dirty="0"/>
          </a:p>
        </p:txBody>
      </p:sp>
      <p:pic>
        <p:nvPicPr>
          <p:cNvPr id="2050" name="Picture 2" descr="İnsan zihninin sınırları, yapay zeka ve tıbbın geleceği">
            <a:extLst>
              <a:ext uri="{FF2B5EF4-FFF2-40B4-BE49-F238E27FC236}">
                <a16:creationId xmlns:a16="http://schemas.microsoft.com/office/drawing/2014/main" xmlns="" id="{8C0E9250-AC88-4D37-9667-72B5B47CD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1" y="3645024"/>
            <a:ext cx="6501998" cy="25955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Dikdörtgen 15"/>
          <p:cNvSpPr/>
          <p:nvPr/>
        </p:nvSpPr>
        <p:spPr>
          <a:xfrm>
            <a:off x="107505" y="2244059"/>
            <a:ext cx="12241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Temel Kavramlar</a:t>
            </a:r>
          </a:p>
          <a:p>
            <a:r>
              <a:rPr lang="tr-TR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Algoritma Terimleri</a:t>
            </a:r>
          </a:p>
          <a:p>
            <a:r>
              <a:rPr lang="tr-TR" sz="900" dirty="0">
                <a:solidFill>
                  <a:schemeClr val="bg1">
                    <a:lumMod val="65000"/>
                  </a:schemeClr>
                </a:solidFill>
              </a:rPr>
              <a:t>Algoritma Oluşturmak</a:t>
            </a:r>
          </a:p>
        </p:txBody>
      </p:sp>
    </p:spTree>
    <p:extLst>
      <p:ext uri="{BB962C8B-B14F-4D97-AF65-F5344CB8AC3E}">
        <p14:creationId xmlns:p14="http://schemas.microsoft.com/office/powerpoint/2010/main" val="501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1063</Words>
  <Application>Microsoft Office PowerPoint</Application>
  <PresentationFormat>Ekran Gösterisi (4:3)</PresentationFormat>
  <Paragraphs>446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hturgut</dc:creator>
  <cp:lastModifiedBy>hturgut</cp:lastModifiedBy>
  <cp:revision>46</cp:revision>
  <dcterms:created xsi:type="dcterms:W3CDTF">2020-10-01T16:23:20Z</dcterms:created>
  <dcterms:modified xsi:type="dcterms:W3CDTF">2020-10-08T19:01:57Z</dcterms:modified>
</cp:coreProperties>
</file>