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24" r:id="rId14"/>
    <p:sldId id="325" r:id="rId15"/>
    <p:sldId id="327" r:id="rId16"/>
    <p:sldId id="328" r:id="rId17"/>
    <p:sldId id="291" r:id="rId18"/>
    <p:sldId id="329" r:id="rId19"/>
    <p:sldId id="311" r:id="rId20"/>
    <p:sldId id="330" r:id="rId21"/>
    <p:sldId id="312" r:id="rId22"/>
    <p:sldId id="331" r:id="rId23"/>
    <p:sldId id="314" r:id="rId24"/>
    <p:sldId id="332" r:id="rId25"/>
    <p:sldId id="318" r:id="rId26"/>
    <p:sldId id="319" r:id="rId27"/>
    <p:sldId id="333" r:id="rId28"/>
    <p:sldId id="320" r:id="rId29"/>
    <p:sldId id="334" r:id="rId30"/>
    <p:sldId id="315" r:id="rId31"/>
    <p:sldId id="321" r:id="rId32"/>
    <p:sldId id="322" r:id="rId33"/>
    <p:sldId id="323" r:id="rId34"/>
    <p:sldId id="290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>
      <p:cViewPr>
        <p:scale>
          <a:sx n="75" d="100"/>
          <a:sy n="75" d="100"/>
        </p:scale>
        <p:origin x="-280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9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83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5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9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31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61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16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34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22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80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7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000">
              <a:schemeClr val="tx1"/>
            </a:gs>
            <a:gs pos="1000">
              <a:schemeClr val="bg1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54DE-5178-4B1E-AA0D-D7CA40DE815B}" type="datetimeFigureOut">
              <a:rPr lang="tr-TR" smtClean="0"/>
              <a:pPr/>
              <a:t>20.10.2020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75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820472" y="44624"/>
            <a:ext cx="216024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33212" y="548680"/>
            <a:ext cx="8471236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691680" y="58927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2020 – 2021 Güz Dönemi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Teknik Bilimler Meslek Yüksekokulu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Bilgisayar Programcılığı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940152" y="4077072"/>
            <a:ext cx="14414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tr-TR" sz="1000" dirty="0" smtClean="0"/>
              <a:t>Algoritma Örnekleri</a:t>
            </a:r>
            <a:endParaRPr lang="tr-TR" sz="1000" dirty="0" smtClean="0"/>
          </a:p>
          <a:p>
            <a:pPr marL="228600" indent="-228600">
              <a:buFont typeface="Wingdings" pitchFamily="2" charset="2"/>
              <a:buChar char="Ø"/>
            </a:pPr>
            <a:endParaRPr lang="tr-TR" sz="800" dirty="0" smtClean="0"/>
          </a:p>
          <a:p>
            <a:pPr marL="228600" indent="-228600">
              <a:buFont typeface="Wingdings" pitchFamily="2" charset="2"/>
              <a:buChar char="Ø"/>
            </a:pPr>
            <a:endParaRPr lang="tr-TR" sz="800" dirty="0"/>
          </a:p>
        </p:txBody>
      </p:sp>
      <p:sp>
        <p:nvSpPr>
          <p:cNvPr id="23" name="Dikdörtgen 22"/>
          <p:cNvSpPr/>
          <p:nvPr/>
        </p:nvSpPr>
        <p:spPr>
          <a:xfrm>
            <a:off x="1571605" y="3167389"/>
            <a:ext cx="666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/>
              <a:t>ALGORİTMA ANALİZİ ve TASARIMI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316134" y="4725144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368830" y="4046295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21988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07704" y="390962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Şartlı Algoritma Örnekleri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9904" y="946429"/>
            <a:ext cx="660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Girilen İki Yazılı Ortalamasını Hesaplayan </a:t>
            </a:r>
            <a:r>
              <a:rPr lang="tr-TR" sz="1600" dirty="0" smtClean="0">
                <a:solidFill>
                  <a:srgbClr val="FF0000"/>
                </a:solidFill>
              </a:rPr>
              <a:t>Algoritma</a:t>
            </a:r>
            <a:endParaRPr lang="tr-TR" sz="1600" dirty="0">
              <a:solidFill>
                <a:srgbClr val="FF0000"/>
              </a:solidFill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8" name="Çapraz Şerit 17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</a:p>
          </p:txBody>
        </p:sp>
      </p:grp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97" y="1612030"/>
            <a:ext cx="5792009" cy="164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1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07704" y="390962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Şartlı Algoritma Örnekleri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9904" y="946429"/>
            <a:ext cx="660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1-100 Arasındaki sayıları yazdıran algoritmayı ve akış şeması</a:t>
            </a:r>
            <a:endParaRPr lang="tr-TR" sz="1600" dirty="0">
              <a:solidFill>
                <a:srgbClr val="FF0000"/>
              </a:solidFill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8" name="Çapraz Şerit 17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</a:p>
          </p:txBody>
        </p:sp>
      </p:grp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7" y="1772816"/>
            <a:ext cx="5792009" cy="207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07704" y="390962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Şartlı Algoritma Örnekleri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9904" y="946429"/>
            <a:ext cx="660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Girilen İki Sayıdan Büyük Olanını Bulan Algoritma ve Akış Diyagramı</a:t>
            </a:r>
            <a:endParaRPr lang="tr-TR" sz="1600" dirty="0">
              <a:solidFill>
                <a:srgbClr val="FF0000"/>
              </a:solidFill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8" name="Çapraz Şerit 17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</a:p>
          </p:txBody>
        </p:sp>
      </p:grp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73" y="2096087"/>
            <a:ext cx="5801535" cy="149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6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24"/>
            <a:ext cx="3857625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96" y="637985"/>
            <a:ext cx="6201336" cy="558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2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06" y="250215"/>
            <a:ext cx="4798864" cy="634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7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4578" name="Picture 2" descr="Algoritma ve Akış Diyagramı Örnekleri ( Mantıksal Akış Diyagramları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8947"/>
            <a:ext cx="3888432" cy="569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835695" y="519803"/>
            <a:ext cx="3168353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tr-TR" sz="1400" b="1" dirty="0"/>
              <a:t>Örnek 1: </a:t>
            </a:r>
            <a:r>
              <a:rPr lang="tr-TR" sz="1400" dirty="0"/>
              <a:t>Birbirinden farklı olarak verilen iki adet sayıdan, büyük olanı bulup gösteren algoritma ve akış diyagramını tasarlayınız.</a:t>
            </a:r>
          </a:p>
          <a:p>
            <a:pPr fontAlgn="base">
              <a:lnSpc>
                <a:spcPct val="150000"/>
              </a:lnSpc>
            </a:pPr>
            <a:r>
              <a:rPr lang="tr-TR" sz="1400" b="1" dirty="0">
                <a:solidFill>
                  <a:schemeClr val="accent2">
                    <a:lumMod val="75000"/>
                  </a:schemeClr>
                </a:solidFill>
              </a:rPr>
              <a:t>Örnek 2: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 Girilen vize ve final notlarına göre öğrencinin dersten geçip geçmediğini bulan algoritma ve akış diyagramını tasarlayınız.</a:t>
            </a:r>
          </a:p>
          <a:p>
            <a:pPr fontAlgn="base">
              <a:lnSpc>
                <a:spcPct val="150000"/>
              </a:lnSpc>
            </a:pPr>
            <a:r>
              <a:rPr lang="tr-TR" sz="1400" b="1" dirty="0"/>
              <a:t>Örnek 3:</a:t>
            </a:r>
            <a:r>
              <a:rPr lang="tr-TR" sz="1400" dirty="0"/>
              <a:t> Verilen tamsayının sıfır, pozitif ya da negatif olup olmadığını bulan algoritma ve akış diyagramını tasarlayınız.</a:t>
            </a:r>
          </a:p>
          <a:p>
            <a:pPr fontAlgn="base">
              <a:lnSpc>
                <a:spcPct val="150000"/>
              </a:lnSpc>
            </a:pPr>
            <a:r>
              <a:rPr lang="tr-TR" sz="1400" b="1" dirty="0"/>
              <a:t>Örnek 4: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Ekrana 10 defa programcının adını yazan algoritmayı yapınız”.</a:t>
            </a:r>
          </a:p>
          <a:p>
            <a:pPr fontAlgn="base">
              <a:lnSpc>
                <a:spcPct val="150000"/>
              </a:lnSpc>
            </a:pPr>
            <a:r>
              <a:rPr lang="tr-TR" sz="1400" b="1" dirty="0"/>
              <a:t>Örnek 5: </a:t>
            </a:r>
            <a:r>
              <a:rPr lang="tr-TR" sz="1400" dirty="0"/>
              <a:t>1’den 100’e kadar tek sayıları yazdıran algoritma ve akış diyagramını yapınız</a:t>
            </a:r>
            <a:r>
              <a:rPr lang="tr-TR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7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835695" y="519803"/>
            <a:ext cx="309634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tr-TR" sz="1400" b="1" dirty="0" smtClean="0"/>
              <a:t>Örnek </a:t>
            </a:r>
            <a:r>
              <a:rPr lang="tr-TR" sz="1400" b="1" dirty="0"/>
              <a:t>6: </a:t>
            </a:r>
            <a:r>
              <a:rPr lang="tr-TR" sz="1400" dirty="0"/>
              <a:t>Klavyeden girilen fiyatı, KDV(%18) ekleyerek ekrana yazdırın.</a:t>
            </a:r>
          </a:p>
          <a:p>
            <a:pPr fontAlgn="base">
              <a:lnSpc>
                <a:spcPct val="150000"/>
              </a:lnSpc>
            </a:pPr>
            <a:r>
              <a:rPr lang="tr-TR" sz="1400" b="1" dirty="0"/>
              <a:t>Örnek 7: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Beş sayının toplamını ve ortalamasını veren programa ait algoritmayı oluşturunuz.</a:t>
            </a:r>
          </a:p>
          <a:p>
            <a:pPr fontAlgn="base">
              <a:lnSpc>
                <a:spcPct val="150000"/>
              </a:lnSpc>
            </a:pPr>
            <a:r>
              <a:rPr lang="tr-TR" sz="1400" b="1" dirty="0"/>
              <a:t>Örnek 8:</a:t>
            </a:r>
            <a:r>
              <a:rPr lang="tr-TR" sz="1400" dirty="0"/>
              <a:t> Klavyeden girilen sayı kadar (N) sayının </a:t>
            </a:r>
            <a:r>
              <a:rPr lang="tr-TR" sz="1400" dirty="0" smtClean="0"/>
              <a:t>faktöriyelini </a:t>
            </a:r>
            <a:r>
              <a:rPr lang="tr-TR" sz="1400" dirty="0"/>
              <a:t>alan programın akış şeması.</a:t>
            </a:r>
          </a:p>
          <a:p>
            <a:pPr fontAlgn="base">
              <a:lnSpc>
                <a:spcPct val="150000"/>
              </a:lnSpc>
            </a:pPr>
            <a:r>
              <a:rPr lang="tr-TR" sz="1400" b="1" dirty="0"/>
              <a:t>Örnek 9: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Klavyeden girilen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Fahrenhayt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derecesini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Santigrada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çeviren programın akış şemasını çizin.</a:t>
            </a:r>
          </a:p>
          <a:p>
            <a:pPr fontAlgn="base">
              <a:lnSpc>
                <a:spcPct val="150000"/>
              </a:lnSpc>
            </a:pPr>
            <a:r>
              <a:rPr lang="tr-TR" sz="1400" b="1" dirty="0"/>
              <a:t>Örnek 10:</a:t>
            </a:r>
            <a:r>
              <a:rPr lang="tr-TR" sz="1400" dirty="0"/>
              <a:t> ax²+bx+c=0 şeklinde verilen 2. derece denklemin köklerini bulan programın akış diyagramını çizin.</a:t>
            </a:r>
          </a:p>
          <a:p>
            <a:pPr fontAlgn="base">
              <a:lnSpc>
                <a:spcPct val="150000"/>
              </a:lnSpc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5067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979712" y="500431"/>
            <a:ext cx="29523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/>
              <a:t>Örnek  11</a:t>
            </a:r>
            <a:r>
              <a:rPr lang="tr-TR" sz="1400" dirty="0"/>
              <a:t>: Bir ürünü alış fiyatı üzerinden klavyeden vergi oranı ve kar oranı eklenerek satış fiyatına hesaplayan programın algoritması nedir?</a:t>
            </a:r>
          </a:p>
          <a:p>
            <a:pPr fontAlgn="base"/>
            <a:r>
              <a:rPr lang="tr-TR" sz="1400" b="1" dirty="0"/>
              <a:t>Örnek  12</a:t>
            </a:r>
            <a:r>
              <a:rPr lang="tr-TR" sz="1400" dirty="0"/>
              <a:t>: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Üniversite bir dersin başarı notu bir vize bir final sınav notu ile hesaplanır . vize notunun kat sayısı %30 final notunun kat sayısı %70’dir. Bir öğrencinin sınavda almış olduğu bu notlar neticesinde ders ortalaması bulan programın algoritmasını ve akış şemasını çiziniz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tr-TR" sz="1400" b="1" dirty="0"/>
              <a:t>Örnek  13: </a:t>
            </a:r>
            <a:r>
              <a:rPr lang="tr-TR" sz="1400" dirty="0"/>
              <a:t>Yükseklik ve taban uzunluğu </a:t>
            </a:r>
            <a:r>
              <a:rPr lang="tr-TR" sz="1400" dirty="0" smtClean="0"/>
              <a:t>klavyeden </a:t>
            </a:r>
            <a:r>
              <a:rPr lang="tr-TR" sz="1400" dirty="0"/>
              <a:t>girilen üçgenin alanını hesaplayan uygulamayı gerçekleştiriniz .</a:t>
            </a:r>
          </a:p>
          <a:p>
            <a:pPr fontAlgn="base"/>
            <a:r>
              <a:rPr lang="tr-TR" sz="1400" b="1" dirty="0"/>
              <a:t>Örnek  14: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Bir iletkenin kutupları arasındaki gerilim (V) iletkenden geçen amper türünde akım (I) iletken üzerinde var olan direncin (R) çarpımına eşittir. V=I*R formülüyle gösterilir. Formülden faydalanarak kullanıcı tarafından girilen akım ve direnç değerlerine göre iletkenin kutupları arasındaki gerilimi hesaplayan programın algoritmasını oluşturunuz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tr-T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07704" y="390962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Şartlı Algoritma Örnekleri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9904" y="946429"/>
            <a:ext cx="660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Yaşı Girildiğinde Reşit Olup Olmadığını Yazdıran Algoritma ve Akış Şeması</a:t>
            </a:r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04" y="1772816"/>
            <a:ext cx="5782482" cy="152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8" name="Çapraz Şerit 17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</a:p>
          </p:txBody>
        </p:sp>
      </p:grpSp>
      <p:pic>
        <p:nvPicPr>
          <p:cNvPr id="1026" name="Picture 2" descr="Klavyeden girilen yaş değeri 18’den büyük ve eşitse “Reşittir”, aksi hâlde “Reşit değildir” yazan algoritmayı hazırlayınız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4"/>
          <a:stretch/>
        </p:blipFill>
        <p:spPr bwMode="auto">
          <a:xfrm>
            <a:off x="5515642" y="2304209"/>
            <a:ext cx="2929392" cy="410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979712" y="500431"/>
            <a:ext cx="31683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 smtClean="0"/>
              <a:t>Örnek</a:t>
            </a:r>
            <a:r>
              <a:rPr lang="tr-TR" sz="1400" b="1" dirty="0"/>
              <a:t>  15:</a:t>
            </a:r>
            <a:r>
              <a:rPr lang="tr-TR" sz="1400" dirty="0"/>
              <a:t> Klavyeden girilen bir sayının pozitif ya da </a:t>
            </a:r>
            <a:r>
              <a:rPr lang="tr-TR" sz="1400" dirty="0" smtClean="0"/>
              <a:t>negatif </a:t>
            </a:r>
            <a:r>
              <a:rPr lang="tr-TR" sz="1400" dirty="0"/>
              <a:t>olduğunu ekrana yazdıran algoritmayı oluşturunuz.</a:t>
            </a:r>
          </a:p>
          <a:p>
            <a:pPr fontAlgn="base"/>
            <a:r>
              <a:rPr lang="tr-TR" sz="1400" b="1" dirty="0"/>
              <a:t>Örnek 16: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Öğrencinin bir dersten aldığı not klavyeden girilerek başarı durumu ekrana geçti veya kaldı şeklinde yazan uygulamanın algoritmasını oluşturunuz .</a:t>
            </a:r>
          </a:p>
          <a:p>
            <a:pPr fontAlgn="base"/>
            <a:r>
              <a:rPr lang="tr-TR" sz="1400" b="1" dirty="0"/>
              <a:t>Örnek 17:</a:t>
            </a:r>
            <a:r>
              <a:rPr lang="tr-TR" sz="1400" dirty="0"/>
              <a:t> Bir öğrencinin derslerinden 2 not ve 1 sözlü klavyeden girilerek başarı durumu ekrana “geçti” ve “</a:t>
            </a:r>
            <a:r>
              <a:rPr lang="tr-TR" sz="1400" dirty="0" smtClean="0"/>
              <a:t>kaldı” </a:t>
            </a:r>
            <a:r>
              <a:rPr lang="tr-TR" sz="1400" dirty="0"/>
              <a:t>şeklinde yazan algoritmayı oluşturun.</a:t>
            </a:r>
          </a:p>
          <a:p>
            <a:pPr fontAlgn="base"/>
            <a:r>
              <a:rPr lang="tr-TR" sz="1400" b="1" dirty="0"/>
              <a:t>Örnek 18: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Kullanıcıdan alınan sayının tek ya da çift olduğunu  kontrol edip ekranda yazdıran algoritmayı oluşturun.</a:t>
            </a:r>
          </a:p>
          <a:p>
            <a:pPr fontAlgn="base"/>
            <a:r>
              <a:rPr lang="tr-TR" sz="1400" b="1" dirty="0"/>
              <a:t>Örnek 19:</a:t>
            </a:r>
            <a:r>
              <a:rPr lang="tr-TR" sz="1400" dirty="0"/>
              <a:t> Üniversite için vize final notları yapılmaktadır. Bir öğrencinin dersten geçme şartı vizenin %30 ile final notunun %70 in toplamı 50 ve üzeri ve final notunun 50 ve daha yüksek olmasıdır. Buna uygun algoritmayı oluşturunuz.</a:t>
            </a:r>
          </a:p>
          <a:p>
            <a:pPr fontAlgn="base"/>
            <a:r>
              <a:rPr lang="tr-TR" sz="1400" b="1" dirty="0"/>
              <a:t>Örnek 20: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Kullanıcının klavyeden girdiği sayı 3’ e ve 5’ e tam bölünüyorsa ekrana tam bölünüyor yazan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bölünmüyorsa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bölünmüyor yazan algoritmayı oluşturun.</a:t>
            </a:r>
          </a:p>
          <a:p>
            <a:pPr fontAlgn="base"/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9628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837386" y="648102"/>
            <a:ext cx="316666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/>
              <a:t>Örnek 21: </a:t>
            </a:r>
            <a:r>
              <a:rPr lang="tr-TR" sz="1400" dirty="0"/>
              <a:t>Kullanıcının klavyeden girdiği sayı 0-100 aralığındaysa ekranda “geçerli” değilse “geçersiz” yazan algoritmayı oluşturun.</a:t>
            </a:r>
          </a:p>
          <a:p>
            <a:pPr fontAlgn="base"/>
            <a:r>
              <a:rPr lang="tr-TR" sz="1400" b="1" dirty="0"/>
              <a:t>Örnek 22: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Öğrencinin sınavdan almış olduğu puana göre notunu ekrana yazdıran programın sahte kodlarını yazınız ?</a:t>
            </a:r>
          </a:p>
          <a:p>
            <a:pPr fontAlgn="base"/>
            <a:r>
              <a:rPr lang="tr-TR" sz="1400" b="1" dirty="0"/>
              <a:t>Örnek 23: </a:t>
            </a:r>
            <a:r>
              <a:rPr lang="tr-TR" sz="1400" dirty="0"/>
              <a:t>Suyun sıcaklık derecesine göre katı sıvı gaz halinde olduğu bulan ve ekrana yazan algoritma ?</a:t>
            </a:r>
          </a:p>
          <a:p>
            <a:pPr fontAlgn="base"/>
            <a:r>
              <a:rPr lang="tr-TR" sz="1400" b="1" dirty="0"/>
              <a:t>Örnek 24: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Kullanıcıdan ax2+bx+c=0 şeklindeki ikinci derecede denkleme ait a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, b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ve c değerleri istenerek deltayı hesaplayan ve gösteren çıkan delta sonucuna göre denklemin köklerinin yukardaki tabloya göre gösterilmesi sağlanan algoritma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fontAlgn="base"/>
            <a:r>
              <a:rPr lang="tr-TR" sz="1400" b="1" dirty="0"/>
              <a:t>Örnek 25: </a:t>
            </a:r>
            <a:r>
              <a:rPr lang="tr-TR" sz="1400" dirty="0"/>
              <a:t>Klavyeden girilen 0 ile 99.999 arasındaki basamak sayısını ekrana yazdıran algoritma </a:t>
            </a:r>
            <a:r>
              <a:rPr lang="tr-TR" sz="1400" dirty="0" smtClean="0"/>
              <a:t>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8793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837386" y="648102"/>
            <a:ext cx="323867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 smtClean="0"/>
              <a:t>Örnek </a:t>
            </a:r>
            <a:r>
              <a:rPr lang="tr-TR" sz="1400" b="1" dirty="0"/>
              <a:t>26: </a:t>
            </a:r>
            <a:r>
              <a:rPr lang="tr-TR" sz="1400" dirty="0"/>
              <a:t>Bir fabrikada sabit maaşla çalışan işçiler aile durumlarına göre ek maaş </a:t>
            </a:r>
            <a:r>
              <a:rPr lang="tr-TR" sz="1400" dirty="0" smtClean="0"/>
              <a:t>almaktadır. </a:t>
            </a:r>
            <a:r>
              <a:rPr lang="tr-TR" sz="1400" dirty="0"/>
              <a:t>Çocuk sayısı 1 ise maaşının %5’i kadar , çocuk sayısı 2 ise %10’u 3 ve daha fazla ise %15’i kadar aile yardımı almaktadır. Buna göre kullanıcıdan işçinin maaşı ve çocuk sayısı istenerek gerekli hesaplamayı yapan algoritma ?</a:t>
            </a:r>
          </a:p>
          <a:p>
            <a:pPr fontAlgn="base"/>
            <a:r>
              <a:rPr lang="tr-TR" sz="1400" b="1" dirty="0"/>
              <a:t>Örnek 27: 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Bir fabrikada işçinin alacağı ücret hesaplanırken şu kraterlere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uyulmaktadır;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 Eğer işçi 40 saatten az çalışmışsa çalıştığı saat ve saat ücreti çarpılarak alacağı ücret hesaplanıyor , eğer işçi 40 saat ve daha fazla çalışmışsa çalıştığı saat 2 saat olarak hesaplanacak buna göre bilgileri alınarak ödenecek tutarı yazdıran algoritması.</a:t>
            </a:r>
          </a:p>
          <a:p>
            <a:pPr fontAlgn="base"/>
            <a:r>
              <a:rPr lang="tr-TR" sz="1400" b="1" dirty="0"/>
              <a:t>Örnek 28: </a:t>
            </a:r>
            <a:r>
              <a:rPr lang="tr-TR" sz="1400" dirty="0"/>
              <a:t>2.Dereceden </a:t>
            </a:r>
            <a:r>
              <a:rPr lang="tr-TR" sz="1400" dirty="0" smtClean="0"/>
              <a:t>Denklem </a:t>
            </a:r>
            <a:r>
              <a:rPr lang="tr-TR" sz="1400" dirty="0"/>
              <a:t>köklerini bulan programa ait akış şeması örneği.</a:t>
            </a:r>
          </a:p>
          <a:p>
            <a:pPr fontAlgn="base"/>
            <a:r>
              <a:rPr lang="tr-TR" sz="1400" b="1" dirty="0"/>
              <a:t>Örnek 29: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Bir ücretlinin sicil numarası, çalışma saati ve saat ücreti bilgisayara giriş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olarak veriliyor. Ücretlinin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bu bilgilerle maaşını hesaplayan algoritmayı ve akış şemasını çiziniz.</a:t>
            </a:r>
          </a:p>
          <a:p>
            <a:pPr fontAlgn="base"/>
            <a:r>
              <a:rPr lang="tr-TR" sz="1400" b="1" dirty="0"/>
              <a:t>Örnek 30:</a:t>
            </a:r>
            <a:r>
              <a:rPr lang="tr-TR" sz="1400" dirty="0"/>
              <a:t>  İki sayının farkını bulan algoritmayı yapınız.</a:t>
            </a:r>
          </a:p>
          <a:p>
            <a:pPr fontAlgn="base"/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2444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889888" y="497159"/>
            <a:ext cx="31141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/>
              <a:t>Örnek 31: </a:t>
            </a:r>
            <a:r>
              <a:rPr lang="tr-TR" sz="1400" dirty="0"/>
              <a:t>Klavyeden girilen N sayısına göre 1 den N ye kadar olan tek sayıların toplamı ve çarpımı çift sayıların ise karelerinin toplamını bulan programın algoritması</a:t>
            </a:r>
          </a:p>
          <a:p>
            <a:pPr fontAlgn="base"/>
            <a:r>
              <a:rPr lang="tr-TR" sz="1400" b="1" dirty="0"/>
              <a:t>Örnek 32: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Klavyeden girilen 10 sayıyı toplayan ve sonucu ekranda gösteren programın algoritmasını yazınız.</a:t>
            </a:r>
          </a:p>
          <a:p>
            <a:pPr fontAlgn="base"/>
            <a:r>
              <a:rPr lang="tr-TR" sz="1400" b="1" dirty="0"/>
              <a:t>Örnek 33:</a:t>
            </a:r>
            <a:r>
              <a:rPr lang="tr-TR" sz="1400" dirty="0"/>
              <a:t> Klavyeden girilen a ve b sayıları arasındaki sayıları listeleyen Akış Şeması </a:t>
            </a:r>
            <a:r>
              <a:rPr lang="tr-TR" sz="1400" dirty="0" smtClean="0"/>
              <a:t>Örneği</a:t>
            </a:r>
            <a:endParaRPr lang="tr-TR" sz="1400" dirty="0"/>
          </a:p>
          <a:p>
            <a:pPr fontAlgn="base"/>
            <a:r>
              <a:rPr lang="tr-TR" sz="1400" b="1" dirty="0"/>
              <a:t>Örnek 34: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Klavyeden 2 sayı girilecek daha sonra işlem numarası girilecek girilen işlem numarasına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göre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işlem yapılacak sonuç ekranda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görüntülenecek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algoritma akış diyagramı</a:t>
            </a:r>
          </a:p>
          <a:p>
            <a:pPr fontAlgn="base"/>
            <a:r>
              <a:rPr lang="tr-TR" sz="1400" b="1" dirty="0"/>
              <a:t>Örnek 35: </a:t>
            </a:r>
            <a:r>
              <a:rPr lang="tr-TR" sz="1400" dirty="0"/>
              <a:t>Klavyeden girilen 3 basamaklı sayının 1. 2. ve 3. basamağını (Basamak Değerlerini) yazdıran programın algoritması.</a:t>
            </a:r>
          </a:p>
          <a:p>
            <a:pPr fontAlgn="base"/>
            <a:r>
              <a:rPr lang="tr-TR" sz="1400" b="1" dirty="0"/>
              <a:t>Örnek 36: 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Ekrana 10 defa Adını yazdıran Akış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Şeması</a:t>
            </a:r>
            <a:endParaRPr lang="tr-T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889888" y="497159"/>
            <a:ext cx="31861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 smtClean="0"/>
              <a:t>Örnek </a:t>
            </a:r>
            <a:r>
              <a:rPr lang="tr-TR" sz="1400" b="1" dirty="0"/>
              <a:t>37:</a:t>
            </a:r>
            <a:r>
              <a:rPr lang="tr-TR" sz="1400" dirty="0"/>
              <a:t> Bir dersten 3 sınav notu alan bir öğrencinin : a- ortalamasını, b-5 li sistemdeki not karşılığını, c-harfli sistemdeki not karşılığını yazdıran programın algoritmasını ve akış diyagramını tasarlayınız.</a:t>
            </a:r>
          </a:p>
          <a:p>
            <a:pPr fontAlgn="base"/>
            <a:r>
              <a:rPr lang="tr-TR" sz="1400" b="1" dirty="0"/>
              <a:t>Örnek 38: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Bir fabrikada sabit maaşla çalışan işçiler aile durumlarına ve ürettikleri parça sayısına göre de ek maaş almaktadır. Aşağıda verilen yönergelere göre işçilerin maaşlarını hesaplayan programın algoritmasını ve akış diyagramını tasarlayınız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tr-TR" sz="1400" b="1" dirty="0"/>
              <a:t>Örnek 39:  </a:t>
            </a:r>
            <a:r>
              <a:rPr lang="tr-TR" sz="1400" dirty="0"/>
              <a:t>Klavyeden 3 adet kenar uzunluğu giriliyor. Girilen kenar uzunlukları ile : a-Üçgenin çizilip çizilemeyeceğini, b-Eğer üçgen çizilirse Üçgenin çeşidini(ikizkenar, çeşitkenar, eşkenar), c- çizilen üçgenin alan ve çevresini bulup ekrana yazan programın algoritmasını ve akış diyagramını tasarlayınız.</a:t>
            </a:r>
          </a:p>
          <a:p>
            <a:pPr fontAlgn="base"/>
            <a:r>
              <a:rPr lang="tr-TR" sz="1400" b="1" dirty="0"/>
              <a:t>Örnek 40: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Girilen 10 adet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sayı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içerisinden pozitiflerin ve negatiflerin ve “0”  sayısını ayrı ayrı bulan akış şeması.</a:t>
            </a:r>
          </a:p>
          <a:p>
            <a:pPr fontAlgn="base"/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745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889888" y="497159"/>
            <a:ext cx="325817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/>
              <a:t>Örnek 41:</a:t>
            </a:r>
            <a:r>
              <a:rPr lang="tr-TR" sz="1400" dirty="0"/>
              <a:t> Kürenin alanını ve hacmini hesaplayan algoritma ve akış şeması örneği.</a:t>
            </a:r>
          </a:p>
          <a:p>
            <a:pPr fontAlgn="base"/>
            <a:r>
              <a:rPr lang="tr-TR" sz="1400" b="1" dirty="0"/>
              <a:t>Örnek 42: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Silindirin Alanı ve Hacmini hesaplayan algoritma ve akış şeması örneği</a:t>
            </a:r>
          </a:p>
          <a:p>
            <a:pPr fontAlgn="base"/>
            <a:r>
              <a:rPr lang="tr-TR" sz="1400" b="1" dirty="0"/>
              <a:t>Örnek 43:</a:t>
            </a:r>
            <a:r>
              <a:rPr lang="tr-TR" sz="1400" dirty="0"/>
              <a:t> Girilen 3 sayıdan en büyüğünü bulan algoritma örneği</a:t>
            </a:r>
          </a:p>
          <a:p>
            <a:pPr fontAlgn="base"/>
            <a:r>
              <a:rPr lang="tr-TR" sz="1400" b="1" dirty="0"/>
              <a:t>Örnek 44: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7-24 arası tek sayıların toplamını ve ortalamasını bulan algoritma</a:t>
            </a:r>
          </a:p>
          <a:p>
            <a:pPr fontAlgn="base"/>
            <a:r>
              <a:rPr lang="tr-TR" sz="1400" b="1" dirty="0"/>
              <a:t>Örnek 45:</a:t>
            </a:r>
            <a:r>
              <a:rPr lang="tr-TR" sz="1400" dirty="0"/>
              <a:t> Klavyeden Girilen 3 sayının ortalamasını alan algoritma</a:t>
            </a:r>
          </a:p>
          <a:p>
            <a:pPr fontAlgn="base"/>
            <a:r>
              <a:rPr lang="tr-TR" sz="1400" b="1" dirty="0"/>
              <a:t>Örnek 46: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Klavyeden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girilen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5 adet sayının ortalamasının döngü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mantığını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ile bulup ekrana yazdıran akış diyagramını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oluşturunuz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tr-TR" sz="1400" b="1" dirty="0"/>
              <a:t>Örnek 47: </a:t>
            </a:r>
            <a:r>
              <a:rPr lang="tr-TR" sz="1400" dirty="0"/>
              <a:t>1 ile 40 arasında bulunan 5 in katı olan sayıları ekrana yazan akış şeması.</a:t>
            </a:r>
          </a:p>
          <a:p>
            <a:pPr fontAlgn="base"/>
            <a:r>
              <a:rPr lang="tr-TR" sz="1400" b="1" dirty="0"/>
              <a:t>Örnek 48: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Çarpma kullanmadan klavyeden girilen sayının 3 katını bulan akış diyagramı.</a:t>
            </a:r>
          </a:p>
          <a:p>
            <a:pPr fontAlgn="base"/>
            <a:r>
              <a:rPr lang="tr-TR" sz="1400" b="1" dirty="0"/>
              <a:t>Örnek 49: </a:t>
            </a:r>
            <a:r>
              <a:rPr lang="tr-TR" sz="1400" dirty="0"/>
              <a:t>Taban uzunluğu ve yüksekliği girilen paralelkenarın alanını hesaplayan algoritma.</a:t>
            </a:r>
          </a:p>
          <a:p>
            <a:pPr fontAlgn="base"/>
            <a:r>
              <a:rPr lang="tr-TR" sz="1400" b="1" dirty="0"/>
              <a:t>Örnek 50: 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Arka arkaya girilen rastgele 10 tamsayının ortalaması ile bu sayılardan en büyük ve en küçük olanının ortalamasını bularak elde edilen bu iki ortalamanın farkını alan algoritma örneği.</a:t>
            </a:r>
          </a:p>
        </p:txBody>
      </p:sp>
    </p:spTree>
    <p:extLst>
      <p:ext uri="{BB962C8B-B14F-4D97-AF65-F5344CB8AC3E}">
        <p14:creationId xmlns:p14="http://schemas.microsoft.com/office/powerpoint/2010/main" val="35930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889888" y="497159"/>
            <a:ext cx="29701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/>
              <a:t>Örnek </a:t>
            </a:r>
            <a:r>
              <a:rPr lang="tr-TR" sz="1400" b="1" dirty="0" smtClean="0"/>
              <a:t>55:</a:t>
            </a:r>
            <a:r>
              <a:rPr lang="tr-TR" sz="1400" b="1" dirty="0"/>
              <a:t> </a:t>
            </a:r>
            <a:r>
              <a:rPr lang="tr-TR" sz="1400" dirty="0"/>
              <a:t>Öğrencinin sınavdan aldığı puan (0-100) karşılığı olan notu (1-5) ekranda gösteren algoritma örneği</a:t>
            </a:r>
            <a:r>
              <a:rPr lang="tr-TR" sz="1400" dirty="0" smtClean="0"/>
              <a:t>.</a:t>
            </a:r>
          </a:p>
          <a:p>
            <a:pPr fontAlgn="base"/>
            <a:r>
              <a:rPr lang="tr-TR" sz="1400" b="1" dirty="0"/>
              <a:t>Örnek 56: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Klavyeden girilen 1-25 arasındaki bir tamsayının faktöriyelini alan programın algoritma ve akış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diyagramını yazınız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tr-TR" sz="1400" b="1" dirty="0"/>
              <a:t>Örnek 57:</a:t>
            </a:r>
            <a:r>
              <a:rPr lang="tr-TR" sz="1400" dirty="0"/>
              <a:t> Klavyeden ardı ardına sayı girişi isteyen ve bu sayı 10 ile 15 arasında olmadığı sürece bu işleme devam </a:t>
            </a:r>
            <a:r>
              <a:rPr lang="tr-TR" sz="1400" dirty="0" smtClean="0"/>
              <a:t>eden programın </a:t>
            </a:r>
            <a:r>
              <a:rPr lang="tr-TR" sz="1400" dirty="0"/>
              <a:t>algoritma ve akış diyagramını yazınız.</a:t>
            </a:r>
          </a:p>
          <a:p>
            <a:pPr fontAlgn="base"/>
            <a:r>
              <a:rPr lang="tr-TR" sz="1400" b="1" dirty="0"/>
              <a:t>Örnek 58:</a:t>
            </a:r>
            <a:r>
              <a:rPr lang="tr-TR" sz="1400" dirty="0"/>
              <a:t> 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1den 25 e kadar olan sayıların kareleri toplamını bulan programın algoritma ve akış diyagramını yazınız.</a:t>
            </a:r>
          </a:p>
          <a:p>
            <a:pPr fontAlgn="base"/>
            <a:r>
              <a:rPr lang="tr-TR" sz="1400" b="1" dirty="0"/>
              <a:t>Örnek 59:</a:t>
            </a:r>
            <a:r>
              <a:rPr lang="tr-TR" sz="1400" dirty="0"/>
              <a:t> Klavyeden 10 tane tamsayı girilmesini isteyen ve bu girilen tamsayılardan kaç tanesinin negatif olduğunu </a:t>
            </a:r>
            <a:r>
              <a:rPr lang="tr-TR" sz="1400" dirty="0" smtClean="0"/>
              <a:t>bulan programın </a:t>
            </a:r>
            <a:r>
              <a:rPr lang="tr-TR" sz="1400" dirty="0"/>
              <a:t>algoritma ve akış diyagramını yazınız</a:t>
            </a:r>
            <a:r>
              <a:rPr lang="tr-TR" sz="1400" dirty="0" smtClean="0"/>
              <a:t>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8915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889888" y="497159"/>
            <a:ext cx="3258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 smtClean="0"/>
              <a:t>Örnek </a:t>
            </a:r>
            <a:r>
              <a:rPr lang="tr-TR" sz="1400" b="1" dirty="0"/>
              <a:t>60:</a:t>
            </a:r>
            <a:r>
              <a:rPr lang="tr-TR" sz="1400" dirty="0"/>
              <a:t>  </a:t>
            </a:r>
            <a:r>
              <a:rPr lang="tr-TR" sz="1400" dirty="0" err="1"/>
              <a:t>a,b,ve</a:t>
            </a:r>
            <a:r>
              <a:rPr lang="tr-TR" sz="1400" dirty="0"/>
              <a:t> c klavyeden girilmek üzere, ax2+bx+c=0 şeklindeki bir denklemin köklerini bulan programın algoritma </a:t>
            </a:r>
            <a:r>
              <a:rPr lang="tr-TR" sz="1400" dirty="0" smtClean="0"/>
              <a:t>ve akış </a:t>
            </a:r>
            <a:r>
              <a:rPr lang="tr-TR" sz="1400" dirty="0"/>
              <a:t>diyagramını yazınız.</a:t>
            </a:r>
          </a:p>
          <a:p>
            <a:pPr fontAlgn="base"/>
            <a:r>
              <a:rPr lang="tr-TR" sz="1400" b="1" dirty="0"/>
              <a:t>Örnek 61: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Klavyeden girilen 1-12 arasındaki tamsayıların hangi aya denk geldiğini bulup ekrana yazan programın</a:t>
            </a:r>
            <a:br>
              <a:rPr lang="tr-TR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algoritma ve akış diyagramını yazınız.</a:t>
            </a:r>
          </a:p>
          <a:p>
            <a:pPr fontAlgn="base"/>
            <a:r>
              <a:rPr lang="tr-TR" sz="1400" b="1" dirty="0"/>
              <a:t>Örnek 62:</a:t>
            </a:r>
            <a:r>
              <a:rPr lang="tr-TR" sz="1400" dirty="0"/>
              <a:t> Dört işleme birer kod numarası vererek, klavyeden girilen iki sayıyı yine klavyeden girilen işlem koduna göre</a:t>
            </a:r>
            <a:br>
              <a:rPr lang="tr-TR" sz="1400" dirty="0"/>
            </a:br>
            <a:r>
              <a:rPr lang="tr-TR" sz="1400" dirty="0"/>
              <a:t>toplayan, çıkaran, çarpan veya bölen programın algoritma ve akış diyagramını yazınız.</a:t>
            </a:r>
          </a:p>
          <a:p>
            <a:pPr fontAlgn="base"/>
            <a:r>
              <a:rPr lang="tr-TR" sz="1400" b="1" dirty="0"/>
              <a:t>Örnek 63:</a:t>
            </a:r>
            <a:r>
              <a:rPr lang="tr-TR" sz="1400" dirty="0"/>
              <a:t> 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Klavyeden ardı ardına girilen sayıları toplayan ve girilen sayı negatif olduğunda duran programın algoritma ve</a:t>
            </a:r>
            <a:br>
              <a:rPr lang="tr-TR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akış diyagramını yazınız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tr-T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889888" y="497159"/>
            <a:ext cx="29701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 smtClean="0"/>
              <a:t>Örnek </a:t>
            </a:r>
            <a:r>
              <a:rPr lang="tr-TR" sz="1400" b="1" dirty="0"/>
              <a:t>64:</a:t>
            </a:r>
            <a:r>
              <a:rPr lang="tr-TR" sz="1400" dirty="0"/>
              <a:t> Klavyeden bir not girilmesini isteyen ve bu not 0-49 arasındaysa “Başarısız”, 50-64 arasındaysa “Orta”, </a:t>
            </a:r>
            <a:r>
              <a:rPr lang="tr-TR" sz="1400" dirty="0" smtClean="0"/>
              <a:t>65-84 arasındaysa </a:t>
            </a:r>
            <a:r>
              <a:rPr lang="tr-TR" sz="1400" dirty="0"/>
              <a:t>“İyi”, 85-100 arasındaysa “Çok iyi “ Yazan programın algoritma ve akış diyagramını yazınız.</a:t>
            </a:r>
          </a:p>
          <a:p>
            <a:pPr fontAlgn="base"/>
            <a:r>
              <a:rPr lang="tr-TR" sz="1400" b="1" dirty="0"/>
              <a:t>Örnek 65:</a:t>
            </a:r>
            <a:r>
              <a:rPr lang="tr-TR" sz="1400" dirty="0"/>
              <a:t> 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Klavyeden girilen iki tamsayıdan büyük olanı bulup ekrana yazdıran programın algoritma ve akış </a:t>
            </a:r>
            <a:r>
              <a:rPr lang="tr-TR" sz="1400" dirty="0" smtClean="0">
                <a:solidFill>
                  <a:schemeClr val="accent2">
                    <a:lumMod val="75000"/>
                  </a:schemeClr>
                </a:solidFill>
              </a:rPr>
              <a:t>diyagramını yazınız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tr-TR" sz="1400" b="1" dirty="0"/>
              <a:t>Örnek 66:</a:t>
            </a:r>
            <a:r>
              <a:rPr lang="tr-TR" sz="1400" dirty="0"/>
              <a:t> Klavyeden girilen iki pozitif tamsayıdan birincisinin ikincisi cinsinden kuvvetini alan programın algoritma </a:t>
            </a:r>
            <a:r>
              <a:rPr lang="tr-TR" sz="1400" dirty="0" smtClean="0"/>
              <a:t>ve akış </a:t>
            </a:r>
            <a:r>
              <a:rPr lang="tr-TR" sz="1400" dirty="0"/>
              <a:t>diyagramını hazır fonksiyon kullanmadan yazınız</a:t>
            </a:r>
            <a:r>
              <a:rPr lang="tr-TR" sz="1400" dirty="0" smtClean="0"/>
              <a:t>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5537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68079" cy="1152000"/>
            <a:chOff x="7812496" y="44624"/>
            <a:chExt cx="136807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06856" y="319464"/>
              <a:ext cx="117371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889888" y="497159"/>
            <a:ext cx="29701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b="1" dirty="0" smtClean="0"/>
              <a:t>Örnek </a:t>
            </a:r>
            <a:r>
              <a:rPr lang="tr-TR" sz="1400" b="1" dirty="0"/>
              <a:t>67:</a:t>
            </a:r>
            <a:r>
              <a:rPr lang="tr-TR" sz="1400" dirty="0"/>
              <a:t>  n! değerini hesaplayan programın algoritma ve akış diyagramını yazınız.</a:t>
            </a:r>
          </a:p>
          <a:p>
            <a:pPr fontAlgn="base"/>
            <a:r>
              <a:rPr lang="tr-TR" sz="1400" b="1" dirty="0"/>
              <a:t>Örnek 68:</a:t>
            </a:r>
            <a:r>
              <a:rPr lang="tr-TR" sz="1400" dirty="0"/>
              <a:t> 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1+4+9+ … +100= değerini hesaplayan programın algoritma ve akış diyagramını yazınız.</a:t>
            </a:r>
          </a:p>
          <a:p>
            <a:pPr fontAlgn="base"/>
            <a:r>
              <a:rPr lang="tr-TR" sz="1400" b="1" dirty="0"/>
              <a:t>Örnek 69:</a:t>
            </a:r>
            <a:r>
              <a:rPr lang="tr-TR" sz="1400" dirty="0"/>
              <a:t>  Toplama, çıkarama, çarpma ve bölme işlemi yapan programın algoritma ve akış diyagramını yazınız.</a:t>
            </a:r>
          </a:p>
          <a:p>
            <a:pPr fontAlgn="base"/>
            <a:r>
              <a:rPr lang="tr-TR" sz="1400" b="1" dirty="0"/>
              <a:t>Örnek 70:</a:t>
            </a:r>
            <a:r>
              <a:rPr lang="tr-TR" sz="1400" dirty="0"/>
              <a:t> 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Saatte ortalama 60 km yol giden bir aracın, klavyeden girilen mesafeyi kaç saatte gideceğini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hesaplayan programın </a:t>
            </a:r>
            <a:r>
              <a:rPr lang="tr-TR" sz="1400" dirty="0">
                <a:solidFill>
                  <a:schemeClr val="accent2">
                    <a:lumMod val="75000"/>
                  </a:schemeClr>
                </a:solidFill>
              </a:rPr>
              <a:t>algoritma ve akış diyagramını yazınız.</a:t>
            </a:r>
          </a:p>
          <a:p>
            <a:pPr fontAlgn="base"/>
            <a:endParaRPr lang="tr-TR" sz="1400" dirty="0"/>
          </a:p>
          <a:p>
            <a:pPr fontAlgn="base"/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2142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07704" y="390962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Şartlı Algoritma Örnekleri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9904" y="946429"/>
            <a:ext cx="660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İki Sayının Yerlerini Değiştiren Algoritma ve Akış Şeması</a:t>
            </a:r>
          </a:p>
        </p:txBody>
      </p: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8" name="Çapraz Şerit 17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</a:p>
          </p:txBody>
        </p:sp>
      </p:grp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78" y="1479784"/>
            <a:ext cx="4394852" cy="223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168352" cy="394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8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55449" cy="1152000"/>
            <a:chOff x="7812496" y="44624"/>
            <a:chExt cx="135544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19490" y="334853"/>
              <a:ext cx="114845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CEVAPLAR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1266" name="Picture 2" descr="Algoritma Örnekleri 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9823"/>
            <a:ext cx="2363197" cy="321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41" y="3068960"/>
            <a:ext cx="2162639" cy="320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96" y="746859"/>
            <a:ext cx="2590800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55449" cy="1152000"/>
            <a:chOff x="7812496" y="44624"/>
            <a:chExt cx="135544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19490" y="334853"/>
              <a:ext cx="114845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CEVAPLAR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5918"/>
            <a:ext cx="2452779" cy="330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15" y="2023162"/>
            <a:ext cx="3024336" cy="333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9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55449" cy="1152000"/>
            <a:chOff x="7812496" y="44624"/>
            <a:chExt cx="135544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19490" y="334853"/>
              <a:ext cx="114845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CEVAPLAR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536602"/>
            <a:ext cx="3013925" cy="32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01" y="872108"/>
            <a:ext cx="291465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55449" cy="1152000"/>
            <a:chOff x="7812496" y="44624"/>
            <a:chExt cx="1355449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19490" y="334853"/>
              <a:ext cx="114845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CEVAPLAR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8376"/>
            <a:ext cx="2162175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51634"/>
            <a:ext cx="2880321" cy="488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9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820472" y="44624"/>
            <a:ext cx="216024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33212" y="548680"/>
            <a:ext cx="8471236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691680" y="58927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2020 – 2021 Güz Dönemi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Teknik Bilimler Meslek Yüksekokulu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Bilgisayar Programcılığı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220072" y="4735413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tr-TR"/>
            </a:defPPr>
            <a:lvl1pPr algn="ctr">
              <a:defRPr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/>
              <a:t>son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1536861" y="3167389"/>
            <a:ext cx="6704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/>
              <a:t>ALGORİTMA ANALİZİ ve TASARIMI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316134" y="4725144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368830" y="4046295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tr-TR" sz="138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1674565" y="5894973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>
                <a:solidFill>
                  <a:schemeClr val="bg1">
                    <a:lumMod val="50000"/>
                  </a:schemeClr>
                </a:solidFill>
              </a:rPr>
              <a:t>Kaynak: </a:t>
            </a:r>
          </a:p>
          <a:p>
            <a:r>
              <a:rPr lang="tr-TR" sz="800" dirty="0" err="1"/>
              <a:t>Vasif</a:t>
            </a:r>
            <a:r>
              <a:rPr lang="tr-TR" sz="800" dirty="0"/>
              <a:t> </a:t>
            </a:r>
            <a:r>
              <a:rPr lang="tr-TR" sz="800" dirty="0" err="1"/>
              <a:t>Nabiyev</a:t>
            </a:r>
            <a:r>
              <a:rPr lang="tr-TR" sz="800" dirty="0"/>
              <a:t>, "Yapay Zeka", Seçkin Yayınları, 3. baskı 2010</a:t>
            </a:r>
            <a:br>
              <a:rPr lang="tr-TR" sz="800" dirty="0"/>
            </a:br>
            <a:r>
              <a:rPr lang="en-US" sz="800" dirty="0"/>
              <a:t>Stuart </a:t>
            </a:r>
            <a:r>
              <a:rPr lang="en-US" sz="800" dirty="0" err="1"/>
              <a:t>Russel</a:t>
            </a:r>
            <a:r>
              <a:rPr lang="en-US" sz="800" dirty="0"/>
              <a:t>, Peter </a:t>
            </a:r>
            <a:r>
              <a:rPr lang="en-US" sz="800" dirty="0" err="1"/>
              <a:t>Norvig</a:t>
            </a:r>
            <a:r>
              <a:rPr lang="en-US" sz="800" dirty="0"/>
              <a:t>, "Artificial Intelligence: Modern Approach" , Prentice Hall, 2003</a:t>
            </a:r>
            <a:endParaRPr lang="tr-TR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07704" y="390962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Şartlı Algoritma Örnekleri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9904" y="946429"/>
            <a:ext cx="660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Derece Fahrenhayt Dönüştürme Algoritması</a:t>
            </a:r>
            <a:endParaRPr lang="tr-TR" sz="1600" dirty="0">
              <a:solidFill>
                <a:srgbClr val="FF0000"/>
              </a:solidFill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8" name="Çapraz Şerit 17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</a:p>
          </p:txBody>
        </p:sp>
      </p:grpSp>
      <p:sp>
        <p:nvSpPr>
          <p:cNvPr id="9" name="Dikdörtgen 8"/>
          <p:cNvSpPr/>
          <p:nvPr/>
        </p:nvSpPr>
        <p:spPr>
          <a:xfrm>
            <a:off x="5868144" y="923299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°F = °C x 9/5 + 32</a:t>
            </a:r>
            <a:endParaRPr lang="tr-TR" dirty="0"/>
          </a:p>
        </p:txBody>
      </p:sp>
      <p:pic>
        <p:nvPicPr>
          <p:cNvPr id="14" name="Resim 13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70" y="2012617"/>
            <a:ext cx="5868219" cy="1276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8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07704" y="390962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Şartlı Algoritma Örnekleri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9904" y="946429"/>
            <a:ext cx="660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İki Kare Farkı Hesaplayan Algoritma ve Akış Diyagramı Örneği</a:t>
            </a:r>
            <a:endParaRPr lang="tr-TR" sz="1600" dirty="0">
              <a:solidFill>
                <a:srgbClr val="FF0000"/>
              </a:solidFill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8" name="Çapraz Şerit 17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</a:p>
          </p:txBody>
        </p:sp>
      </p:grp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94" y="1592760"/>
            <a:ext cx="5753903" cy="148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i0.wp.com/www.algoritmaornekleri.com/wp-content/uploads/2018/03/algoritma-iki-kare-farki.jpg?resize=810%2C1438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57" y="1772816"/>
            <a:ext cx="2409814" cy="427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07704" y="390962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Şartlı Algoritma Örnekleri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9904" y="946429"/>
            <a:ext cx="660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Yazılı ve Performans Notu Ortalaması Hesaplayan Algoritma ve Akış Şeması</a:t>
            </a:r>
            <a:endParaRPr lang="tr-TR" sz="1600" dirty="0">
              <a:solidFill>
                <a:srgbClr val="FF0000"/>
              </a:solidFill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8" name="Çapraz Şerit 17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</a:p>
          </p:txBody>
        </p:sp>
      </p:grpSp>
      <p:sp>
        <p:nvSpPr>
          <p:cNvPr id="9" name="Dikdörtgen 8"/>
          <p:cNvSpPr/>
          <p:nvPr/>
        </p:nvSpPr>
        <p:spPr>
          <a:xfrm>
            <a:off x="1930333" y="1345873"/>
            <a:ext cx="26933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/>
              <a:t>Ortalama= (Yazılı 1+Yazılı 2 + Performans)/3</a:t>
            </a:r>
            <a:endParaRPr lang="tr-TR" sz="1100" dirty="0"/>
          </a:p>
        </p:txBody>
      </p:sp>
      <p:pic>
        <p:nvPicPr>
          <p:cNvPr id="14" name="Resim 13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78399"/>
            <a:ext cx="5792009" cy="182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Flowchart Örnekle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75" y="1840877"/>
            <a:ext cx="2601721" cy="464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07704" y="390962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Şartlı Algoritma Örnekleri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9904" y="946429"/>
            <a:ext cx="660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Dikdörtgenin Çevresini ve Alanını Hesaplama Algoritması</a:t>
            </a:r>
            <a:endParaRPr lang="tr-TR" sz="1600" dirty="0">
              <a:solidFill>
                <a:srgbClr val="FF0000"/>
              </a:solidFill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8" name="Çapraz Şerit 17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</a:p>
          </p:txBody>
        </p:sp>
      </p:grp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62" y="1919825"/>
            <a:ext cx="5868219" cy="187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0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07704" y="390962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Şartlı Algoritma Örnekleri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9904" y="946429"/>
            <a:ext cx="660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Kenarları Girilen Dik Üçgenin alanını Hesaplayan Algoritma</a:t>
            </a:r>
            <a:endParaRPr lang="tr-TR" sz="1600" dirty="0">
              <a:solidFill>
                <a:srgbClr val="FF0000"/>
              </a:solidFill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8" name="Çapraz Şerit 17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</a:p>
          </p:txBody>
        </p:sp>
      </p:grp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22" y="1592760"/>
            <a:ext cx="5772956" cy="172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Flowchart Örnekle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33" y="1880790"/>
            <a:ext cx="2995857" cy="447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907704" y="390962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Şartlı Algoritma Örnekleri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29904" y="946429"/>
            <a:ext cx="6602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Girilen İki Sayının Ortalamasını Hesaplayan Algoritma ve Akış Şeması</a:t>
            </a:r>
            <a:endParaRPr lang="tr-TR" sz="1600" dirty="0">
              <a:solidFill>
                <a:srgbClr val="FF0000"/>
              </a:solidFill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8" name="Çapraz Şerit 17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64000" y="231891"/>
              <a:ext cx="91723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ÖRNEK</a:t>
              </a:r>
            </a:p>
          </p:txBody>
        </p:sp>
      </p:grp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62" y="1734207"/>
            <a:ext cx="5811061" cy="168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Flowchart Örnekle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39" y="2276872"/>
            <a:ext cx="2696769" cy="381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1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395</Words>
  <Application>Microsoft Office PowerPoint</Application>
  <PresentationFormat>Ekran Gösterisi (4:3)</PresentationFormat>
  <Paragraphs>174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hturgut</dc:creator>
  <cp:lastModifiedBy>hturgut</cp:lastModifiedBy>
  <cp:revision>51</cp:revision>
  <dcterms:created xsi:type="dcterms:W3CDTF">2020-10-01T16:23:20Z</dcterms:created>
  <dcterms:modified xsi:type="dcterms:W3CDTF">2020-10-19T22:10:53Z</dcterms:modified>
</cp:coreProperties>
</file>