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313" r:id="rId4"/>
    <p:sldId id="314" r:id="rId5"/>
    <p:sldId id="315" r:id="rId6"/>
    <p:sldId id="316" r:id="rId7"/>
    <p:sldId id="323" r:id="rId8"/>
    <p:sldId id="324" r:id="rId9"/>
    <p:sldId id="326" r:id="rId10"/>
    <p:sldId id="327" r:id="rId11"/>
    <p:sldId id="32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25" r:id="rId22"/>
    <p:sldId id="329" r:id="rId23"/>
    <p:sldId id="330" r:id="rId24"/>
    <p:sldId id="331" r:id="rId25"/>
    <p:sldId id="312" r:id="rId26"/>
    <p:sldId id="332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33" r:id="rId37"/>
    <p:sldId id="290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660"/>
  </p:normalViewPr>
  <p:slideViewPr>
    <p:cSldViewPr>
      <p:cViewPr varScale="1">
        <p:scale>
          <a:sx n="71" d="100"/>
          <a:sy n="71" d="100"/>
        </p:scale>
        <p:origin x="-12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26.10.2020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692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26.10.2020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883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26.10.2020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159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26.10.2020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694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26.10.2020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831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26.10.2020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861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26.10.2020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416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26.10.2020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934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26.10.2020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622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26.10.2020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180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26.10.2020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877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000">
              <a:schemeClr val="tx1"/>
            </a:gs>
            <a:gs pos="1000">
              <a:schemeClr val="bg1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A54DE-5178-4B1E-AA0D-D7CA40DE815B}" type="datetimeFigureOut">
              <a:rPr lang="tr-TR" smtClean="0"/>
              <a:pPr/>
              <a:t>26.10.2020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875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5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6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tm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tmp"/><Relationship Id="rId4" Type="http://schemas.openxmlformats.org/officeDocument/2006/relationships/image" Target="../media/image34.tm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8820472" y="44624"/>
            <a:ext cx="216024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133212" y="548680"/>
            <a:ext cx="8471236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" name="Dikdörtgen 17"/>
          <p:cNvSpPr/>
          <p:nvPr/>
        </p:nvSpPr>
        <p:spPr>
          <a:xfrm>
            <a:off x="1691680" y="589278"/>
            <a:ext cx="676875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2020 – 2021 Güz Dönemi</a:t>
            </a:r>
          </a:p>
          <a:p>
            <a:r>
              <a:rPr lang="tr-TR" sz="1600" b="1" dirty="0">
                <a:solidFill>
                  <a:schemeClr val="bg1">
                    <a:lumMod val="50000"/>
                  </a:schemeClr>
                </a:solidFill>
              </a:rPr>
              <a:t>Teknik Bilimler Meslek Yüksekokulu</a:t>
            </a:r>
          </a:p>
          <a:p>
            <a:r>
              <a:rPr lang="tr-TR" sz="1600" b="1" dirty="0">
                <a:solidFill>
                  <a:schemeClr val="bg1">
                    <a:lumMod val="50000"/>
                  </a:schemeClr>
                </a:solidFill>
              </a:rPr>
              <a:t>Bilgisayar Programcılığı</a:t>
            </a:r>
          </a:p>
          <a:p>
            <a:endParaRPr lang="tr-TR" sz="2400" b="1" dirty="0"/>
          </a:p>
          <a:p>
            <a:endParaRPr lang="tr-TR" sz="2400" b="1" dirty="0"/>
          </a:p>
          <a:p>
            <a:endParaRPr lang="tr-TR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5940152" y="4077072"/>
            <a:ext cx="15215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Wingdings" pitchFamily="2" charset="2"/>
              <a:buChar char="Ø"/>
            </a:pPr>
            <a:r>
              <a:rPr lang="tr-TR" sz="800" dirty="0" smtClean="0"/>
              <a:t>Programlama ve algoritma</a:t>
            </a:r>
            <a:endParaRPr lang="tr-TR" sz="800" dirty="0"/>
          </a:p>
        </p:txBody>
      </p:sp>
      <p:sp>
        <p:nvSpPr>
          <p:cNvPr id="23" name="Dikdörtgen 22"/>
          <p:cNvSpPr/>
          <p:nvPr/>
        </p:nvSpPr>
        <p:spPr>
          <a:xfrm>
            <a:off x="1571605" y="3167389"/>
            <a:ext cx="6669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/>
              <a:t>ALGORİTMA ANALİZİ ve TASARIMI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2316134" y="4725144"/>
            <a:ext cx="2372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module</a:t>
            </a:r>
            <a:endParaRPr lang="tr-T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4368830" y="4046295"/>
            <a:ext cx="108234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tr-TR" sz="13800" dirty="0"/>
          </a:p>
        </p:txBody>
      </p:sp>
    </p:spTree>
    <p:extLst>
      <p:ext uri="{BB962C8B-B14F-4D97-AF65-F5344CB8AC3E}">
        <p14:creationId xmlns:p14="http://schemas.microsoft.com/office/powerpoint/2010/main" val="219880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1835696" y="413710"/>
            <a:ext cx="148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DEĞİŞKENLER</a:t>
            </a:r>
            <a:endParaRPr lang="tr-TR" b="1" dirty="0"/>
          </a:p>
        </p:txBody>
      </p: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01033"/>
            <a:ext cx="7100666" cy="551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1835696" y="413710"/>
            <a:ext cx="148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DEĞİŞKENLER</a:t>
            </a:r>
            <a:endParaRPr lang="tr-TR" b="1" dirty="0"/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06" y="1403573"/>
            <a:ext cx="7144748" cy="301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0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1835696" y="413710"/>
            <a:ext cx="2763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PSEUDOCODE – Sözde KOD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390" y="857555"/>
            <a:ext cx="7373380" cy="503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1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1835696" y="413710"/>
            <a:ext cx="2763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PSEUDOCODE – Sözde KOD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59" y="1221338"/>
            <a:ext cx="7106642" cy="695422"/>
          </a:xfrm>
          <a:prstGeom prst="rect">
            <a:avLst/>
          </a:prstGeom>
        </p:spPr>
      </p:pic>
      <p:pic>
        <p:nvPicPr>
          <p:cNvPr id="12" name="Resim 11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11" y="2348880"/>
            <a:ext cx="7249537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1835696" y="413710"/>
            <a:ext cx="2763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PSEUDOCODE – Sözde KOD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96752"/>
            <a:ext cx="6925642" cy="1009791"/>
          </a:xfrm>
          <a:prstGeom prst="rect">
            <a:avLst/>
          </a:prstGeom>
        </p:spPr>
      </p:pic>
      <p:pic>
        <p:nvPicPr>
          <p:cNvPr id="14" name="Resim 13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564" y="2636912"/>
            <a:ext cx="7201906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1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1835696" y="413710"/>
            <a:ext cx="2763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PSEUDOCODE – Sözde KOD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95" y="1034483"/>
            <a:ext cx="7297169" cy="1619476"/>
          </a:xfrm>
          <a:prstGeom prst="rect">
            <a:avLst/>
          </a:prstGeom>
        </p:spPr>
      </p:pic>
      <p:pic>
        <p:nvPicPr>
          <p:cNvPr id="12" name="Resim 11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95" y="2852936"/>
            <a:ext cx="7116169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3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1835696" y="413710"/>
            <a:ext cx="2763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PSEUDOCODE – Sözde KOD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584" y="1592760"/>
            <a:ext cx="5477640" cy="362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0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1835696" y="413710"/>
            <a:ext cx="2763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PSEUDOCODE – Sözde KOD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9" y="1340768"/>
            <a:ext cx="7257860" cy="416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5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1835696" y="413710"/>
            <a:ext cx="2763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PSEUDOCODE – Sözde KOD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59" y="1268760"/>
            <a:ext cx="7106642" cy="1676634"/>
          </a:xfrm>
          <a:prstGeom prst="rect">
            <a:avLst/>
          </a:prstGeom>
        </p:spPr>
      </p:pic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161593"/>
            <a:ext cx="5613527" cy="325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5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1835696" y="413710"/>
            <a:ext cx="2763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PSEUDOCODE – Sözde KOD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17103"/>
            <a:ext cx="6015322" cy="56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1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1745432" y="1412776"/>
            <a:ext cx="64989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 smtClean="0"/>
              <a:t>Bilgisayar </a:t>
            </a:r>
            <a:r>
              <a:rPr lang="tr-TR" sz="1600" b="1" dirty="0"/>
              <a:t>Programlarının geliştirilmesinde aşağıdaki adımlar gerçekleştirilmelidir</a:t>
            </a:r>
            <a:r>
              <a:rPr lang="tr-TR" sz="1600" b="1" dirty="0" smtClean="0"/>
              <a:t>:</a:t>
            </a:r>
          </a:p>
          <a:p>
            <a:endParaRPr lang="tr-TR" sz="1600" dirty="0"/>
          </a:p>
          <a:p>
            <a:endParaRPr lang="tr-TR" sz="1600" dirty="0"/>
          </a:p>
          <a:p>
            <a:r>
              <a:rPr lang="tr-TR" sz="1600" dirty="0" smtClean="0"/>
              <a:t>1.Problemin </a:t>
            </a:r>
            <a:r>
              <a:rPr lang="tr-TR" sz="1600" dirty="0"/>
              <a:t>Tanımlanması : </a:t>
            </a:r>
            <a:r>
              <a:rPr lang="tr-TR" sz="1600" dirty="0" smtClean="0"/>
              <a:t>Problemi çözmek </a:t>
            </a:r>
            <a:r>
              <a:rPr lang="tr-TR" sz="1600" dirty="0"/>
              <a:t>için elimizde hangi veriler var ve neler </a:t>
            </a:r>
          </a:p>
          <a:p>
            <a:r>
              <a:rPr lang="tr-TR" sz="1600" dirty="0"/>
              <a:t>isteniyor, </a:t>
            </a:r>
          </a:p>
          <a:p>
            <a:r>
              <a:rPr lang="tr-TR" sz="1600" dirty="0" smtClean="0"/>
              <a:t>2.Çözüm metodunun </a:t>
            </a:r>
            <a:r>
              <a:rPr lang="tr-TR" sz="1600" dirty="0"/>
              <a:t>geliştirilmesi </a:t>
            </a:r>
            <a:r>
              <a:rPr lang="tr-TR" sz="1600" dirty="0" smtClean="0"/>
              <a:t>(</a:t>
            </a:r>
            <a:r>
              <a:rPr lang="tr-TR" sz="1600" dirty="0"/>
              <a:t>Analiz</a:t>
            </a:r>
            <a:r>
              <a:rPr lang="tr-TR" sz="1600" dirty="0" smtClean="0"/>
              <a:t>): </a:t>
            </a:r>
            <a:r>
              <a:rPr lang="tr-TR" sz="1600" dirty="0"/>
              <a:t>Giriş(</a:t>
            </a:r>
            <a:r>
              <a:rPr lang="tr-TR" sz="1600" dirty="0" err="1"/>
              <a:t>ler</a:t>
            </a:r>
            <a:r>
              <a:rPr lang="tr-TR" sz="1600" dirty="0"/>
              <a:t>) ve çıkış(</a:t>
            </a:r>
            <a:r>
              <a:rPr lang="tr-TR" sz="1600" dirty="0" err="1"/>
              <a:t>lar</a:t>
            </a:r>
            <a:r>
              <a:rPr lang="tr-TR" sz="1600" dirty="0"/>
              <a:t>) </a:t>
            </a:r>
            <a:r>
              <a:rPr lang="tr-TR" sz="1600" dirty="0" smtClean="0"/>
              <a:t>belirlenir</a:t>
            </a:r>
          </a:p>
          <a:p>
            <a:pPr marL="0" lvl="1"/>
            <a:r>
              <a:rPr lang="tr-TR" sz="1600" dirty="0" smtClean="0"/>
              <a:t>3.Çözüm metodunun adımlandırılması(Tasarım): Algoritmanın oluşturulması, Ana adımlar belirlenir. Ana adımlar belirlendikten sonra her adım detaylandırılır</a:t>
            </a:r>
          </a:p>
          <a:p>
            <a:r>
              <a:rPr lang="tr-TR" sz="1600" dirty="0" smtClean="0"/>
              <a:t>4.Programın </a:t>
            </a:r>
            <a:r>
              <a:rPr lang="tr-TR" sz="1600" dirty="0"/>
              <a:t>Kodlanması : </a:t>
            </a:r>
            <a:r>
              <a:rPr lang="tr-TR" sz="1600" dirty="0" smtClean="0"/>
              <a:t>Algoritması </a:t>
            </a:r>
            <a:r>
              <a:rPr lang="tr-TR" sz="1600" dirty="0"/>
              <a:t>oluşturulan problem, </a:t>
            </a:r>
            <a:r>
              <a:rPr lang="tr-TR" sz="1600" dirty="0" smtClean="0"/>
              <a:t>seçilen </a:t>
            </a:r>
            <a:r>
              <a:rPr lang="tr-TR" sz="1600" dirty="0"/>
              <a:t>bir bilgisayar </a:t>
            </a:r>
            <a:r>
              <a:rPr lang="tr-TR" sz="1600" dirty="0" smtClean="0"/>
              <a:t>programlama </a:t>
            </a:r>
            <a:r>
              <a:rPr lang="tr-TR" sz="1600" dirty="0"/>
              <a:t>dilinin yapısallığı ve kuralları ile kodlanır</a:t>
            </a:r>
            <a:r>
              <a:rPr lang="tr-TR" sz="1600" dirty="0" smtClean="0"/>
              <a:t>.</a:t>
            </a:r>
          </a:p>
          <a:p>
            <a:endParaRPr lang="tr-TR" sz="1600" dirty="0"/>
          </a:p>
          <a:p>
            <a:r>
              <a:rPr lang="tr-TR" sz="1600" dirty="0" smtClean="0"/>
              <a:t>5.Programın </a:t>
            </a:r>
            <a:r>
              <a:rPr lang="tr-TR" sz="1600" dirty="0"/>
              <a:t>testi : Yazılan programdaki hatalar giderilir ve farklı girdiler için </a:t>
            </a:r>
            <a:r>
              <a:rPr lang="tr-TR" sz="1600" dirty="0" smtClean="0"/>
              <a:t>test </a:t>
            </a:r>
            <a:r>
              <a:rPr lang="tr-TR" sz="1600" dirty="0"/>
              <a:t>edilip, </a:t>
            </a:r>
            <a:r>
              <a:rPr lang="tr-TR" sz="1600" dirty="0" smtClean="0"/>
              <a:t>denenir</a:t>
            </a:r>
            <a:r>
              <a:rPr lang="tr-TR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0178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1835696" y="413710"/>
            <a:ext cx="2763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PSEUDOCODE – Sözde KOD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14" y="1052736"/>
            <a:ext cx="6869331" cy="270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0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up 11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224000" cy="1152000"/>
            <a:chOff x="7812496" y="44624"/>
            <a:chExt cx="1224000" cy="1152000"/>
          </a:xfrm>
        </p:grpSpPr>
        <p:sp>
          <p:nvSpPr>
            <p:cNvPr id="14" name="Çapraz Şerit 13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gradFill>
              <a:gsLst>
                <a:gs pos="15000">
                  <a:srgbClr val="FF0000">
                    <a:alpha val="90000"/>
                  </a:srgbClr>
                </a:gs>
                <a:gs pos="97083">
                  <a:srgbClr val="C00000"/>
                </a:gs>
                <a:gs pos="49000">
                  <a:srgbClr val="FF8B8B"/>
                </a:gs>
              </a:gsLst>
            </a:gra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054384" y="247280"/>
              <a:ext cx="936475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TEKRAR</a:t>
              </a:r>
              <a:endParaRPr lang="tr-TR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25" y="1161019"/>
            <a:ext cx="7421011" cy="55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up 11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224000" cy="1152000"/>
            <a:chOff x="7812496" y="44624"/>
            <a:chExt cx="1224000" cy="1152000"/>
          </a:xfrm>
        </p:grpSpPr>
        <p:sp>
          <p:nvSpPr>
            <p:cNvPr id="14" name="Çapraz Şerit 13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gradFill>
              <a:gsLst>
                <a:gs pos="15000">
                  <a:srgbClr val="FF0000">
                    <a:alpha val="90000"/>
                  </a:srgbClr>
                </a:gs>
                <a:gs pos="97083">
                  <a:srgbClr val="C00000"/>
                </a:gs>
                <a:gs pos="49000">
                  <a:srgbClr val="FF8B8B"/>
                </a:gs>
              </a:gsLst>
            </a:gra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054384" y="247280"/>
              <a:ext cx="936475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TEKRAR</a:t>
              </a:r>
              <a:endParaRPr lang="tr-TR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469" y="1708416"/>
            <a:ext cx="6773221" cy="271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000">
              <a:schemeClr val="tx1"/>
            </a:gs>
            <a:gs pos="1000">
              <a:schemeClr val="bg1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up 11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224000" cy="1152000"/>
            <a:chOff x="7812496" y="44624"/>
            <a:chExt cx="1224000" cy="1152000"/>
          </a:xfrm>
        </p:grpSpPr>
        <p:sp>
          <p:nvSpPr>
            <p:cNvPr id="14" name="Çapraz Şerit 13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gradFill>
              <a:gsLst>
                <a:gs pos="15000">
                  <a:srgbClr val="FF0000">
                    <a:alpha val="90000"/>
                  </a:srgbClr>
                </a:gs>
                <a:gs pos="97083">
                  <a:srgbClr val="C00000"/>
                </a:gs>
                <a:gs pos="49000">
                  <a:srgbClr val="FF8B8B"/>
                </a:gs>
              </a:gsLst>
            </a:gra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054384" y="247280"/>
              <a:ext cx="936475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TEKRAR</a:t>
              </a:r>
              <a:endParaRPr lang="tr-TR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32856"/>
            <a:ext cx="7497222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66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000">
              <a:schemeClr val="tx1"/>
            </a:gs>
            <a:gs pos="1000">
              <a:schemeClr val="bg1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up 11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224000" cy="1152000"/>
            <a:chOff x="7812496" y="44624"/>
            <a:chExt cx="1224000" cy="1152000"/>
          </a:xfrm>
        </p:grpSpPr>
        <p:sp>
          <p:nvSpPr>
            <p:cNvPr id="14" name="Çapraz Şerit 13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gradFill>
              <a:gsLst>
                <a:gs pos="15000">
                  <a:srgbClr val="FF0000">
                    <a:alpha val="90000"/>
                  </a:srgbClr>
                </a:gs>
                <a:gs pos="97083">
                  <a:srgbClr val="C00000"/>
                </a:gs>
                <a:gs pos="49000">
                  <a:srgbClr val="FF8B8B"/>
                </a:gs>
              </a:gsLst>
            </a:gra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054384" y="247280"/>
              <a:ext cx="936475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b="1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TEKRAR</a:t>
              </a:r>
              <a:endParaRPr lang="tr-TR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51" y="1604816"/>
            <a:ext cx="7353206" cy="386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28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up 11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224000" cy="1152000"/>
            <a:chOff x="7812496" y="44624"/>
            <a:chExt cx="1224000" cy="1152000"/>
          </a:xfrm>
        </p:grpSpPr>
        <p:sp>
          <p:nvSpPr>
            <p:cNvPr id="14" name="Çapraz Şerit 13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gradFill>
              <a:gsLst>
                <a:gs pos="15000">
                  <a:srgbClr val="FF0000">
                    <a:alpha val="90000"/>
                  </a:srgbClr>
                </a:gs>
                <a:gs pos="97083">
                  <a:srgbClr val="C00000"/>
                </a:gs>
                <a:gs pos="49000">
                  <a:srgbClr val="FF8B8B"/>
                </a:gs>
              </a:gsLst>
            </a:gra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133731" y="231891"/>
              <a:ext cx="777777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SORU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48680"/>
            <a:ext cx="4725060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2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up 11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224000" cy="1152000"/>
            <a:chOff x="7812496" y="44624"/>
            <a:chExt cx="1224000" cy="1152000"/>
          </a:xfrm>
        </p:grpSpPr>
        <p:sp>
          <p:nvSpPr>
            <p:cNvPr id="14" name="Çapraz Şerit 13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gradFill>
              <a:gsLst>
                <a:gs pos="15000">
                  <a:srgbClr val="FF0000">
                    <a:alpha val="90000"/>
                  </a:srgbClr>
                </a:gs>
                <a:gs pos="97083">
                  <a:srgbClr val="C00000"/>
                </a:gs>
                <a:gs pos="49000">
                  <a:srgbClr val="FF8B8B"/>
                </a:gs>
              </a:gsLst>
            </a:gra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133731" y="231891"/>
              <a:ext cx="777777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SORU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3" name="Dikdörtgen 2"/>
          <p:cNvSpPr/>
          <p:nvPr/>
        </p:nvSpPr>
        <p:spPr>
          <a:xfrm>
            <a:off x="2051720" y="448986"/>
            <a:ext cx="2407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tr-TR" b="1" i="1" dirty="0"/>
              <a:t>Değerlendirme Soruları</a:t>
            </a:r>
          </a:p>
        </p:txBody>
      </p:sp>
      <p:sp>
        <p:nvSpPr>
          <p:cNvPr id="9" name="Dikdörtgen 8"/>
          <p:cNvSpPr/>
          <p:nvPr/>
        </p:nvSpPr>
        <p:spPr>
          <a:xfrm>
            <a:off x="2051720" y="87358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tr-TR" sz="1600" dirty="0">
                <a:solidFill>
                  <a:srgbClr val="FF0000"/>
                </a:solidFill>
              </a:rPr>
              <a:t>Girilen sayının pozitif, negatif veya sıfıra eşit olduğunu gösteren algoritmayı hazırlayınız.</a:t>
            </a:r>
          </a:p>
        </p:txBody>
      </p:sp>
    </p:spTree>
    <p:extLst>
      <p:ext uri="{BB962C8B-B14F-4D97-AF65-F5344CB8AC3E}">
        <p14:creationId xmlns:p14="http://schemas.microsoft.com/office/powerpoint/2010/main" val="360719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up 11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224000" cy="1152000"/>
            <a:chOff x="7812496" y="44624"/>
            <a:chExt cx="1224000" cy="1152000"/>
          </a:xfrm>
        </p:grpSpPr>
        <p:sp>
          <p:nvSpPr>
            <p:cNvPr id="14" name="Çapraz Şerit 13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gradFill>
              <a:gsLst>
                <a:gs pos="15000">
                  <a:srgbClr val="FF0000">
                    <a:alpha val="90000"/>
                  </a:srgbClr>
                </a:gs>
                <a:gs pos="97083">
                  <a:srgbClr val="C00000"/>
                </a:gs>
                <a:gs pos="49000">
                  <a:srgbClr val="FF8B8B"/>
                </a:gs>
              </a:gsLst>
            </a:gra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133731" y="231891"/>
              <a:ext cx="777777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SORU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3" name="Dikdörtgen 2"/>
          <p:cNvSpPr/>
          <p:nvPr/>
        </p:nvSpPr>
        <p:spPr>
          <a:xfrm>
            <a:off x="2051720" y="448986"/>
            <a:ext cx="2407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tr-TR" b="1" i="1" dirty="0"/>
              <a:t>Değerlendirme Soruları</a:t>
            </a:r>
          </a:p>
        </p:txBody>
      </p:sp>
      <p:sp>
        <p:nvSpPr>
          <p:cNvPr id="9" name="Dikdörtgen 8"/>
          <p:cNvSpPr/>
          <p:nvPr/>
        </p:nvSpPr>
        <p:spPr>
          <a:xfrm>
            <a:off x="2051720" y="87358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tr-TR" sz="1600" dirty="0">
                <a:solidFill>
                  <a:srgbClr val="FF0000"/>
                </a:solidFill>
              </a:rPr>
              <a:t>Girilen sayının pozitif, negatif veya sıfıra eşit olduğunu gösteren algoritmayı hazırlayınız.</a:t>
            </a:r>
          </a:p>
        </p:txBody>
      </p:sp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56" y="1592760"/>
            <a:ext cx="7212423" cy="391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4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up 11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224000" cy="1152000"/>
            <a:chOff x="7812496" y="44624"/>
            <a:chExt cx="1224000" cy="1152000"/>
          </a:xfrm>
        </p:grpSpPr>
        <p:sp>
          <p:nvSpPr>
            <p:cNvPr id="14" name="Çapraz Şerit 13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gradFill>
              <a:gsLst>
                <a:gs pos="15000">
                  <a:srgbClr val="FF0000">
                    <a:alpha val="90000"/>
                  </a:srgbClr>
                </a:gs>
                <a:gs pos="97083">
                  <a:srgbClr val="C00000"/>
                </a:gs>
                <a:gs pos="49000">
                  <a:srgbClr val="FF8B8B"/>
                </a:gs>
              </a:gsLst>
            </a:gra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133731" y="231891"/>
              <a:ext cx="777777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SORU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3" name="Dikdörtgen 2"/>
          <p:cNvSpPr/>
          <p:nvPr/>
        </p:nvSpPr>
        <p:spPr>
          <a:xfrm>
            <a:off x="2051720" y="448986"/>
            <a:ext cx="2407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tr-TR" b="1" i="1" dirty="0"/>
              <a:t>Değerlendirme Soruları</a:t>
            </a:r>
          </a:p>
        </p:txBody>
      </p:sp>
      <p:sp>
        <p:nvSpPr>
          <p:cNvPr id="9" name="Dikdörtgen 8"/>
          <p:cNvSpPr/>
          <p:nvPr/>
        </p:nvSpPr>
        <p:spPr>
          <a:xfrm>
            <a:off x="2051720" y="87358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tr-TR" sz="1600" dirty="0">
                <a:solidFill>
                  <a:srgbClr val="FF0000"/>
                </a:solidFill>
              </a:rPr>
              <a:t>Girilen sayının faktöriyelini hesaplayan algoritmayı hazırlayınız</a:t>
            </a:r>
            <a:r>
              <a:rPr lang="tr-TR" sz="1600" dirty="0" smtClean="0">
                <a:solidFill>
                  <a:srgbClr val="FF0000"/>
                </a:solidFill>
              </a:rPr>
              <a:t>.</a:t>
            </a:r>
            <a:endParaRPr lang="tr-T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09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up 11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224000" cy="1152000"/>
            <a:chOff x="7812496" y="44624"/>
            <a:chExt cx="1224000" cy="1152000"/>
          </a:xfrm>
        </p:grpSpPr>
        <p:sp>
          <p:nvSpPr>
            <p:cNvPr id="14" name="Çapraz Şerit 13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gradFill>
              <a:gsLst>
                <a:gs pos="15000">
                  <a:srgbClr val="FF0000">
                    <a:alpha val="90000"/>
                  </a:srgbClr>
                </a:gs>
                <a:gs pos="97083">
                  <a:srgbClr val="C00000"/>
                </a:gs>
                <a:gs pos="49000">
                  <a:srgbClr val="FF8B8B"/>
                </a:gs>
              </a:gsLst>
            </a:gra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133731" y="231891"/>
              <a:ext cx="777777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SORU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3" name="Dikdörtgen 2"/>
          <p:cNvSpPr/>
          <p:nvPr/>
        </p:nvSpPr>
        <p:spPr>
          <a:xfrm>
            <a:off x="2051720" y="448986"/>
            <a:ext cx="2407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tr-TR" b="1" i="1" dirty="0"/>
              <a:t>Değerlendirme Soruları</a:t>
            </a:r>
          </a:p>
        </p:txBody>
      </p:sp>
      <p:sp>
        <p:nvSpPr>
          <p:cNvPr id="9" name="Dikdörtgen 8"/>
          <p:cNvSpPr/>
          <p:nvPr/>
        </p:nvSpPr>
        <p:spPr>
          <a:xfrm>
            <a:off x="2051720" y="87358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tr-TR" sz="1600" dirty="0">
                <a:solidFill>
                  <a:srgbClr val="FF0000"/>
                </a:solidFill>
              </a:rPr>
              <a:t>Girilen sayının faktöriyelini hesaplayan algoritmayı hazırlayınız</a:t>
            </a:r>
            <a:r>
              <a:rPr lang="tr-TR" sz="1600" dirty="0" smtClean="0">
                <a:solidFill>
                  <a:srgbClr val="FF0000"/>
                </a:solidFill>
              </a:rPr>
              <a:t>.</a:t>
            </a:r>
            <a:endParaRPr lang="tr-TR" sz="1600" dirty="0">
              <a:solidFill>
                <a:srgbClr val="FF0000"/>
              </a:solidFill>
            </a:endParaRPr>
          </a:p>
        </p:txBody>
      </p:sp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814" y="1583450"/>
            <a:ext cx="6878469" cy="400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5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733" y="925973"/>
            <a:ext cx="6582694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0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up 11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224000" cy="1152000"/>
            <a:chOff x="7812496" y="44624"/>
            <a:chExt cx="1224000" cy="1152000"/>
          </a:xfrm>
        </p:grpSpPr>
        <p:sp>
          <p:nvSpPr>
            <p:cNvPr id="14" name="Çapraz Şerit 13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gradFill>
              <a:gsLst>
                <a:gs pos="15000">
                  <a:srgbClr val="FF0000">
                    <a:alpha val="90000"/>
                  </a:srgbClr>
                </a:gs>
                <a:gs pos="97083">
                  <a:srgbClr val="C00000"/>
                </a:gs>
                <a:gs pos="49000">
                  <a:srgbClr val="FF8B8B"/>
                </a:gs>
              </a:gsLst>
            </a:gra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133731" y="231891"/>
              <a:ext cx="777777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SORU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3" name="Dikdörtgen 2"/>
          <p:cNvSpPr/>
          <p:nvPr/>
        </p:nvSpPr>
        <p:spPr>
          <a:xfrm>
            <a:off x="2051720" y="448986"/>
            <a:ext cx="2407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tr-TR" b="1" i="1" dirty="0"/>
              <a:t>Değerlendirme Soruları</a:t>
            </a:r>
          </a:p>
        </p:txBody>
      </p:sp>
      <p:sp>
        <p:nvSpPr>
          <p:cNvPr id="9" name="Dikdörtgen 8"/>
          <p:cNvSpPr/>
          <p:nvPr/>
        </p:nvSpPr>
        <p:spPr>
          <a:xfrm>
            <a:off x="2051720" y="87358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tr-TR" sz="1600" dirty="0">
                <a:solidFill>
                  <a:srgbClr val="FF0000"/>
                </a:solidFill>
              </a:rPr>
              <a:t>Girilen üç sayıdan en büyüğünü bulup ekrana yazan algoritma ve akış diyagramını hazırlayınız.</a:t>
            </a:r>
            <a:endParaRPr lang="tr-T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5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up 11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224000" cy="1152000"/>
            <a:chOff x="7812496" y="44624"/>
            <a:chExt cx="1224000" cy="1152000"/>
          </a:xfrm>
        </p:grpSpPr>
        <p:sp>
          <p:nvSpPr>
            <p:cNvPr id="14" name="Çapraz Şerit 13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gradFill>
              <a:gsLst>
                <a:gs pos="15000">
                  <a:srgbClr val="FF0000">
                    <a:alpha val="90000"/>
                  </a:srgbClr>
                </a:gs>
                <a:gs pos="97083">
                  <a:srgbClr val="C00000"/>
                </a:gs>
                <a:gs pos="49000">
                  <a:srgbClr val="FF8B8B"/>
                </a:gs>
              </a:gsLst>
            </a:gra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133731" y="231891"/>
              <a:ext cx="777777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SORU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3" name="Dikdörtgen 2"/>
          <p:cNvSpPr/>
          <p:nvPr/>
        </p:nvSpPr>
        <p:spPr>
          <a:xfrm>
            <a:off x="2051720" y="448986"/>
            <a:ext cx="2407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tr-TR" b="1" i="1" dirty="0"/>
              <a:t>Değerlendirme Soruları</a:t>
            </a:r>
          </a:p>
        </p:txBody>
      </p:sp>
      <p:sp>
        <p:nvSpPr>
          <p:cNvPr id="9" name="Dikdörtgen 8"/>
          <p:cNvSpPr/>
          <p:nvPr/>
        </p:nvSpPr>
        <p:spPr>
          <a:xfrm>
            <a:off x="2051720" y="87358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tr-TR" sz="1600" dirty="0">
                <a:solidFill>
                  <a:srgbClr val="FF0000"/>
                </a:solidFill>
              </a:rPr>
              <a:t>Girilen üç sayıdan en büyüğünü bulup ekrana yazan algoritma ve akış diyagramını hazırlayınız.</a:t>
            </a:r>
            <a:endParaRPr lang="tr-TR" sz="1600" dirty="0">
              <a:solidFill>
                <a:srgbClr val="FF0000"/>
              </a:solidFill>
            </a:endParaRPr>
          </a:p>
        </p:txBody>
      </p:sp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72816"/>
            <a:ext cx="6929505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9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up 11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224000" cy="1152000"/>
            <a:chOff x="7812496" y="44624"/>
            <a:chExt cx="1224000" cy="1152000"/>
          </a:xfrm>
        </p:grpSpPr>
        <p:sp>
          <p:nvSpPr>
            <p:cNvPr id="14" name="Çapraz Şerit 13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gradFill>
              <a:gsLst>
                <a:gs pos="15000">
                  <a:srgbClr val="FF0000">
                    <a:alpha val="90000"/>
                  </a:srgbClr>
                </a:gs>
                <a:gs pos="97083">
                  <a:srgbClr val="C00000"/>
                </a:gs>
                <a:gs pos="49000">
                  <a:srgbClr val="FF8B8B"/>
                </a:gs>
              </a:gsLst>
            </a:gra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133731" y="231891"/>
              <a:ext cx="777777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SORU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3" name="Dikdörtgen 2"/>
          <p:cNvSpPr/>
          <p:nvPr/>
        </p:nvSpPr>
        <p:spPr>
          <a:xfrm>
            <a:off x="2051720" y="448986"/>
            <a:ext cx="2407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tr-TR" b="1" i="1" dirty="0"/>
              <a:t>Değerlendirme Soruları</a:t>
            </a:r>
          </a:p>
        </p:txBody>
      </p:sp>
      <p:sp>
        <p:nvSpPr>
          <p:cNvPr id="9" name="Dikdörtgen 8"/>
          <p:cNvSpPr/>
          <p:nvPr/>
        </p:nvSpPr>
        <p:spPr>
          <a:xfrm>
            <a:off x="2051720" y="873586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sz="1600" dirty="0">
                <a:solidFill>
                  <a:srgbClr val="FF0000"/>
                </a:solidFill>
              </a:rPr>
              <a:t>Bir öğrenciye ait vize ve final notlarının ortalamasını hesaplayan ve ortalamaya göre ekrana “Geçti” – “Kaldı” yazan algoritma ve akış diyagramını hazırlayınız (Not: Ortalama hesaplanırken vizenin %40, finalin %60’ı alınacak, geçme notu 45’dir.)</a:t>
            </a:r>
            <a:endParaRPr lang="tr-T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up 11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224000" cy="1152000"/>
            <a:chOff x="7812496" y="44624"/>
            <a:chExt cx="1224000" cy="1152000"/>
          </a:xfrm>
        </p:grpSpPr>
        <p:sp>
          <p:nvSpPr>
            <p:cNvPr id="14" name="Çapraz Şerit 13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gradFill>
              <a:gsLst>
                <a:gs pos="15000">
                  <a:srgbClr val="FF0000">
                    <a:alpha val="90000"/>
                  </a:srgbClr>
                </a:gs>
                <a:gs pos="97083">
                  <a:srgbClr val="C00000"/>
                </a:gs>
                <a:gs pos="49000">
                  <a:srgbClr val="FF8B8B"/>
                </a:gs>
              </a:gsLst>
            </a:gra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133731" y="231891"/>
              <a:ext cx="777777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SORU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3" name="Dikdörtgen 2"/>
          <p:cNvSpPr/>
          <p:nvPr/>
        </p:nvSpPr>
        <p:spPr>
          <a:xfrm>
            <a:off x="2051720" y="448986"/>
            <a:ext cx="2407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tr-TR" b="1" i="1" dirty="0"/>
              <a:t>Değerlendirme Soruları</a:t>
            </a:r>
          </a:p>
        </p:txBody>
      </p:sp>
      <p:sp>
        <p:nvSpPr>
          <p:cNvPr id="9" name="Dikdörtgen 8"/>
          <p:cNvSpPr/>
          <p:nvPr/>
        </p:nvSpPr>
        <p:spPr>
          <a:xfrm>
            <a:off x="2051720" y="873586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sz="1600" dirty="0">
                <a:solidFill>
                  <a:srgbClr val="FF0000"/>
                </a:solidFill>
              </a:rPr>
              <a:t>Bir öğrenciye ait vize ve final notlarının ortalamasını hesaplayan ve ortalamaya göre ekrana “Geçti” – “Kaldı” yazan algoritma ve akış diyagramını hazırlayınız (Not: Ortalama hesaplanırken vizenin %40, finalin %60’ı alınacak, geçme notu 45’dir.)</a:t>
            </a:r>
            <a:endParaRPr lang="tr-TR" sz="1600" dirty="0">
              <a:solidFill>
                <a:srgbClr val="FF0000"/>
              </a:solidFill>
            </a:endParaRPr>
          </a:p>
        </p:txBody>
      </p:sp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99256"/>
            <a:ext cx="4353533" cy="1771897"/>
          </a:xfrm>
          <a:prstGeom prst="rect">
            <a:avLst/>
          </a:prstGeom>
        </p:spPr>
      </p:pic>
      <p:pic>
        <p:nvPicPr>
          <p:cNvPr id="16" name="Resim 15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04" y="2780967"/>
            <a:ext cx="3395789" cy="367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6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up 11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224000" cy="1152000"/>
            <a:chOff x="7812496" y="44624"/>
            <a:chExt cx="1224000" cy="1152000"/>
          </a:xfrm>
        </p:grpSpPr>
        <p:sp>
          <p:nvSpPr>
            <p:cNvPr id="14" name="Çapraz Şerit 13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gradFill>
              <a:gsLst>
                <a:gs pos="15000">
                  <a:srgbClr val="FF0000">
                    <a:alpha val="90000"/>
                  </a:srgbClr>
                </a:gs>
                <a:gs pos="97083">
                  <a:srgbClr val="C00000"/>
                </a:gs>
                <a:gs pos="49000">
                  <a:srgbClr val="FF8B8B"/>
                </a:gs>
              </a:gsLst>
            </a:gra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133731" y="231891"/>
              <a:ext cx="777777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SORU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3" name="Dikdörtgen 2"/>
          <p:cNvSpPr/>
          <p:nvPr/>
        </p:nvSpPr>
        <p:spPr>
          <a:xfrm>
            <a:off x="2051720" y="448986"/>
            <a:ext cx="2407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tr-TR" b="1" i="1" dirty="0"/>
              <a:t>Değerlendirme Soruları</a:t>
            </a:r>
          </a:p>
        </p:txBody>
      </p:sp>
      <p:sp>
        <p:nvSpPr>
          <p:cNvPr id="9" name="Dikdörtgen 8"/>
          <p:cNvSpPr/>
          <p:nvPr/>
        </p:nvSpPr>
        <p:spPr>
          <a:xfrm>
            <a:off x="2051720" y="873586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sz="1600" dirty="0">
                <a:solidFill>
                  <a:srgbClr val="FF0000"/>
                </a:solidFill>
              </a:rPr>
              <a:t>Bir komisyoncu sattığı mallardan fiyatı 50 TL’ye kadar olanlardan %3, daha fazla olanlardan ise %2 komisyon almaktadır. Klavyeden girilen 5 malın komisyonlarını bularak toplam komisyonu hesaplayan algoritma ve akış diyagramını hazırlayınız.</a:t>
            </a:r>
            <a:endParaRPr lang="tr-T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06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up 11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224000" cy="1152000"/>
            <a:chOff x="7812496" y="44624"/>
            <a:chExt cx="1224000" cy="1152000"/>
          </a:xfrm>
        </p:grpSpPr>
        <p:sp>
          <p:nvSpPr>
            <p:cNvPr id="14" name="Çapraz Şerit 13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gradFill>
              <a:gsLst>
                <a:gs pos="15000">
                  <a:srgbClr val="FF0000">
                    <a:alpha val="90000"/>
                  </a:srgbClr>
                </a:gs>
                <a:gs pos="97083">
                  <a:srgbClr val="C00000"/>
                </a:gs>
                <a:gs pos="49000">
                  <a:srgbClr val="FF8B8B"/>
                </a:gs>
              </a:gsLst>
            </a:gra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133731" y="231891"/>
              <a:ext cx="777777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SORU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3" name="Dikdörtgen 2"/>
          <p:cNvSpPr/>
          <p:nvPr/>
        </p:nvSpPr>
        <p:spPr>
          <a:xfrm>
            <a:off x="2051720" y="448986"/>
            <a:ext cx="2407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tr-TR" b="1" i="1" dirty="0"/>
              <a:t>Değerlendirme Soruları</a:t>
            </a:r>
          </a:p>
        </p:txBody>
      </p:sp>
      <p:sp>
        <p:nvSpPr>
          <p:cNvPr id="9" name="Dikdörtgen 8"/>
          <p:cNvSpPr/>
          <p:nvPr/>
        </p:nvSpPr>
        <p:spPr>
          <a:xfrm>
            <a:off x="2051720" y="873586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sz="1600" dirty="0">
                <a:solidFill>
                  <a:srgbClr val="FF0000"/>
                </a:solidFill>
              </a:rPr>
              <a:t>Bir komisyoncu sattığı mallardan fiyatı 50 TL’ye kadar olanlardan %3, daha fazla olanlardan ise %2 komisyon almaktadır. Klavyeden girilen 5 malın komisyonlarını bularak toplam komisyonu hesaplayan algoritma ve akış diyagramını hazırlayınız.</a:t>
            </a:r>
            <a:endParaRPr lang="tr-TR" sz="1600" dirty="0">
              <a:solidFill>
                <a:srgbClr val="FF0000"/>
              </a:solidFill>
            </a:endParaRPr>
          </a:p>
        </p:txBody>
      </p:sp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88840"/>
            <a:ext cx="5826195" cy="264502"/>
          </a:xfrm>
          <a:prstGeom prst="rect">
            <a:avLst/>
          </a:prstGeom>
        </p:spPr>
      </p:pic>
      <p:pic>
        <p:nvPicPr>
          <p:cNvPr id="16" name="Resim 15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80049"/>
            <a:ext cx="3839111" cy="1943371"/>
          </a:xfrm>
          <a:prstGeom prst="rect">
            <a:avLst/>
          </a:prstGeom>
        </p:spPr>
      </p:pic>
      <p:pic>
        <p:nvPicPr>
          <p:cNvPr id="17" name="Resim 16" descr="Ekran Kırpm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807" y="2467927"/>
            <a:ext cx="3121304" cy="398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8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up 11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224000" cy="1152000"/>
            <a:chOff x="7812496" y="44624"/>
            <a:chExt cx="1224000" cy="1152000"/>
          </a:xfrm>
        </p:grpSpPr>
        <p:sp>
          <p:nvSpPr>
            <p:cNvPr id="14" name="Çapraz Şerit 13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gradFill>
              <a:gsLst>
                <a:gs pos="15000">
                  <a:srgbClr val="FF0000">
                    <a:alpha val="90000"/>
                  </a:srgbClr>
                </a:gs>
                <a:gs pos="97083">
                  <a:srgbClr val="C00000"/>
                </a:gs>
                <a:gs pos="49000">
                  <a:srgbClr val="FF8B8B"/>
                </a:gs>
              </a:gsLst>
            </a:gra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312465" y="231891"/>
              <a:ext cx="42030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---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07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8820472" y="44624"/>
            <a:ext cx="216024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133212" y="548680"/>
            <a:ext cx="8471236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" name="Dikdörtgen 17"/>
          <p:cNvSpPr/>
          <p:nvPr/>
        </p:nvSpPr>
        <p:spPr>
          <a:xfrm>
            <a:off x="1691680" y="589278"/>
            <a:ext cx="676875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2020 – 2021 Güz Dönemi</a:t>
            </a:r>
          </a:p>
          <a:p>
            <a:r>
              <a:rPr lang="tr-TR" sz="1600" b="1" dirty="0">
                <a:solidFill>
                  <a:schemeClr val="bg1">
                    <a:lumMod val="50000"/>
                  </a:schemeClr>
                </a:solidFill>
              </a:rPr>
              <a:t>Teknik Bilimler Meslek Yüksekokulu</a:t>
            </a:r>
          </a:p>
          <a:p>
            <a:r>
              <a:rPr lang="tr-TR" sz="1600" b="1" dirty="0">
                <a:solidFill>
                  <a:schemeClr val="bg1">
                    <a:lumMod val="50000"/>
                  </a:schemeClr>
                </a:solidFill>
              </a:rPr>
              <a:t>Bilgisayar Programcılığı</a:t>
            </a:r>
          </a:p>
          <a:p>
            <a:endParaRPr lang="tr-TR" sz="2400" b="1" dirty="0"/>
          </a:p>
          <a:p>
            <a:endParaRPr lang="tr-TR" sz="2400" b="1" dirty="0"/>
          </a:p>
          <a:p>
            <a:endParaRPr lang="tr-TR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5220072" y="4735413"/>
            <a:ext cx="1184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tr-TR"/>
            </a:defPPr>
            <a:lvl1pPr algn="ctr">
              <a:defRPr sz="5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dirty="0"/>
              <a:t>son</a:t>
            </a:r>
          </a:p>
        </p:txBody>
      </p:sp>
      <p:sp>
        <p:nvSpPr>
          <p:cNvPr id="23" name="Dikdörtgen 22"/>
          <p:cNvSpPr/>
          <p:nvPr/>
        </p:nvSpPr>
        <p:spPr>
          <a:xfrm>
            <a:off x="1536861" y="3167389"/>
            <a:ext cx="6704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/>
              <a:t>ALGORİTMA ANALİZİ ve TASARIMI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2316134" y="4725144"/>
            <a:ext cx="2372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module</a:t>
            </a:r>
            <a:endParaRPr lang="tr-T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4368830" y="4046295"/>
            <a:ext cx="108234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tr-TR" sz="13800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1674565" y="5894973"/>
            <a:ext cx="5469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>
                <a:solidFill>
                  <a:schemeClr val="bg1">
                    <a:lumMod val="50000"/>
                  </a:schemeClr>
                </a:solidFill>
              </a:rPr>
              <a:t>Kaynak: </a:t>
            </a:r>
          </a:p>
        </p:txBody>
      </p:sp>
    </p:spTree>
    <p:extLst>
      <p:ext uri="{BB962C8B-B14F-4D97-AF65-F5344CB8AC3E}">
        <p14:creationId xmlns:p14="http://schemas.microsoft.com/office/powerpoint/2010/main" val="44466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48680"/>
            <a:ext cx="5858693" cy="597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7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611368"/>
            <a:ext cx="6633289" cy="519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5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1835696" y="413710"/>
            <a:ext cx="148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DEĞİŞKENLER</a:t>
            </a:r>
            <a:endParaRPr lang="tr-TR" b="1" dirty="0"/>
          </a:p>
        </p:txBody>
      </p:sp>
      <p:pic>
        <p:nvPicPr>
          <p:cNvPr id="12" name="Resim 11" descr="Ekran Kırpma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372" y="1700808"/>
            <a:ext cx="6953416" cy="3876379"/>
          </a:xfrm>
          <a:prstGeom prst="rect">
            <a:avLst/>
          </a:prstGeom>
        </p:spPr>
      </p:pic>
      <p:grpSp>
        <p:nvGrpSpPr>
          <p:cNvPr id="15" name="Grup 14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224000" cy="1152000"/>
            <a:chOff x="7812496" y="44624"/>
            <a:chExt cx="1224000" cy="1152000"/>
          </a:xfrm>
        </p:grpSpPr>
        <p:sp>
          <p:nvSpPr>
            <p:cNvPr id="16" name="Çapraz Şerit 15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gradFill>
              <a:gsLst>
                <a:gs pos="15000">
                  <a:srgbClr val="FF0000">
                    <a:alpha val="90000"/>
                  </a:srgbClr>
                </a:gs>
                <a:gs pos="97083">
                  <a:srgbClr val="C00000"/>
                </a:gs>
                <a:gs pos="49000">
                  <a:srgbClr val="FF8B8B"/>
                </a:gs>
              </a:gsLst>
            </a:gra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7" name="Dikdörtgen 16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013571" y="247280"/>
              <a:ext cx="1018099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Kaynak 1</a:t>
              </a:r>
              <a:endParaRPr lang="tr-TR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684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1835696" y="413710"/>
            <a:ext cx="148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DEĞİŞKENLER</a:t>
            </a:r>
            <a:endParaRPr lang="tr-TR" b="1" dirty="0"/>
          </a:p>
        </p:txBody>
      </p: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38808"/>
            <a:ext cx="7200800" cy="5900292"/>
          </a:xfrm>
          <a:prstGeom prst="rect">
            <a:avLst/>
          </a:prstGeom>
        </p:spPr>
      </p:pic>
      <p:grpSp>
        <p:nvGrpSpPr>
          <p:cNvPr id="14" name="Grup 13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224000" cy="1152000"/>
            <a:chOff x="7812496" y="44624"/>
            <a:chExt cx="1224000" cy="1152000"/>
          </a:xfrm>
        </p:grpSpPr>
        <p:sp>
          <p:nvSpPr>
            <p:cNvPr id="15" name="Çapraz Şerit 14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gradFill>
              <a:gsLst>
                <a:gs pos="15000">
                  <a:srgbClr val="FF0000">
                    <a:alpha val="90000"/>
                  </a:srgbClr>
                </a:gs>
                <a:gs pos="97083">
                  <a:srgbClr val="C00000"/>
                </a:gs>
                <a:gs pos="49000">
                  <a:srgbClr val="FF8B8B"/>
                </a:gs>
              </a:gsLst>
            </a:gra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6" name="Dikdörtgen 15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013571" y="247280"/>
              <a:ext cx="1018099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Kaynak 1</a:t>
              </a:r>
              <a:endParaRPr lang="tr-TR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70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1835696" y="413710"/>
            <a:ext cx="148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DEĞİŞKENLER</a:t>
            </a:r>
            <a:endParaRPr lang="tr-TR" b="1" dirty="0"/>
          </a:p>
        </p:txBody>
      </p: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028" y="1700808"/>
            <a:ext cx="6424819" cy="3106146"/>
          </a:xfrm>
          <a:prstGeom prst="rect">
            <a:avLst/>
          </a:prstGeom>
        </p:spPr>
      </p:pic>
      <p:grpSp>
        <p:nvGrpSpPr>
          <p:cNvPr id="14" name="Grup 13">
            <a:extLst>
              <a:ext uri="{FF2B5EF4-FFF2-40B4-BE49-F238E27FC236}">
                <a16:creationId xmlns="" xmlns:a16="http://schemas.microsoft.com/office/drawing/2014/main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224000" cy="1152000"/>
            <a:chOff x="7812496" y="44624"/>
            <a:chExt cx="1224000" cy="1152000"/>
          </a:xfrm>
        </p:grpSpPr>
        <p:sp>
          <p:nvSpPr>
            <p:cNvPr id="15" name="Çapraz Şerit 14">
              <a:extLst>
                <a:ext uri="{FF2B5EF4-FFF2-40B4-BE49-F238E27FC236}">
                  <a16:creationId xmlns="" xmlns:a16="http://schemas.microsoft.com/office/drawing/2014/main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gradFill>
              <a:gsLst>
                <a:gs pos="15000">
                  <a:srgbClr val="FF0000">
                    <a:alpha val="90000"/>
                  </a:srgbClr>
                </a:gs>
                <a:gs pos="97083">
                  <a:srgbClr val="C00000"/>
                </a:gs>
                <a:gs pos="49000">
                  <a:srgbClr val="FF8B8B"/>
                </a:gs>
              </a:gsLst>
            </a:gra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6" name="Dikdörtgen 15">
              <a:extLst>
                <a:ext uri="{FF2B5EF4-FFF2-40B4-BE49-F238E27FC236}">
                  <a16:creationId xmlns="" xmlns:a16="http://schemas.microsoft.com/office/drawing/2014/main" id="{7BDE1736-646B-4963-8646-E069E2857E9F}"/>
                </a:ext>
              </a:extLst>
            </p:cNvPr>
            <p:cNvSpPr/>
            <p:nvPr/>
          </p:nvSpPr>
          <p:spPr>
            <a:xfrm rot="2584166">
              <a:off x="8013571" y="247280"/>
              <a:ext cx="1018099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Kaynak 1</a:t>
              </a:r>
              <a:endParaRPr lang="tr-TR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110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1835696" y="413710"/>
            <a:ext cx="148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DEĞİŞKENLER</a:t>
            </a:r>
            <a:endParaRPr lang="tr-TR" b="1" dirty="0"/>
          </a:p>
        </p:txBody>
      </p:sp>
      <p:sp>
        <p:nvSpPr>
          <p:cNvPr id="3" name="Dikdörtgen 2"/>
          <p:cNvSpPr/>
          <p:nvPr/>
        </p:nvSpPr>
        <p:spPr>
          <a:xfrm>
            <a:off x="1835696" y="1196752"/>
            <a:ext cx="65527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dirty="0"/>
              <a:t>Değişken Nedir</a:t>
            </a:r>
            <a:r>
              <a:rPr lang="tr-TR" dirty="0" smtClean="0"/>
              <a:t>?</a:t>
            </a:r>
          </a:p>
          <a:p>
            <a:pPr fontAlgn="base"/>
            <a:endParaRPr lang="tr-TR" dirty="0"/>
          </a:p>
          <a:p>
            <a:pPr fontAlgn="base"/>
            <a:endParaRPr lang="tr-TR" dirty="0"/>
          </a:p>
          <a:p>
            <a:pPr fontAlgn="base"/>
            <a:r>
              <a:rPr lang="tr-TR" b="1" dirty="0"/>
              <a:t>Programlamada değişken</a:t>
            </a:r>
            <a:r>
              <a:rPr lang="tr-TR" dirty="0"/>
              <a:t>: </a:t>
            </a:r>
            <a:endParaRPr lang="tr-TR" dirty="0" smtClean="0"/>
          </a:p>
          <a:p>
            <a:pPr fontAlgn="base"/>
            <a:endParaRPr lang="tr-TR" dirty="0"/>
          </a:p>
          <a:p>
            <a:pPr fontAlgn="base"/>
            <a:r>
              <a:rPr lang="tr-TR" dirty="0" smtClean="0"/>
              <a:t>Bir </a:t>
            </a:r>
            <a:r>
              <a:rPr lang="tr-TR" dirty="0"/>
              <a:t>işlemi gerçekleştirmek için yapılması gereken ilk şey o veriyi hafızaya almaktır. İşlem yapmak istediğimizde de veriyi hafızadan çağırıp gerekli işlemleri yerine getirmektir. Hafızadaki verirleri ifade etmek için programlama dillerinde değişkenleri kullanırız. </a:t>
            </a:r>
            <a:endParaRPr lang="tr-TR" dirty="0" smtClean="0"/>
          </a:p>
          <a:p>
            <a:pPr fontAlgn="base"/>
            <a:endParaRPr lang="tr-TR" dirty="0"/>
          </a:p>
          <a:p>
            <a:pPr fontAlgn="base"/>
            <a:r>
              <a:rPr lang="tr-TR" dirty="0" smtClean="0"/>
              <a:t>Özetle </a:t>
            </a:r>
            <a:r>
              <a:rPr lang="tr-TR" dirty="0"/>
              <a:t>vermek gerekirse; </a:t>
            </a:r>
            <a:r>
              <a:rPr lang="tr-TR" b="1" i="1" dirty="0"/>
              <a:t>programlama dilinde işlediğimiz verileri bilgisayarın hafızasında tutmak için yapmış olduğumuz tanımlamalardır.</a:t>
            </a:r>
            <a:r>
              <a:rPr lang="tr-TR" i="1" dirty="0"/>
              <a:t> 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745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630</Words>
  <Application>Microsoft Office PowerPoint</Application>
  <PresentationFormat>Ekran Gösterisi (4:3)</PresentationFormat>
  <Paragraphs>126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8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hturgut</dc:creator>
  <cp:lastModifiedBy>hturgut</cp:lastModifiedBy>
  <cp:revision>51</cp:revision>
  <dcterms:created xsi:type="dcterms:W3CDTF">2020-10-01T16:23:20Z</dcterms:created>
  <dcterms:modified xsi:type="dcterms:W3CDTF">2020-10-26T19:25:04Z</dcterms:modified>
</cp:coreProperties>
</file>