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5" r:id="rId3"/>
    <p:sldId id="326" r:id="rId4"/>
    <p:sldId id="327" r:id="rId5"/>
    <p:sldId id="328" r:id="rId6"/>
    <p:sldId id="329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24" r:id="rId37"/>
    <p:sldId id="290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>
      <p:cViewPr>
        <p:scale>
          <a:sx n="75" d="100"/>
          <a:sy n="75" d="100"/>
        </p:scale>
        <p:origin x="-280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92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83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5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9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31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86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1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3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2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80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000">
              <a:schemeClr val="tx1"/>
            </a:gs>
            <a:gs pos="1000">
              <a:schemeClr val="bg1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A54DE-5178-4B1E-AA0D-D7CA40DE815B}" type="datetimeFigureOut">
              <a:rPr lang="tr-TR" smtClean="0"/>
              <a:pPr/>
              <a:t>02.11.2020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E22CA-A995-4705-AAC7-22F35B3BD96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7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tm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2020 – 2021 Güz Dönemi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940152" y="4077072"/>
            <a:ext cx="15664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Wingdings" pitchFamily="2" charset="2"/>
              <a:buChar char="Ø"/>
            </a:pPr>
            <a:r>
              <a:rPr lang="tr-TR" sz="1000" dirty="0" smtClean="0"/>
              <a:t>Sıralama Algoritmaları</a:t>
            </a:r>
            <a:endParaRPr lang="tr-TR" sz="1000" dirty="0" smtClean="0"/>
          </a:p>
          <a:p>
            <a:pPr marL="228600" indent="-228600">
              <a:buFont typeface="Wingdings" pitchFamily="2" charset="2"/>
              <a:buChar char="Ø"/>
            </a:pPr>
            <a:endParaRPr lang="tr-TR" sz="800" dirty="0" smtClean="0"/>
          </a:p>
          <a:p>
            <a:pPr marL="228600" indent="-228600">
              <a:buFont typeface="Wingdings" pitchFamily="2" charset="2"/>
              <a:buChar char="Ø"/>
            </a:pPr>
            <a:endParaRPr lang="tr-TR" sz="800" dirty="0"/>
          </a:p>
        </p:txBody>
      </p:sp>
      <p:sp>
        <p:nvSpPr>
          <p:cNvPr id="23" name="Dikdörtgen 22"/>
          <p:cNvSpPr/>
          <p:nvPr/>
        </p:nvSpPr>
        <p:spPr>
          <a:xfrm>
            <a:off x="1571605" y="3167389"/>
            <a:ext cx="6669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ALGORİTMA ANALİZİ ve TASARIMI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680029" y="4046295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1988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 Eklemeli sıralama(</a:t>
            </a:r>
            <a:r>
              <a:rPr lang="tr-TR" b="1" dirty="0" err="1"/>
              <a:t>Insertion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22" y="1478549"/>
            <a:ext cx="5772956" cy="876422"/>
          </a:xfrm>
          <a:prstGeom prst="rect">
            <a:avLst/>
          </a:prstGeom>
        </p:spPr>
      </p:pic>
      <p:pic>
        <p:nvPicPr>
          <p:cNvPr id="15" name="Resim 14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36" y="2492896"/>
            <a:ext cx="6524972" cy="40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 Birleştirmeli Sıralama(</a:t>
            </a:r>
            <a:r>
              <a:rPr lang="tr-TR" b="1" dirty="0" err="1"/>
              <a:t>Merge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8" y="1412776"/>
            <a:ext cx="707074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 Yığın Sıralama(</a:t>
            </a:r>
            <a:r>
              <a:rPr lang="tr-TR" b="1" dirty="0" err="1"/>
              <a:t>Heap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35" y="1592760"/>
            <a:ext cx="7282779" cy="24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Shell </a:t>
            </a:r>
            <a:r>
              <a:rPr lang="tr-TR" b="1" dirty="0" err="1"/>
              <a:t>Sort</a:t>
            </a:r>
            <a:endParaRPr lang="tr-TR" b="1" dirty="0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8" y="1268760"/>
            <a:ext cx="6920160" cy="51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err="1"/>
              <a:t>Quick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endParaRPr lang="tr-TR" b="1" dirty="0"/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52" y="1626172"/>
            <a:ext cx="6716063" cy="42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err="1"/>
              <a:t>Radix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endParaRPr lang="tr-TR" b="1" dirty="0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996" y="1690443"/>
            <a:ext cx="6030167" cy="34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Kova Sıralaması (</a:t>
            </a:r>
            <a:r>
              <a:rPr lang="tr-TR" b="1" dirty="0" err="1"/>
              <a:t>Bucket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6611002" cy="30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 Sayarak sıralama (</a:t>
            </a:r>
            <a:r>
              <a:rPr lang="tr-TR" b="1" dirty="0" err="1"/>
              <a:t>Coubting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16" y="1592760"/>
            <a:ext cx="6525536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 Sallama sıralama (</a:t>
            </a:r>
            <a:r>
              <a:rPr lang="tr-TR" b="1" dirty="0" err="1"/>
              <a:t>Shaker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63" y="1375802"/>
            <a:ext cx="6925642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 Sallama sıralama (</a:t>
            </a:r>
            <a:r>
              <a:rPr lang="tr-TR" b="1" dirty="0" err="1"/>
              <a:t>Shaker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95" y="2784891"/>
            <a:ext cx="6649378" cy="3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Dikdörtgen 11"/>
          <p:cNvSpPr/>
          <p:nvPr/>
        </p:nvSpPr>
        <p:spPr>
          <a:xfrm>
            <a:off x="1907704" y="1412776"/>
            <a:ext cx="7470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Elemeli </a:t>
            </a:r>
            <a:r>
              <a:rPr lang="tr-TR" sz="1600" b="1" dirty="0" err="1"/>
              <a:t>Sıralama,Kabarcık</a:t>
            </a:r>
            <a:r>
              <a:rPr lang="tr-TR" sz="1600" b="1" dirty="0"/>
              <a:t> Sıralama(</a:t>
            </a:r>
            <a:r>
              <a:rPr lang="tr-TR" sz="1600" b="1" dirty="0" err="1"/>
              <a:t>Bubble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Seçmeli </a:t>
            </a:r>
            <a:r>
              <a:rPr lang="tr-TR" sz="1600" b="1" dirty="0"/>
              <a:t>sıralama (</a:t>
            </a:r>
            <a:r>
              <a:rPr lang="tr-TR" sz="1600" b="1" dirty="0" err="1"/>
              <a:t>selection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Eklemeli </a:t>
            </a:r>
            <a:r>
              <a:rPr lang="tr-TR" sz="1600" b="1" dirty="0"/>
              <a:t>sıralama(</a:t>
            </a:r>
            <a:r>
              <a:rPr lang="tr-TR" sz="1600" b="1" dirty="0" err="1"/>
              <a:t>Insertion</a:t>
            </a:r>
            <a:r>
              <a:rPr lang="tr-TR" sz="1600" b="1" dirty="0"/>
              <a:t> </a:t>
            </a:r>
            <a:r>
              <a:rPr lang="tr-TR" sz="1600" b="1" dirty="0" err="1" smtClean="0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Birleştirmeli </a:t>
            </a:r>
            <a:r>
              <a:rPr lang="tr-TR" sz="1600" b="1" dirty="0"/>
              <a:t>Sıralama(</a:t>
            </a:r>
            <a:r>
              <a:rPr lang="tr-TR" sz="1600" b="1" dirty="0" err="1"/>
              <a:t>Merge</a:t>
            </a:r>
            <a:r>
              <a:rPr lang="tr-TR" sz="1600" b="1" dirty="0"/>
              <a:t> </a:t>
            </a:r>
            <a:r>
              <a:rPr lang="tr-TR" sz="1600" b="1" dirty="0" err="1" smtClean="0"/>
              <a:t>Sort</a:t>
            </a:r>
            <a:r>
              <a:rPr lang="tr-TR" sz="1600" b="1" dirty="0" smtClean="0"/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Yığın </a:t>
            </a:r>
            <a:r>
              <a:rPr lang="tr-TR" sz="1600" b="1" dirty="0"/>
              <a:t>Sıralama(</a:t>
            </a:r>
            <a:r>
              <a:rPr lang="tr-TR" sz="1600" b="1" dirty="0" err="1"/>
              <a:t>Heap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Shell </a:t>
            </a:r>
            <a:r>
              <a:rPr lang="tr-TR" sz="1600" b="1" dirty="0" err="1" smtClean="0"/>
              <a:t>Sort</a:t>
            </a:r>
            <a:endParaRPr lang="tr-TR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err="1" smtClean="0"/>
              <a:t>Quick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Sort</a:t>
            </a:r>
            <a:endParaRPr lang="tr-TR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err="1" smtClean="0"/>
              <a:t>Radix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Sort</a:t>
            </a:r>
            <a:endParaRPr lang="tr-TR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Kova </a:t>
            </a:r>
            <a:r>
              <a:rPr lang="tr-TR" sz="1600" b="1" dirty="0"/>
              <a:t>Sıralaması (</a:t>
            </a:r>
            <a:r>
              <a:rPr lang="tr-TR" sz="1600" b="1" dirty="0" err="1"/>
              <a:t>Bucket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Sayarak </a:t>
            </a:r>
            <a:r>
              <a:rPr lang="tr-TR" sz="1600" b="1" dirty="0"/>
              <a:t>sıralama (</a:t>
            </a:r>
            <a:r>
              <a:rPr lang="tr-TR" sz="1600" b="1" dirty="0" err="1"/>
              <a:t>Coubting</a:t>
            </a:r>
            <a:r>
              <a:rPr lang="tr-TR" sz="1600" b="1" dirty="0"/>
              <a:t> </a:t>
            </a:r>
            <a:r>
              <a:rPr lang="tr-TR" sz="1600" b="1" dirty="0" err="1" smtClean="0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Sallama </a:t>
            </a:r>
            <a:r>
              <a:rPr lang="tr-TR" sz="1600" b="1" dirty="0"/>
              <a:t>sıralama (</a:t>
            </a:r>
            <a:r>
              <a:rPr lang="tr-TR" sz="1600" b="1" dirty="0" err="1"/>
              <a:t>Shaker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Rastgele </a:t>
            </a:r>
            <a:r>
              <a:rPr lang="tr-TR" sz="1600" b="1" dirty="0"/>
              <a:t>sıralama (</a:t>
            </a:r>
            <a:r>
              <a:rPr lang="tr-TR" sz="1600" b="1" dirty="0" err="1"/>
              <a:t>Bogo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Şanslı </a:t>
            </a:r>
            <a:r>
              <a:rPr lang="tr-TR" sz="1600" b="1" dirty="0"/>
              <a:t>Sıralama (</a:t>
            </a:r>
            <a:r>
              <a:rPr lang="tr-TR" sz="1600" b="1" dirty="0" err="1"/>
              <a:t>Lucky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Serseri </a:t>
            </a:r>
            <a:r>
              <a:rPr lang="tr-TR" sz="1600" b="1" dirty="0"/>
              <a:t>Sıralama (</a:t>
            </a:r>
            <a:r>
              <a:rPr lang="tr-TR" sz="1600" b="1" dirty="0" err="1"/>
              <a:t>Stooge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Şimşek </a:t>
            </a:r>
            <a:r>
              <a:rPr lang="tr-TR" sz="1600" b="1" dirty="0"/>
              <a:t>Sıralaması(Flash </a:t>
            </a:r>
            <a:r>
              <a:rPr lang="tr-TR" sz="1600" b="1" dirty="0" err="1"/>
              <a:t>Sort,Bora</a:t>
            </a:r>
            <a:r>
              <a:rPr lang="tr-TR" sz="1600" b="1" dirty="0"/>
              <a:t> Sıralaması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smtClean="0"/>
              <a:t>Cüce </a:t>
            </a:r>
            <a:r>
              <a:rPr lang="tr-TR" sz="1600" b="1" dirty="0"/>
              <a:t>Sıralaması (</a:t>
            </a:r>
            <a:r>
              <a:rPr lang="tr-TR" sz="1600" b="1" dirty="0" err="1"/>
              <a:t>Gnome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/>
              <a:t>) </a:t>
            </a:r>
            <a:endParaRPr lang="tr-TR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err="1" smtClean="0"/>
              <a:t>Permütasyon</a:t>
            </a:r>
            <a:r>
              <a:rPr lang="tr-TR" sz="1600" b="1" dirty="0" smtClean="0"/>
              <a:t> </a:t>
            </a:r>
            <a:r>
              <a:rPr lang="tr-TR" sz="1600" b="1" dirty="0"/>
              <a:t>Sıralaması (</a:t>
            </a:r>
            <a:r>
              <a:rPr lang="tr-TR" sz="1600" b="1" dirty="0" err="1"/>
              <a:t>Permutation</a:t>
            </a:r>
            <a:r>
              <a:rPr lang="tr-TR" sz="1600" b="1" dirty="0"/>
              <a:t> </a:t>
            </a:r>
            <a:r>
              <a:rPr lang="tr-TR" sz="1600" b="1" dirty="0" err="1"/>
              <a:t>Sort</a:t>
            </a:r>
            <a:r>
              <a:rPr lang="tr-TR" sz="1600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b="1" dirty="0" err="1" smtClean="0"/>
              <a:t>Strand</a:t>
            </a:r>
            <a:r>
              <a:rPr lang="tr-TR" sz="1600" b="1" dirty="0" smtClean="0"/>
              <a:t> </a:t>
            </a:r>
            <a:r>
              <a:rPr lang="tr-TR" sz="1600" b="1" dirty="0" err="1"/>
              <a:t>Sort</a:t>
            </a:r>
            <a:r>
              <a:rPr lang="tr-TR" sz="1600" b="1" dirty="0"/>
              <a:t> (İplik Sıralaması</a:t>
            </a:r>
            <a:r>
              <a:rPr lang="tr-TR" sz="1600" b="1" dirty="0" smtClean="0"/>
              <a:t>)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29040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Rastgele sıralama (</a:t>
            </a:r>
            <a:r>
              <a:rPr lang="tr-TR" b="1" dirty="0" err="1"/>
              <a:t>Bogo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12" y="1700808"/>
            <a:ext cx="6706536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Şanslı Sıralama (</a:t>
            </a:r>
            <a:r>
              <a:rPr lang="tr-TR" b="1" dirty="0" err="1"/>
              <a:t>Lucky</a:t>
            </a:r>
            <a:r>
              <a:rPr lang="tr-TR" b="1" dirty="0"/>
              <a:t> </a:t>
            </a:r>
            <a:r>
              <a:rPr lang="tr-TR" b="1" dirty="0" err="1" smtClean="0"/>
              <a:t>Sort</a:t>
            </a:r>
            <a:r>
              <a:rPr lang="tr-TR" b="1" dirty="0" smtClean="0"/>
              <a:t>)</a:t>
            </a:r>
            <a:endParaRPr lang="tr-TR" b="1" dirty="0"/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37" y="1571056"/>
            <a:ext cx="6582694" cy="1371792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1649760" y="3853373"/>
            <a:ext cx="71287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Algoritmanın açıklaması ve kodlanması</a:t>
            </a:r>
          </a:p>
        </p:txBody>
      </p:sp>
      <p:pic>
        <p:nvPicPr>
          <p:cNvPr id="16" name="Resim 15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973" y="4224446"/>
            <a:ext cx="6677957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Şimşek Sıralaması(Flash </a:t>
            </a:r>
            <a:r>
              <a:rPr lang="tr-TR" b="1" dirty="0" err="1"/>
              <a:t>Sort,Bora</a:t>
            </a:r>
            <a:r>
              <a:rPr lang="tr-TR" b="1" dirty="0"/>
              <a:t> Sıralaması)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52920"/>
            <a:ext cx="6430273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Şimşek Sıralaması(Flash </a:t>
            </a:r>
            <a:r>
              <a:rPr lang="tr-TR" b="1" dirty="0" err="1"/>
              <a:t>Sort,Bora</a:t>
            </a:r>
            <a:r>
              <a:rPr lang="tr-TR" b="1" dirty="0"/>
              <a:t> Sıralaması)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8" y="1358049"/>
            <a:ext cx="7128791" cy="51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Şimşek Sıralaması(Flash </a:t>
            </a:r>
            <a:r>
              <a:rPr lang="tr-TR" b="1" dirty="0" err="1"/>
              <a:t>Sort,Bora</a:t>
            </a:r>
            <a:r>
              <a:rPr lang="tr-TR" b="1" dirty="0"/>
              <a:t> Sıralaması)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8" y="1396951"/>
            <a:ext cx="6920160" cy="52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Cüce Sıralaması (</a:t>
            </a:r>
            <a:r>
              <a:rPr lang="tr-TR" b="1" dirty="0" err="1"/>
              <a:t>Gnome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59" y="1592760"/>
            <a:ext cx="6201641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3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Cüce Sıralaması (</a:t>
            </a:r>
            <a:r>
              <a:rPr lang="tr-TR" b="1" dirty="0" err="1"/>
              <a:t>Gnome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6173062" cy="24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Cüce Sıralaması (</a:t>
            </a:r>
            <a:r>
              <a:rPr lang="tr-TR" b="1" dirty="0" err="1"/>
              <a:t>Gnome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6173062" cy="24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Cüce Sıralaması (</a:t>
            </a:r>
            <a:r>
              <a:rPr lang="tr-TR" b="1" dirty="0" err="1"/>
              <a:t>Gnome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6144483" cy="45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Cüce Sıralaması (</a:t>
            </a:r>
            <a:r>
              <a:rPr lang="tr-TR" b="1" dirty="0" err="1"/>
              <a:t>Gnome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21" y="1459333"/>
            <a:ext cx="6087325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02075"/>
            <a:ext cx="7272808" cy="1474098"/>
          </a:xfrm>
          <a:prstGeom prst="rect">
            <a:avLst/>
          </a:prstGeom>
        </p:spPr>
      </p:pic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12" y="2452550"/>
            <a:ext cx="7150220" cy="24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Cüce Sıralaması (</a:t>
            </a:r>
            <a:r>
              <a:rPr lang="tr-TR" b="1" dirty="0" err="1"/>
              <a:t>Gnome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760"/>
            <a:ext cx="5944430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err="1"/>
              <a:t>Permütasyon</a:t>
            </a:r>
            <a:r>
              <a:rPr lang="tr-TR" b="1" dirty="0"/>
              <a:t> Sıralaması (</a:t>
            </a:r>
            <a:r>
              <a:rPr lang="tr-TR" b="1" dirty="0" err="1"/>
              <a:t>Permutation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16760"/>
            <a:ext cx="6096851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err="1"/>
              <a:t>Strand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 (İplik Sıralaması)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33" y="1609404"/>
            <a:ext cx="6220694" cy="253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err="1"/>
              <a:t>Strand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 (İplik Sıralaması)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53232"/>
            <a:ext cx="5424977" cy="53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 err="1"/>
              <a:t>Strand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 (İplik Sıralaması)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08" y="1358450"/>
            <a:ext cx="5944430" cy="5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ALGORİTMALARIN ÇALIŞMA PERFORMANSLARI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65" y="1484784"/>
            <a:ext cx="681083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xmlns="" id="{B583E921-8701-43B6-BBA1-ACD7E32B8D9C}"/>
              </a:ext>
            </a:extLst>
          </p:cNvPr>
          <p:cNvGrpSpPr/>
          <p:nvPr/>
        </p:nvGrpSpPr>
        <p:grpSpPr>
          <a:xfrm>
            <a:off x="7812496" y="44624"/>
            <a:ext cx="1327142" cy="1152000"/>
            <a:chOff x="7812496" y="44624"/>
            <a:chExt cx="1327142" cy="1152000"/>
          </a:xfrm>
        </p:grpSpPr>
        <p:sp>
          <p:nvSpPr>
            <p:cNvPr id="14" name="Çapraz Şerit 13">
              <a:extLst>
                <a:ext uri="{FF2B5EF4-FFF2-40B4-BE49-F238E27FC236}">
                  <a16:creationId xmlns:a16="http://schemas.microsoft.com/office/drawing/2014/main" xmlns="" id="{E690F195-5AB0-4999-99D8-41A4669AD4C0}"/>
                </a:ext>
              </a:extLst>
            </p:cNvPr>
            <p:cNvSpPr/>
            <p:nvPr/>
          </p:nvSpPr>
          <p:spPr>
            <a:xfrm rot="5400000">
              <a:off x="7848496" y="8624"/>
              <a:ext cx="1152000" cy="1224000"/>
            </a:xfrm>
            <a:prstGeom prst="diagStripe">
              <a:avLst/>
            </a:prstGeom>
            <a:solidFill>
              <a:srgbClr val="00B050"/>
            </a:solidFill>
            <a:ln>
              <a:noFill/>
            </a:ln>
            <a:effectLst>
              <a:outerShdw blurRad="139700" dist="23000" dir="5400000" sx="98000" sy="98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chemeClr val="tx1"/>
                </a:solidFill>
              </a:endParaRPr>
            </a:p>
          </p:txBody>
        </p:sp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xmlns="" id="{7BDE1736-646B-4963-8646-E069E2857E9F}"/>
                </a:ext>
              </a:extLst>
            </p:cNvPr>
            <p:cNvSpPr/>
            <p:nvPr/>
          </p:nvSpPr>
          <p:spPr>
            <a:xfrm rot="2584166">
              <a:off x="8047800" y="334853"/>
              <a:ext cx="10918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r-TR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Kaynaklar</a:t>
              </a:r>
              <a:endParaRPr lang="tr-TR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1763688" y="680532"/>
            <a:ext cx="6048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A 1.) http://hpss.endustri.cu.edu.tr/ders/ENS255/9.Hafta_Siralama_Algoritmalari.pdf 2.) http://bilgisayarkavramlari.sadievrenseker.com/2008/08/09/kabarcik-siralamasi-baloncuksiralamasi-bubble-sort/ 3.) https://e-bergi.com/y/siralama-algoritmalari/ 4.) https://www.slideshare.net/veysiertekin/siralama-algoritmalari-ileri-algoritma-analizi 5.) http://bilgisayarkavramlari.sadievrenseker.com/2008/08/09/hizli-siralama-algoritmasi-quicksort-algorithm/ 6.) http://bilgisayarkavramlari.sadievrenseker.com/2008/12/20/kabuk-siralama-shell-sort/ 7.) http://bilgisayarkavramlari.sadievrenseker.com/2008/11/09/taban-siralamasi-radix-sort/ 8.) https://www.hackerearth.com/practice/algorithms/sorting/bucket-sort/tutorial/ 9.) http://hanmurat.com/blog/wp-content/uploads/2017/08/5.Hafta-AlgoritmaAnalizi_S%C4%B1ra-%C4%B0statistikleri-Bilinen-Prob.pdf 10.)http://bilgisayarkavramlari.sadievrenseker.com/2008/08/09/sayarak-siralama-counting-sort/ 11.)http://bilgisayarkavramlari.sadievrenseker.com/2008/12/18/sallayici-siralamasi-shaker-sort/ 12.)http://bilgisayarkavramlari.sadievrenseker.com/2009/10/31/bogo-siralama-bogosort/ 13.)http://bilgisayarkavramlari.sadievrenseker.com/2009/10/31/sansli-siralama-lucky-sort/ 14.)http://bilgisayarkavramlari.sadievrenseker.com/2009/12/26/serseri-siralamasi-stooge-sort/ 15.)http://bilgisayarkavramlari.sadievrenseker.com/2012/05/25/flash-sort-simsek-siralamasibora-siralamasi/ 16.)http://www.ibasoglu.com/algoritmalar/gnome-sort-cuce-siralama-algoritmasi.html 17.)http://sgunes.com/?p=1279 18.)https://www.geeksforgeeks.org/bogosort-permutation-sort/ 19.)https://www.yazilimkaravani.net/2018/05/bogo-sort.html 20.)https://rosettacode.org/wiki/Sorting_algorithms/Strand_sort 21.)http://forum.csharpnedir.com/forum_posts.asp?TID=27796&amp;title=strand-sort-%DDpliksralama-algoritmas 22.)http://enacademic.com/dic.nsf/enwiki/7846169 23.)https://xlinux.nist.gov/dads/HTML/strandSort.html 24.)https://www.geeksforgeeks.org/strand-sort/ 25.)http://yasnsahn.com/?p=662 26.)http://kbhkn.blogspot.com/2015/04/quick-sort-mu-merge-sort-mu.html 27.)http://www.algoritmauzmani.com/algoritmalar/merge-sort-birlestirme-siralamasi-ornek-ckodu/ 28.)http://w3.gazi.edu.tr/~suatozdemir/teaching/bm218/04.QuickSort.pdf 29.)https://www.cs.usfca.edu/~galles/visualization/RadixSort.html 30.)https://www.cs.usfca.edu/~galles/visualization/BucketSort.html 31.)https://yazilimagiris.com/author/cansukarakus/?print=pdf-search 32.)https://1004ce028.wordpress.com/homeworks/counting-sort/ 33.)https://en.wikibooks.org/wiki/Algorithm_Implementation/Sorting/Gnome_sort 34.)https://www.geeksforgeeks.org/gnome-sort-a-stupid-one/ 35.)http://bilgisayarkavramlari.sadievrenseker.com/2012/06/01/permutasyon-siralamasipermutation-sort/ 36.)http://www.cs.iusb.edu/~danav/teach/b424/b424_15_bubblesort.html 20 37.)https://www.researchgate.net/publication/260163622_Parallelize_Bubble_Sort_Algorithm_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Using_OpenMP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38.)http://www.personal.kent.edu/~rmuhamma/Algorithms/MyAlgorithms/Sorting/bubbleSort.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htm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39.)https://www.researchgate.net/publication/305343153_IMPLEMENTATION_OF_SERIAL_AND _PARALLEL_BUBBLE_SORT_ON_FPGA</a:t>
            </a:r>
            <a:endParaRPr lang="tr-TR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820472" y="44624"/>
            <a:ext cx="216024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133212" y="548680"/>
            <a:ext cx="8471236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8" name="Dikdörtgen 17"/>
          <p:cNvSpPr/>
          <p:nvPr/>
        </p:nvSpPr>
        <p:spPr>
          <a:xfrm>
            <a:off x="1691680" y="589278"/>
            <a:ext cx="67687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2020 – 2021 Güz Dönemi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Teknik Bilimler Meslek Yüksekokulu</a:t>
            </a:r>
          </a:p>
          <a:p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Bilgisayar Programcılığı</a:t>
            </a:r>
          </a:p>
          <a:p>
            <a:endParaRPr lang="tr-TR" sz="2400" b="1" dirty="0"/>
          </a:p>
          <a:p>
            <a:endParaRPr lang="tr-TR" sz="2400" b="1" dirty="0"/>
          </a:p>
          <a:p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436096" y="4735413"/>
            <a:ext cx="1184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tr-TR"/>
            </a:defPPr>
            <a:lvl1pPr algn="ctr">
              <a:defRPr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dirty="0"/>
              <a:t>son</a:t>
            </a:r>
          </a:p>
        </p:txBody>
      </p:sp>
      <p:sp>
        <p:nvSpPr>
          <p:cNvPr id="23" name="Dikdörtgen 22"/>
          <p:cNvSpPr/>
          <p:nvPr/>
        </p:nvSpPr>
        <p:spPr>
          <a:xfrm>
            <a:off x="1536861" y="3167389"/>
            <a:ext cx="6704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ALGORİTMA ANALİZİ ve TASARIMI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2316134" y="4725144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module</a:t>
            </a:r>
            <a:endParaRPr lang="tr-T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4534882" y="4046295"/>
            <a:ext cx="108234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tr-TR" sz="13800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674565" y="5894973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b="1" dirty="0">
                <a:solidFill>
                  <a:schemeClr val="bg1">
                    <a:lumMod val="50000"/>
                  </a:schemeClr>
                </a:solidFill>
              </a:rPr>
              <a:t>Kaynak: </a:t>
            </a:r>
          </a:p>
          <a:p>
            <a:r>
              <a:rPr lang="tr-TR" sz="800" dirty="0" err="1"/>
              <a:t>Vasif</a:t>
            </a:r>
            <a:r>
              <a:rPr lang="tr-TR" sz="800" dirty="0"/>
              <a:t> </a:t>
            </a:r>
            <a:r>
              <a:rPr lang="tr-TR" sz="800" dirty="0" err="1"/>
              <a:t>Nabiyev</a:t>
            </a:r>
            <a:r>
              <a:rPr lang="tr-TR" sz="800" dirty="0"/>
              <a:t>, "Yapay Zeka", Seçkin Yayınları, </a:t>
            </a:r>
            <a:r>
              <a:rPr lang="tr-TR" sz="800" dirty="0" smtClean="0"/>
              <a:t>3 </a:t>
            </a:r>
            <a:r>
              <a:rPr lang="tr-TR" sz="800" dirty="0"/>
              <a:t>baskı 2010</a:t>
            </a:r>
            <a:br>
              <a:rPr lang="tr-TR" sz="800" dirty="0"/>
            </a:br>
            <a:r>
              <a:rPr lang="en-US" sz="800" dirty="0"/>
              <a:t>Stuart </a:t>
            </a:r>
            <a:r>
              <a:rPr lang="en-US" sz="800" dirty="0" err="1"/>
              <a:t>Russel</a:t>
            </a:r>
            <a:r>
              <a:rPr lang="en-US" sz="800" dirty="0"/>
              <a:t>, Peter </a:t>
            </a:r>
            <a:r>
              <a:rPr lang="en-US" sz="800" dirty="0" err="1"/>
              <a:t>Norvig</a:t>
            </a:r>
            <a:r>
              <a:rPr lang="en-US" sz="800" dirty="0"/>
              <a:t>, "Artificial Intelligence: Modern Approach" , Prentice Hall, 2003</a:t>
            </a:r>
            <a:endParaRPr lang="tr-TR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02075"/>
            <a:ext cx="7272808" cy="1474098"/>
          </a:xfrm>
          <a:prstGeom prst="rect">
            <a:avLst/>
          </a:prstGeom>
        </p:spPr>
      </p:pic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11" y="2492896"/>
            <a:ext cx="721805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kdörtgen 2"/>
          <p:cNvSpPr/>
          <p:nvPr/>
        </p:nvSpPr>
        <p:spPr>
          <a:xfrm>
            <a:off x="1979712" y="141277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Fakat en önemli kriter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Hafıza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Verimliliği (Memory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Zaman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Verimliliği (Time 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)’</a:t>
            </a:r>
            <a:r>
              <a:rPr lang="tr-TR" sz="2000" dirty="0" err="1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Kısaca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algoritma analizindeki iki önemli kriteri bunlardır. Bir algoritmanın hızlı çalışması demek daha çok hafızaya ihtiyaç duyması demektir.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Tersi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durumda da bir algoritmanın daha az yere ihtiyaç duyması daha yavaş çalışması demektir.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Ancak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bir algoritma hem zaman hem de hafıza olarak verimliyse bu durumda diğer algoritmalardan başarılı sayılabilir.</a:t>
            </a:r>
          </a:p>
        </p:txBody>
      </p:sp>
    </p:spTree>
    <p:extLst>
      <p:ext uri="{BB962C8B-B14F-4D97-AF65-F5344CB8AC3E}">
        <p14:creationId xmlns:p14="http://schemas.microsoft.com/office/powerpoint/2010/main" val="7720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Elemeli Sıralama</a:t>
            </a:r>
            <a:r>
              <a:rPr lang="tr-TR" b="1" dirty="0" smtClean="0"/>
              <a:t>, Kabarcık Sıralama (</a:t>
            </a:r>
            <a:r>
              <a:rPr lang="tr-TR" b="1" dirty="0" err="1"/>
              <a:t>Bubble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 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16" y="1323680"/>
            <a:ext cx="6344536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Elemeli Sıralama</a:t>
            </a:r>
            <a:r>
              <a:rPr lang="tr-TR" b="1" dirty="0" smtClean="0"/>
              <a:t>, Kabarcık Sıralama (</a:t>
            </a:r>
            <a:r>
              <a:rPr lang="tr-TR" b="1" dirty="0" err="1"/>
              <a:t>Bubble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 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76" y="1237271"/>
            <a:ext cx="6420340" cy="54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Elemeli Sıralama</a:t>
            </a:r>
            <a:r>
              <a:rPr lang="tr-TR" b="1" dirty="0" smtClean="0"/>
              <a:t>, Kabarcık Sıralama (</a:t>
            </a:r>
            <a:r>
              <a:rPr lang="tr-TR" b="1" dirty="0" err="1"/>
              <a:t>Bubble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 </a:t>
            </a:r>
          </a:p>
        </p:txBody>
      </p:sp>
      <p:pic>
        <p:nvPicPr>
          <p:cNvPr id="12" name="Resim 11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12" y="1916760"/>
            <a:ext cx="7013833" cy="34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0" y="1988840"/>
            <a:ext cx="1403648" cy="486916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0" y="0"/>
            <a:ext cx="1403648" cy="119675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547664" y="44624"/>
            <a:ext cx="7488832" cy="676875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33212" y="548680"/>
            <a:ext cx="1198428" cy="59046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33212" y="0"/>
            <a:ext cx="1198428" cy="5004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MAKÜ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1063951" cy="3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143000" y="6520986"/>
            <a:ext cx="1188640" cy="3370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07504" y="6597932"/>
            <a:ext cx="1144865" cy="2154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00" b="1" cap="none" spc="0" dirty="0">
                <a:ln w="10541" cmpd="sng">
                  <a:noFill/>
                  <a:prstDash val="solid"/>
                </a:ln>
                <a:effectLst/>
              </a:rPr>
              <a:t>Öğr Gör  </a:t>
            </a:r>
            <a:r>
              <a:rPr lang="tr-TR" sz="800" b="1" dirty="0">
                <a:ln w="10541" cmpd="sng">
                  <a:noFill/>
                  <a:prstDash val="solid"/>
                </a:ln>
              </a:rPr>
              <a:t>Hüseyin TURGUT</a:t>
            </a:r>
            <a:endParaRPr lang="tr-TR" sz="8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1268760"/>
            <a:ext cx="1403648" cy="64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4963"/>
            <a:ext cx="5696745" cy="66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1684288" y="827421"/>
            <a:ext cx="7128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b="1" dirty="0"/>
              <a:t>Seçmeli sıralama (</a:t>
            </a:r>
            <a:r>
              <a:rPr lang="tr-TR" b="1" dirty="0" err="1"/>
              <a:t>selection</a:t>
            </a:r>
            <a:r>
              <a:rPr lang="tr-TR" b="1" dirty="0"/>
              <a:t> </a:t>
            </a:r>
            <a:r>
              <a:rPr lang="tr-TR" b="1" dirty="0" err="1"/>
              <a:t>sort</a:t>
            </a:r>
            <a:r>
              <a:rPr lang="tr-TR" b="1" dirty="0"/>
              <a:t>)</a:t>
            </a:r>
          </a:p>
        </p:txBody>
      </p:sp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8" y="1268760"/>
            <a:ext cx="6087325" cy="847843"/>
          </a:xfrm>
          <a:prstGeom prst="rect">
            <a:avLst/>
          </a:prstGeom>
        </p:spPr>
      </p:pic>
      <p:pic>
        <p:nvPicPr>
          <p:cNvPr id="14" name="Resim 13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12518"/>
            <a:ext cx="5465216" cy="43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776</Words>
  <Application>Microsoft Office PowerPoint</Application>
  <PresentationFormat>Ekran Gösterisi (4:3)</PresentationFormat>
  <Paragraphs>115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hturgut</dc:creator>
  <cp:lastModifiedBy>hturgut</cp:lastModifiedBy>
  <cp:revision>55</cp:revision>
  <dcterms:created xsi:type="dcterms:W3CDTF">2020-10-01T16:23:20Z</dcterms:created>
  <dcterms:modified xsi:type="dcterms:W3CDTF">2020-11-02T19:43:45Z</dcterms:modified>
</cp:coreProperties>
</file>