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1" r:id="rId6"/>
    <p:sldId id="260" r:id="rId7"/>
    <p:sldId id="263" r:id="rId8"/>
    <p:sldId id="262" r:id="rId9"/>
    <p:sldId id="265" r:id="rId10"/>
    <p:sldId id="264" r:id="rId11"/>
    <p:sldId id="267" r:id="rId12"/>
    <p:sldId id="268" r:id="rId13"/>
    <p:sldId id="275" r:id="rId14"/>
    <p:sldId id="266" r:id="rId15"/>
    <p:sldId id="276" r:id="rId16"/>
    <p:sldId id="269" r:id="rId17"/>
    <p:sldId id="270" r:id="rId18"/>
    <p:sldId id="271" r:id="rId19"/>
    <p:sldId id="273" r:id="rId20"/>
    <p:sldId id="272" r:id="rId21"/>
    <p:sldId id="2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85" autoAdjust="0"/>
    <p:restoredTop sz="94660"/>
  </p:normalViewPr>
  <p:slideViewPr>
    <p:cSldViewPr snapToGrid="0">
      <p:cViewPr varScale="1">
        <p:scale>
          <a:sx n="93" d="100"/>
          <a:sy n="93" d="100"/>
        </p:scale>
        <p:origin x="9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343BB50-91E1-4BA0-A42C-4DF2330EA335}" type="datetimeFigureOut">
              <a:rPr lang="tr-TR" smtClean="0"/>
              <a:t>22.02.2022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1623620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43BB50-91E1-4BA0-A42C-4DF2330EA335}" type="datetimeFigureOut">
              <a:rPr lang="tr-TR" smtClean="0"/>
              <a:t>22.02.2022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339357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43BB50-91E1-4BA0-A42C-4DF2330EA335}" type="datetimeFigureOut">
              <a:rPr lang="tr-TR" smtClean="0"/>
              <a:t>22.02.2022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10391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43BB50-91E1-4BA0-A42C-4DF2330EA335}" type="datetimeFigureOut">
              <a:rPr lang="tr-TR" smtClean="0"/>
              <a:t>22.02.2022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3462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343BB50-91E1-4BA0-A42C-4DF2330EA335}" type="datetimeFigureOut">
              <a:rPr lang="tr-TR" smtClean="0"/>
              <a:t>22.02.2022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2100424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343BB50-91E1-4BA0-A42C-4DF2330EA335}" type="datetimeFigureOut">
              <a:rPr lang="tr-TR" smtClean="0"/>
              <a:t>22.02.2022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208347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343BB50-91E1-4BA0-A42C-4DF2330EA335}" type="datetimeFigureOut">
              <a:rPr lang="tr-TR" smtClean="0"/>
              <a:t>22.02.2022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942723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343BB50-91E1-4BA0-A42C-4DF2330EA335}" type="datetimeFigureOut">
              <a:rPr lang="tr-TR" smtClean="0"/>
              <a:t>22.02.2022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22350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3BB50-91E1-4BA0-A42C-4DF2330EA335}" type="datetimeFigureOut">
              <a:rPr lang="tr-TR" smtClean="0"/>
              <a:t>22.02.2022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265696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343BB50-91E1-4BA0-A42C-4DF2330EA335}" type="datetimeFigureOut">
              <a:rPr lang="tr-TR" smtClean="0"/>
              <a:t>22.02.2022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961158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343BB50-91E1-4BA0-A42C-4DF2330EA335}" type="datetimeFigureOut">
              <a:rPr lang="tr-TR" smtClean="0"/>
              <a:t>22.02.2022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724577B-AD22-4399-B073-B2A69B3B842D}" type="slidenum">
              <a:rPr lang="tr-TR" smtClean="0"/>
              <a:t>‹#›</a:t>
            </a:fld>
            <a:endParaRPr lang="tr-TR"/>
          </a:p>
        </p:txBody>
      </p:sp>
    </p:spTree>
    <p:extLst>
      <p:ext uri="{BB962C8B-B14F-4D97-AF65-F5344CB8AC3E}">
        <p14:creationId xmlns:p14="http://schemas.microsoft.com/office/powerpoint/2010/main" val="427434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3BB50-91E1-4BA0-A42C-4DF2330EA335}" type="datetimeFigureOut">
              <a:rPr lang="tr-TR" smtClean="0"/>
              <a:t>22.02.2022</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4577B-AD22-4399-B073-B2A69B3B842D}" type="slidenum">
              <a:rPr lang="tr-TR" smtClean="0"/>
              <a:t>‹#›</a:t>
            </a:fld>
            <a:endParaRPr lang="tr-TR"/>
          </a:p>
        </p:txBody>
      </p:sp>
    </p:spTree>
    <p:extLst>
      <p:ext uri="{BB962C8B-B14F-4D97-AF65-F5344CB8AC3E}">
        <p14:creationId xmlns:p14="http://schemas.microsoft.com/office/powerpoint/2010/main" val="305750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74010" y="3688565"/>
            <a:ext cx="2601595" cy="605155"/>
          </a:xfrm>
          <a:prstGeom prst="rect">
            <a:avLst/>
          </a:prstGeom>
        </p:spPr>
        <p:txBody>
          <a:bodyPr vert="horz" wrap="square" lIns="0" tIns="0" rIns="0" bIns="0" rtlCol="0">
            <a:noAutofit/>
          </a:bodyPr>
          <a:lstStyle/>
          <a:p>
            <a:pPr marL="12700">
              <a:lnSpc>
                <a:spcPts val="4765"/>
              </a:lnSpc>
            </a:pPr>
            <a:r>
              <a:rPr sz="4000" b="1" spc="-25" dirty="0">
                <a:solidFill>
                  <a:srgbClr val="991200"/>
                </a:solidFill>
                <a:latin typeface="Trebuchet MS"/>
                <a:cs typeface="Trebuchet MS"/>
              </a:rPr>
              <a:t>Büyük</a:t>
            </a:r>
            <a:r>
              <a:rPr sz="4000" b="1" spc="-40" dirty="0">
                <a:solidFill>
                  <a:srgbClr val="991200"/>
                </a:solidFill>
                <a:latin typeface="Trebuchet MS"/>
                <a:cs typeface="Trebuchet MS"/>
              </a:rPr>
              <a:t> </a:t>
            </a:r>
            <a:r>
              <a:rPr sz="4000" b="1" spc="-20" dirty="0">
                <a:solidFill>
                  <a:srgbClr val="991200"/>
                </a:solidFill>
                <a:latin typeface="Trebuchet MS"/>
                <a:cs typeface="Trebuchet MS"/>
              </a:rPr>
              <a:t>Veri</a:t>
            </a:r>
            <a:endParaRPr sz="4000" dirty="0">
              <a:latin typeface="Trebuchet MS"/>
              <a:cs typeface="Trebuchet MS"/>
            </a:endParaRPr>
          </a:p>
        </p:txBody>
      </p:sp>
      <p:sp>
        <p:nvSpPr>
          <p:cNvPr id="4" name="object 4"/>
          <p:cNvSpPr txBox="1"/>
          <p:nvPr/>
        </p:nvSpPr>
        <p:spPr>
          <a:xfrm>
            <a:off x="3857944" y="4293718"/>
            <a:ext cx="1428115" cy="266700"/>
          </a:xfrm>
          <a:prstGeom prst="rect">
            <a:avLst/>
          </a:prstGeom>
        </p:spPr>
        <p:txBody>
          <a:bodyPr vert="horz" wrap="square" lIns="0" tIns="0" rIns="0" bIns="0" rtlCol="0">
            <a:noAutofit/>
          </a:bodyPr>
          <a:lstStyle/>
          <a:p>
            <a:pPr marL="12700"/>
            <a:r>
              <a:rPr sz="1600" dirty="0">
                <a:latin typeface="Calibri"/>
                <a:cs typeface="Calibri"/>
              </a:rPr>
              <a:t>Hüseyin TURGUT</a:t>
            </a:r>
          </a:p>
        </p:txBody>
      </p:sp>
      <p:pic>
        <p:nvPicPr>
          <p:cNvPr id="6" name="Resim 5">
            <a:extLst>
              <a:ext uri="{FF2B5EF4-FFF2-40B4-BE49-F238E27FC236}">
                <a16:creationId xmlns:a16="http://schemas.microsoft.com/office/drawing/2014/main" id="{AF53CB7C-B790-406D-A005-1DE6B4AE8F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3609290"/>
          </a:xfrm>
          <a:prstGeom prst="rect">
            <a:avLst/>
          </a:prstGeom>
        </p:spPr>
      </p:pic>
      <p:pic>
        <p:nvPicPr>
          <p:cNvPr id="1028" name="Picture 4" descr="Kurumsal Kimlik | Burdur Mehmet Akif Ersoy Üniversitesi">
            <a:extLst>
              <a:ext uri="{FF2B5EF4-FFF2-40B4-BE49-F238E27FC236}">
                <a16:creationId xmlns:a16="http://schemas.microsoft.com/office/drawing/2014/main" id="{9F226E63-BA68-4EB7-90BA-41092F65992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7944" y="6269173"/>
            <a:ext cx="1732203" cy="588829"/>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050EB4FA-A760-4AD8-856C-465355396D2B}"/>
              </a:ext>
            </a:extLst>
          </p:cNvPr>
          <p:cNvSpPr txBox="1"/>
          <p:nvPr/>
        </p:nvSpPr>
        <p:spPr>
          <a:xfrm>
            <a:off x="1371602" y="4539959"/>
            <a:ext cx="4401333" cy="2000548"/>
          </a:xfrm>
          <a:prstGeom prst="rect">
            <a:avLst/>
          </a:prstGeom>
          <a:noFill/>
        </p:spPr>
        <p:txBody>
          <a:bodyPr wrap="none" rtlCol="0">
            <a:spAutoFit/>
          </a:bodyPr>
          <a:lstStyle/>
          <a:p>
            <a:pPr marL="285750" indent="-285750" fontAlgn="base">
              <a:spcAft>
                <a:spcPts val="800"/>
              </a:spcAft>
              <a:buFont typeface="Arial" panose="020B0604020202020204" pitchFamily="34" charset="0"/>
              <a:buChar char="•"/>
            </a:pPr>
            <a:r>
              <a:rPr lang="tr-TR" sz="1200" dirty="0">
                <a:solidFill>
                  <a:schemeClr val="accent6">
                    <a:lumMod val="50000"/>
                  </a:schemeClr>
                </a:solidFill>
              </a:rPr>
              <a:t>Büyük Verinin Özellikleri Nelerdir?</a:t>
            </a:r>
          </a:p>
          <a:p>
            <a:pPr marL="285750" indent="-285750" fontAlgn="base">
              <a:spcAft>
                <a:spcPts val="800"/>
              </a:spcAft>
              <a:buFont typeface="Arial" panose="020B0604020202020204" pitchFamily="34" charset="0"/>
              <a:buChar char="•"/>
            </a:pPr>
            <a:r>
              <a:rPr lang="tr-TR" sz="1200" dirty="0">
                <a:solidFill>
                  <a:schemeClr val="accent6">
                    <a:lumMod val="50000"/>
                  </a:schemeClr>
                </a:solidFill>
              </a:rPr>
              <a:t>Büyük Veri Nasıl Kullanılır?</a:t>
            </a:r>
          </a:p>
          <a:p>
            <a:pPr marL="285750" indent="-285750" fontAlgn="base">
              <a:spcAft>
                <a:spcPts val="800"/>
              </a:spcAft>
              <a:buFont typeface="Arial" panose="020B0604020202020204" pitchFamily="34" charset="0"/>
              <a:buChar char="•"/>
            </a:pPr>
            <a:r>
              <a:rPr lang="tr-TR" sz="1200" dirty="0">
                <a:solidFill>
                  <a:schemeClr val="accent6">
                    <a:lumMod val="50000"/>
                  </a:schemeClr>
                </a:solidFill>
              </a:rPr>
              <a:t>Büyük Veriden En Çok Veriyi Çıkarmak İçin Araçlar</a:t>
            </a:r>
          </a:p>
          <a:p>
            <a:pPr marL="285750" indent="-285750" fontAlgn="base">
              <a:spcAft>
                <a:spcPts val="800"/>
              </a:spcAft>
              <a:buFont typeface="Arial" panose="020B0604020202020204" pitchFamily="34" charset="0"/>
              <a:buChar char="•"/>
            </a:pPr>
            <a:r>
              <a:rPr lang="tr-TR" sz="1200" dirty="0">
                <a:solidFill>
                  <a:schemeClr val="accent6">
                    <a:lumMod val="50000"/>
                  </a:schemeClr>
                </a:solidFill>
              </a:rPr>
              <a:t>Büyük Veri Analizi Ne İşe Yarar?</a:t>
            </a:r>
          </a:p>
          <a:p>
            <a:pPr marL="285750" indent="-285750" fontAlgn="base">
              <a:spcAft>
                <a:spcPts val="800"/>
              </a:spcAft>
              <a:buFont typeface="Arial" panose="020B0604020202020204" pitchFamily="34" charset="0"/>
              <a:buChar char="•"/>
            </a:pPr>
            <a:r>
              <a:rPr lang="tr-TR" sz="1200" dirty="0">
                <a:solidFill>
                  <a:schemeClr val="accent6">
                    <a:lumMod val="50000"/>
                  </a:schemeClr>
                </a:solidFill>
              </a:rPr>
              <a:t>Büyük Verilerin İşlenmesinden Elde Edilen Uzun Vadeli Faydalar</a:t>
            </a:r>
          </a:p>
          <a:p>
            <a:pPr marL="285750" indent="-285750" fontAlgn="base">
              <a:spcAft>
                <a:spcPts val="800"/>
              </a:spcAft>
              <a:buFont typeface="Arial" panose="020B0604020202020204" pitchFamily="34" charset="0"/>
              <a:buChar char="•"/>
            </a:pPr>
            <a:r>
              <a:rPr lang="tr-TR" sz="1200" dirty="0">
                <a:solidFill>
                  <a:schemeClr val="accent6">
                    <a:lumMod val="50000"/>
                  </a:schemeClr>
                </a:solidFill>
              </a:rPr>
              <a:t>Büyük Veri Sektörleri Nasıl Etkiliyor?</a:t>
            </a:r>
          </a:p>
          <a:p>
            <a:pPr marL="285750" indent="-285750" fontAlgn="base">
              <a:spcAft>
                <a:spcPts val="800"/>
              </a:spcAft>
              <a:buFont typeface="Arial" panose="020B0604020202020204" pitchFamily="34" charset="0"/>
              <a:buChar char="•"/>
            </a:pPr>
            <a:endParaRPr lang="tr-TR" sz="1200" dirty="0">
              <a:solidFill>
                <a:schemeClr val="accent6">
                  <a:lumMod val="50000"/>
                </a:schemeClr>
              </a:solidFill>
            </a:endParaRPr>
          </a:p>
        </p:txBody>
      </p:sp>
      <p:sp>
        <p:nvSpPr>
          <p:cNvPr id="10" name="Metin kutusu 9">
            <a:extLst>
              <a:ext uri="{FF2B5EF4-FFF2-40B4-BE49-F238E27FC236}">
                <a16:creationId xmlns:a16="http://schemas.microsoft.com/office/drawing/2014/main" id="{66F601F2-5E1C-475E-A2C4-449F9AB5CB69}"/>
              </a:ext>
            </a:extLst>
          </p:cNvPr>
          <p:cNvSpPr txBox="1"/>
          <p:nvPr/>
        </p:nvSpPr>
        <p:spPr>
          <a:xfrm>
            <a:off x="381002" y="4953002"/>
            <a:ext cx="1193031" cy="769441"/>
          </a:xfrm>
          <a:prstGeom prst="rect">
            <a:avLst/>
          </a:prstGeom>
          <a:noFill/>
        </p:spPr>
        <p:txBody>
          <a:bodyPr wrap="square">
            <a:spAutoFit/>
          </a:bodyPr>
          <a:lstStyle/>
          <a:p>
            <a:r>
              <a:rPr lang="tr-TR" sz="4400" b="1" dirty="0"/>
              <a:t>#2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4572000" cy="374846"/>
          </a:xfrm>
          <a:prstGeom prst="rect">
            <a:avLst/>
          </a:prstGeom>
          <a:noFill/>
        </p:spPr>
        <p:txBody>
          <a:bodyPr wrap="square">
            <a:spAutoFit/>
          </a:bodyPr>
          <a:lstStyle/>
          <a:p>
            <a:pPr fontAlgn="base">
              <a:lnSpc>
                <a:spcPct val="107000"/>
              </a:lnSpc>
              <a:spcAft>
                <a:spcPts val="800"/>
              </a:spcAft>
            </a:pPr>
            <a:r>
              <a:rPr lang="tr-TR" sz="1800" b="1" spc="25">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Nasıl Kullanılır?</a:t>
            </a:r>
            <a:endParaRPr lang="tr-T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Metin kutusu 6">
            <a:extLst>
              <a:ext uri="{FF2B5EF4-FFF2-40B4-BE49-F238E27FC236}">
                <a16:creationId xmlns:a16="http://schemas.microsoft.com/office/drawing/2014/main" id="{52C3D140-B7AA-4162-89EC-0E46B1C2CFA9}"/>
              </a:ext>
            </a:extLst>
          </p:cNvPr>
          <p:cNvSpPr txBox="1"/>
          <p:nvPr/>
        </p:nvSpPr>
        <p:spPr>
          <a:xfrm>
            <a:off x="597876" y="1522802"/>
            <a:ext cx="8546124" cy="3185359"/>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4. Derin öğrenme</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Derin öğrenme, yapay sinir ağlarına dayanan ve insan beyninin öğrenme sürecini taklit eden bir makine öğrenimi alt kümesidir. Derin öğrenme genellikle konuşma, metin tanıma ve bilgisayarla görme teknolojisinde kullanılır.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5. Veri ambarları</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Veri ambarları büyük miktarda geçmiş veriyi depolar. Veriler tipik olarak temizlenir, düzenlenir ve daha sonraki bir tarihte analiz edilmek üzere erişilebilir olur.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55593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4572000" cy="374846"/>
          </a:xfrm>
          <a:prstGeom prst="rect">
            <a:avLst/>
          </a:prstGeom>
          <a:noFill/>
        </p:spPr>
        <p:txBody>
          <a:bodyPr wrap="square">
            <a:spAutoFit/>
          </a:bodyPr>
          <a:lstStyle/>
          <a:p>
            <a:pPr fontAlgn="base">
              <a:lnSpc>
                <a:spcPct val="107000"/>
              </a:lnSpc>
              <a:spcAft>
                <a:spcPts val="800"/>
              </a:spcAft>
            </a:pPr>
            <a:r>
              <a:rPr lang="tr-TR" sz="1800" b="1" spc="25">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Nasıl Kullanılır?</a:t>
            </a:r>
            <a:endParaRPr lang="tr-T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Metin kutusu 6">
            <a:extLst>
              <a:ext uri="{FF2B5EF4-FFF2-40B4-BE49-F238E27FC236}">
                <a16:creationId xmlns:a16="http://schemas.microsoft.com/office/drawing/2014/main" id="{52C3D140-B7AA-4162-89EC-0E46B1C2CFA9}"/>
              </a:ext>
            </a:extLst>
          </p:cNvPr>
          <p:cNvSpPr txBox="1"/>
          <p:nvPr/>
        </p:nvSpPr>
        <p:spPr>
          <a:xfrm>
            <a:off x="597876" y="1522802"/>
            <a:ext cx="8546124" cy="3481722"/>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6. </a:t>
            </a:r>
            <a:r>
              <a:rPr lang="tr-TR" sz="1800" b="1" spc="25" dirty="0" err="1">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Hadoop</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Hadoop</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çeşitli bilgisayar kümelerinde çalışabilen büyük miktarda veriyi depolamak ve işlemek için kullanılan bir yazılım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framework’üdür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Hadoop’un</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kolayca ölçeklenebilme kapasitesi ve çeşitli veri türlerini aynı anda depolayabilme yeteneği, onu büyük verileri işlemek için başvurulan bir platform haline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getirmüştir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7. </a:t>
            </a:r>
            <a:r>
              <a:rPr lang="tr-TR" sz="1800" b="1" spc="25" dirty="0" err="1">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Apache</a:t>
            </a: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 </a:t>
            </a:r>
            <a:r>
              <a:rPr lang="tr-TR" sz="1800" b="1" spc="25" dirty="0" err="1">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Spark</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Apache</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Spark</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veri analizini yapay zeka ile birleştiren bir yazılım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framework’üdür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Birçok durumda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Hadoop’tan</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daha büyük veri kümeleri üzerinde analizleri daha hızlı gerçekleştirebilir.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414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Veriden En Çok Veriyi Çıkarmak İçin Araçlar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7876032" cy="2618281"/>
          </a:xfrm>
          <a:prstGeom prst="rect">
            <a:avLst/>
          </a:prstGeom>
          <a:noFill/>
        </p:spPr>
        <p:txBody>
          <a:bodyPr wrap="square">
            <a:spAutoFit/>
          </a:bodyPr>
          <a:lstStyle/>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Büyük veri, yapay zeka gibi çağımızın gelişmiş analitik çabalarını besleyen </a:t>
            </a:r>
            <a:r>
              <a:rPr lang="tr-TR" spc="25" dirty="0">
                <a:solidFill>
                  <a:srgbClr val="494949"/>
                </a:solidFill>
                <a:latin typeface="Poppins" panose="00000500000000000000" pitchFamily="2" charset="-94"/>
                <a:ea typeface="Times New Roman" panose="02020603050405020304" pitchFamily="18" charset="0"/>
                <a:cs typeface="Arial" panose="020B0604020202020204" pitchFamily="34" charset="0"/>
              </a:rPr>
              <a:t>yapıdır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a:t>
            </a:r>
          </a:p>
          <a:p>
            <a:pPr fontAlgn="base">
              <a:lnSpc>
                <a:spcPct val="107000"/>
              </a:lnSpc>
              <a:spcAft>
                <a:spcPts val="1800"/>
              </a:spcAft>
            </a:pPr>
            <a:endParaRPr lang="tr-TR" spc="25" dirty="0">
              <a:solidFill>
                <a:srgbClr val="494949"/>
              </a:solidFill>
              <a:latin typeface="Poppins" panose="00000500000000000000" pitchFamily="2" charset="-94"/>
              <a:ea typeface="Times New Roman" panose="02020603050405020304" pitchFamily="18"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Bir şirket topladığı verileri ne kadar verimli kullanırsa, ondan daha fazla potansiyel çıkarabilir. Büyük hacimli verileri, özellikle gerçek zamanlı olarak yönetebilen ve analiz edebilen yazılıma yatırım yapmak, büyük veri yönetimi için hayati bir adımdır.</a:t>
            </a:r>
            <a:endParaRPr lang="tr-TR"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47974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Veriden En Çok Veriyi Çıkarmak İçin Araçlar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5119681" cy="4199868"/>
          </a:xfrm>
          <a:prstGeom prst="rect">
            <a:avLst/>
          </a:prstGeom>
          <a:noFill/>
        </p:spPr>
        <p:txBody>
          <a:bodyPr wrap="square">
            <a:spAutoFit/>
          </a:bodyPr>
          <a:lstStyle/>
          <a:p>
            <a:pPr fontAlgn="base">
              <a:lnSpc>
                <a:spcPct val="107000"/>
              </a:lnSpc>
              <a:spcAft>
                <a:spcPts val="1800"/>
              </a:spcAft>
            </a:pP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MapReduce</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BigTable</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Hadoop</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a:t>
            </a:r>
          </a:p>
          <a:p>
            <a:pPr fontAlgn="base">
              <a:lnSpc>
                <a:spcPct val="107000"/>
              </a:lnSpc>
              <a:spcAft>
                <a:spcPts val="1800"/>
              </a:spcAft>
            </a:pPr>
            <a:endParaRPr lang="tr-TR" spc="25" dirty="0">
              <a:solidFill>
                <a:srgbClr val="494949"/>
              </a:solidFill>
              <a:latin typeface="Poppins" panose="00000500000000000000" pitchFamily="2" charset="-94"/>
              <a:ea typeface="Times New Roman" panose="02020603050405020304" pitchFamily="18"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Büyük miktarda veri depolanacaksa ve iş faaliyetlerini yürütmenin daha iyi veya daha verimli yolları belirlenecekse, </a:t>
            </a:r>
          </a:p>
          <a:p>
            <a:pPr fontAlgn="base">
              <a:lnSpc>
                <a:spcPct val="107000"/>
              </a:lnSpc>
              <a:spcAft>
                <a:spcPts val="1800"/>
              </a:spcAft>
            </a:pP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Hadoop</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 bulut tabanlı analitik gibi araçlar kullanılır. </a:t>
            </a:r>
          </a:p>
          <a:p>
            <a:pPr fontAlgn="base">
              <a:lnSpc>
                <a:spcPct val="107000"/>
              </a:lnSpc>
              <a:spcAft>
                <a:spcPts val="1800"/>
              </a:spcAft>
            </a:pPr>
            <a:endParaRPr lang="tr-TR" spc="25" dirty="0">
              <a:solidFill>
                <a:srgbClr val="494949"/>
              </a:solidFill>
              <a:latin typeface="Poppins" panose="00000500000000000000" pitchFamily="2" charset="-94"/>
              <a:ea typeface="Times New Roman" panose="02020603050405020304" pitchFamily="18"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Bunlar, maliyet avantajları sağlamak için süreçleri optimize etmeye yardımcı olur.</a:t>
            </a:r>
            <a:endParaRPr lang="tr-TR"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0482" name="Picture 2" descr="HadoopDevVeri.com">
            <a:extLst>
              <a:ext uri="{FF2B5EF4-FFF2-40B4-BE49-F238E27FC236}">
                <a16:creationId xmlns:a16="http://schemas.microsoft.com/office/drawing/2014/main" id="{E8F6BD49-79A7-451B-90DB-238D5FB53B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0163" y="789290"/>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484" name="Picture 4" descr="Bulut Bilişim (Cloud Computing) Nedir?">
            <a:extLst>
              <a:ext uri="{FF2B5EF4-FFF2-40B4-BE49-F238E27FC236}">
                <a16:creationId xmlns:a16="http://schemas.microsoft.com/office/drawing/2014/main" id="{B1E10FA3-748E-4A89-90F8-444663E840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0163" y="3429000"/>
            <a:ext cx="252412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217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Veriden En Çok Veriyi Çıkarmak İçin Araçlar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4914198" cy="4449616"/>
          </a:xfrm>
          <a:prstGeom prst="rect">
            <a:avLst/>
          </a:prstGeom>
          <a:noFill/>
        </p:spPr>
        <p:txBody>
          <a:bodyPr wrap="square">
            <a:spAutoFit/>
          </a:bodyPr>
          <a:lstStyle/>
          <a:p>
            <a:pPr fontAlgn="base">
              <a:lnSpc>
                <a:spcPct val="200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Ayrıca, bellek içi analitik ile birleştirilmiş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Hadoop</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gibi araçların yüksek hızı, kullanılmayan kaynakların, yani </a:t>
            </a:r>
            <a:r>
              <a:rPr lang="tr-TR" sz="1800" b="1"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analiz için daha yeni veri kaynaklarının belirlenmesine yardımcı olur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Verileri yakalama ve analiz etme hızı, şirketlerin hızlı kararlar alması için büyük bir varlıktır.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1266" name="Picture 2" descr="Bellek Analizi ile Zararlı Yazılım Analizi - Siber Güvenlik Günlüğü">
            <a:extLst>
              <a:ext uri="{FF2B5EF4-FFF2-40B4-BE49-F238E27FC236}">
                <a16:creationId xmlns:a16="http://schemas.microsoft.com/office/drawing/2014/main" id="{D1A1BBFE-ED2F-424D-87B9-2A488997C4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6412" y="1931541"/>
            <a:ext cx="2289212" cy="17169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476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Veriden En Çok Veriyi Çıkarmak İçin Araçlar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419752"/>
            <a:ext cx="7973568" cy="5269071"/>
          </a:xfrm>
          <a:prstGeom prst="rect">
            <a:avLst/>
          </a:prstGeom>
          <a:noFill/>
        </p:spPr>
        <p:txBody>
          <a:bodyPr wrap="square">
            <a:spAutoFit/>
          </a:bodyPr>
          <a:lstStyle/>
          <a:p>
            <a:pPr fontAlgn="base">
              <a:spcAft>
                <a:spcPts val="1800"/>
              </a:spcAft>
            </a:pPr>
            <a:r>
              <a:rPr lang="tr-TR" sz="1800" b="1" spc="25" dirty="0">
                <a:solidFill>
                  <a:srgbClr val="FF0000"/>
                </a:solidFill>
                <a:effectLst/>
                <a:latin typeface="Poppins" panose="00000500000000000000" pitchFamily="2" charset="-94"/>
                <a:ea typeface="Times New Roman" panose="02020603050405020304" pitchFamily="18" charset="0"/>
                <a:cs typeface="Arial" panose="020B0604020202020204" pitchFamily="34" charset="0"/>
              </a:rPr>
              <a:t>Karmaşık zorluklar akıllı çözümlere</a:t>
            </a:r>
          </a:p>
          <a:p>
            <a:pPr fontAlgn="base">
              <a:spcAft>
                <a:spcPts val="1800"/>
              </a:spcAft>
            </a:pPr>
            <a:r>
              <a:rPr lang="tr-TR" sz="1800" b="1" spc="25" dirty="0">
                <a:solidFill>
                  <a:srgbClr val="FF0000"/>
                </a:solidFill>
                <a:effectLst/>
                <a:latin typeface="Poppins" panose="00000500000000000000" pitchFamily="2" charset="-94"/>
                <a:ea typeface="Times New Roman" panose="02020603050405020304" pitchFamily="18" charset="0"/>
                <a:cs typeface="Arial" panose="020B0604020202020204" pitchFamily="34" charset="0"/>
              </a:rPr>
              <a:t>ihtiyaç duyar</a:t>
            </a:r>
            <a:r>
              <a:rPr lang="tr-TR" sz="1800" b="1"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a:t>
            </a:r>
          </a:p>
          <a:p>
            <a:pPr fontAlgn="base">
              <a:lnSpc>
                <a:spcPct val="150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Platformların, kurumları en az BT bilgisine sahip olanların bile kullanabilmesini sağlayan sezgisel, basit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arayüzlerle</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güçlendirmesi gerekir. </a:t>
            </a:r>
          </a:p>
          <a:p>
            <a:pPr fontAlgn="base">
              <a:lnSpc>
                <a:spcPct val="150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Platform aynı zamanda büyük verinin tüm yelpazesinden yararlanabilmeli ve bu da doğru, gerçek zamanlı analitik ile sonuçlanmalıdır. </a:t>
            </a:r>
          </a:p>
          <a:p>
            <a:pPr fontAlgn="base">
              <a:lnSpc>
                <a:spcPct val="150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Çeşitli kaynaklardan gelen veri kümelerini işleyebilmek ve başarılı bir şekilde yararlı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içgörüler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 iş akışı analitiği sağlayan gösterge tablolarına dönüştürmek, </a:t>
            </a:r>
            <a:r>
              <a:rPr lang="tr-TR" sz="1800" b="1"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bir sistemi başarılı kılar.</a:t>
            </a:r>
            <a:endParaRPr lang="tr-TR" sz="1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21506" name="Picture 2" descr="Hayatı Karmaşık Hale Getiren Kendimiziz! | e-koc">
            <a:extLst>
              <a:ext uri="{FF2B5EF4-FFF2-40B4-BE49-F238E27FC236}">
                <a16:creationId xmlns:a16="http://schemas.microsoft.com/office/drawing/2014/main" id="{A8D959F2-4EF8-432B-8177-320643A5FE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126" y="948296"/>
            <a:ext cx="3400746" cy="1785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204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Analizi Ne İşe Yarar?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7876032" cy="3353482"/>
          </a:xfrm>
          <a:prstGeom prst="rect">
            <a:avLst/>
          </a:prstGeom>
          <a:noFill/>
        </p:spPr>
        <p:txBody>
          <a:bodyPr wrap="square">
            <a:spAutoFit/>
          </a:bodyPr>
          <a:lstStyle/>
          <a:p>
            <a:pPr fontAlgn="base">
              <a:lnSpc>
                <a:spcPct val="107000"/>
              </a:lnSpc>
              <a:spcAft>
                <a:spcPts val="800"/>
              </a:spcAft>
            </a:pPr>
            <a:r>
              <a:rPr lang="tr-TR" sz="1800" b="1" spc="25" dirty="0">
                <a:solidFill>
                  <a:srgbClr val="494949"/>
                </a:solidFill>
                <a:effectLst/>
                <a:latin typeface="inherit"/>
                <a:ea typeface="Times New Roman" panose="02020603050405020304" pitchFamily="18" charset="0"/>
                <a:cs typeface="Poppins" panose="00000500000000000000" pitchFamily="2" charset="-94"/>
              </a:rPr>
              <a:t>Büyük veri analizi,</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üretimi veya tedarik planlamasını optimize etmek için mevcut pazar koşulları, müşterilerin satın alma davranışı, ürün popülerliği vb. hakkında daha derin bir anlayış sağlar.</a:t>
            </a:r>
          </a:p>
          <a:p>
            <a:pPr fontAlgn="base">
              <a:lnSpc>
                <a:spcPct val="107000"/>
              </a:lnSpc>
              <a:spcAft>
                <a:spcPts val="800"/>
              </a:spcAft>
            </a:pPr>
            <a:endParaRPr lang="tr-TR" spc="25" dirty="0">
              <a:solidFill>
                <a:srgbClr val="494949"/>
              </a:solidFill>
              <a:latin typeface="Poppins" panose="00000500000000000000" pitchFamily="2" charset="-94"/>
              <a:ea typeface="Calibri" panose="020F0502020204030204" pitchFamily="34" charset="0"/>
              <a:cs typeface="Arial" panose="020B0604020202020204" pitchFamily="34" charset="0"/>
            </a:endParaRPr>
          </a:p>
          <a:p>
            <a:pPr fontAlgn="base">
              <a:lnSpc>
                <a:spcPct val="107000"/>
              </a:lnSpc>
              <a:spcAft>
                <a:spcPts val="800"/>
              </a:spcAft>
            </a:pP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Benzer şekilde, bir işletmenin müşterilerinin neleri sevdiğini bilmesine, ödeme yapan müşterilerinin hangi demografiye girdiğine odaklanmasına ve ardından müşterileri uzun vadede elde tutmak için sadakatlerini ödüllendirmenin ve güçlendirmenin yollarını bulmasına yardımcı olur.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11463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Analizi Ne İşe Yarar?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5777227" cy="4667175"/>
          </a:xfrm>
          <a:prstGeom prst="rect">
            <a:avLst/>
          </a:prstGeom>
          <a:noFill/>
        </p:spPr>
        <p:txBody>
          <a:bodyPr wrap="square">
            <a:spAutoFit/>
          </a:bodyPr>
          <a:lstStyle/>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Müşterileri mutlu etmek, işletmenin uzun ömürlülüğü için çok önemlidir. Büyük verinin sağladığı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içgörüler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beklentileri yönetmeye ve çeşitli müşteri kişilikleri için akılda kalıcı ve etkili pazarlama kampanyaları tasarlamaya yardımcı olabilir.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tr-TR" sz="1800" b="1" spc="25" dirty="0">
                <a:solidFill>
                  <a:srgbClr val="494949"/>
                </a:solidFill>
                <a:effectLst/>
                <a:latin typeface="inherit"/>
                <a:ea typeface="Times New Roman" panose="02020603050405020304" pitchFamily="18" charset="0"/>
                <a:cs typeface="Poppins" panose="00000500000000000000" pitchFamily="2" charset="-94"/>
              </a:rPr>
              <a:t>Büyük veri analitiği</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ayrıca tüketicilerin markanız, hizmetiniz veya ürününüz hakkında ne hissettiğini ölçen bir duyarlılık ölçer de olabilir. Bu, marka imajınızı yönetmede size yardımcı olur. </a:t>
            </a:r>
          </a:p>
          <a:p>
            <a:pPr fontAlgn="base">
              <a:lnSpc>
                <a:spcPct val="107000"/>
              </a:lnSpc>
              <a:spcAft>
                <a:spcPts val="800"/>
              </a:spcAft>
            </a:pPr>
            <a:endParaRPr lang="tr-TR" spc="25" dirty="0">
              <a:solidFill>
                <a:srgbClr val="494949"/>
              </a:solidFill>
              <a:latin typeface="Poppins" panose="00000500000000000000" pitchFamily="2" charset="-94"/>
              <a:ea typeface="Times New Roman" panose="02020603050405020304" pitchFamily="18" charset="0"/>
              <a:cs typeface="Arial" panose="020B0604020202020204" pitchFamily="34" charset="0"/>
            </a:endParaRPr>
          </a:p>
          <a:p>
            <a:pPr fontAlgn="base">
              <a:lnSpc>
                <a:spcPct val="107000"/>
              </a:lnSpc>
              <a:spcAft>
                <a:spcPts val="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Büyük veri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içgörüleri</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çevrimiçi görünürlüğü ve popülerliği artırmaya da yardımcı olabilir.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013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Verilerin İşlenmesinden Elde Edilen Uzun Vadeli Faydalar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7876032" cy="4858125"/>
          </a:xfrm>
          <a:prstGeom prst="rect">
            <a:avLst/>
          </a:prstGeom>
          <a:noFill/>
        </p:spPr>
        <p:txBody>
          <a:bodyPr wrap="square">
            <a:spAutoFit/>
          </a:bodyPr>
          <a:lstStyle/>
          <a:p>
            <a:pPr fontAlgn="base">
              <a:lnSpc>
                <a:spcPct val="107000"/>
              </a:lnSpc>
              <a:spcAft>
                <a:spcPts val="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Kuruluşlar, </a:t>
            </a:r>
            <a:r>
              <a:rPr lang="tr-TR" sz="1800" b="1" spc="25" dirty="0">
                <a:solidFill>
                  <a:srgbClr val="494949"/>
                </a:solidFill>
                <a:effectLst/>
                <a:latin typeface="inherit"/>
                <a:ea typeface="Times New Roman" panose="02020603050405020304" pitchFamily="18" charset="0"/>
                <a:cs typeface="Poppins" panose="00000500000000000000" pitchFamily="2" charset="-94"/>
              </a:rPr>
              <a:t>büyük verileri işlemek</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için gereken altyapıya zaman ve kaynak yatırdıktan sonra, aşağıdaki avantajlardan yararlanmayı bekleyebilir: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Kaynak ve envanter planlamasını optimize etme</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Daha iyi varlık yönetimi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Müşteri profillerinin daha sezgisel anlaşılması</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İyileştirilmiş müşteri, satıcı ve tedarikçi ilişkileri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Daha kısa sipariş-teslimat süreleri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Tüm tedarik zincirlerinde daha iyi entegrasyon</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Daha etkili stratejik planlama</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Tedarik zinciri sorunlarını çözmek için daha kısa reaksiyon süresi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İyileştirilmiş müşteri hizmetleri ve daha hızlı geri dönüş</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5770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Sektörleri Nasıl Etkiliyor?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7876032" cy="3094180"/>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1. Eğitim Sektöründe Büyük Veri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Büyük veri, eğitim sektöründe, özellikle aşağıdaki alanlarda büyük değişikliklere neden oldu:</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Daha özelleştirilmiş, dinamik ve etkileşimli öğrenme ve geliştirme programları oluşturma.</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Ders materyallerinin kapsamının yeniden tanımlanması.</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Not verme sistemlerini değiştirme.</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Kariyer tahmini ve danışmanlığı.</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3794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00D58C02-9D51-4177-B3A8-5B9FB1119FE9}"/>
              </a:ext>
            </a:extLst>
          </p:cNvPr>
          <p:cNvSpPr txBox="1"/>
          <p:nvPr/>
        </p:nvSpPr>
        <p:spPr>
          <a:xfrm>
            <a:off x="182880" y="984354"/>
            <a:ext cx="9256541" cy="2554545"/>
          </a:xfrm>
          <a:prstGeom prst="rect">
            <a:avLst/>
          </a:prstGeom>
          <a:noFill/>
        </p:spPr>
        <p:txBody>
          <a:bodyPr wrap="square">
            <a:spAutoFit/>
          </a:bodyPr>
          <a:lstStyle/>
          <a:p>
            <a:r>
              <a:rPr lang="tr-TR" sz="2000" b="1" dirty="0"/>
              <a:t>Büyük Verinin Özellikleri Nelerdir?</a:t>
            </a:r>
          </a:p>
          <a:p>
            <a:r>
              <a:rPr lang="tr-TR" sz="2000" dirty="0"/>
              <a:t> </a:t>
            </a:r>
          </a:p>
          <a:p>
            <a:r>
              <a:rPr lang="tr-TR" sz="2000" dirty="0"/>
              <a:t>Büyük Veri 5 V’si evrensel olarak kabul edilmektedir:</a:t>
            </a:r>
          </a:p>
          <a:p>
            <a:r>
              <a:rPr lang="tr-TR" sz="2000" dirty="0"/>
              <a:t>•	Volume (Veri Hacmi)</a:t>
            </a:r>
          </a:p>
          <a:p>
            <a:r>
              <a:rPr lang="tr-TR" sz="2000" dirty="0"/>
              <a:t>•	</a:t>
            </a:r>
            <a:r>
              <a:rPr lang="tr-TR" sz="2000" dirty="0" err="1"/>
              <a:t>Velocity</a:t>
            </a:r>
            <a:r>
              <a:rPr lang="tr-TR" sz="2000" dirty="0"/>
              <a:t> (Veri Hızı)</a:t>
            </a:r>
          </a:p>
          <a:p>
            <a:r>
              <a:rPr lang="tr-TR" sz="2000" dirty="0"/>
              <a:t>•	</a:t>
            </a:r>
            <a:r>
              <a:rPr lang="tr-TR" sz="2000" dirty="0" err="1"/>
              <a:t>Variety</a:t>
            </a:r>
            <a:r>
              <a:rPr lang="tr-TR" sz="2000" dirty="0"/>
              <a:t> (Veri Çeşitliliği)</a:t>
            </a:r>
          </a:p>
          <a:p>
            <a:r>
              <a:rPr lang="tr-TR" sz="2000" dirty="0"/>
              <a:t>•	</a:t>
            </a:r>
            <a:r>
              <a:rPr lang="tr-TR" sz="2000" dirty="0" err="1"/>
              <a:t>Veracity</a:t>
            </a:r>
            <a:r>
              <a:rPr lang="tr-TR" sz="2000" dirty="0"/>
              <a:t> (Veri Doğruluğu)</a:t>
            </a:r>
          </a:p>
          <a:p>
            <a:r>
              <a:rPr lang="tr-TR" sz="2000" dirty="0"/>
              <a:t>•	Value (Veri Değeri)</a:t>
            </a:r>
          </a:p>
        </p:txBody>
      </p:sp>
      <p:pic>
        <p:nvPicPr>
          <p:cNvPr id="7" name="Resim 6">
            <a:extLst>
              <a:ext uri="{FF2B5EF4-FFF2-40B4-BE49-F238E27FC236}">
                <a16:creationId xmlns:a16="http://schemas.microsoft.com/office/drawing/2014/main" id="{FCD79A4D-389A-46D5-B2E5-BEE1FD2666BD}"/>
              </a:ext>
            </a:extLst>
          </p:cNvPr>
          <p:cNvPicPr>
            <a:picLocks noChangeAspect="1"/>
          </p:cNvPicPr>
          <p:nvPr/>
        </p:nvPicPr>
        <p:blipFill>
          <a:blip r:embed="rId2"/>
          <a:stretch>
            <a:fillRect/>
          </a:stretch>
        </p:blipFill>
        <p:spPr>
          <a:xfrm>
            <a:off x="4099388" y="2800837"/>
            <a:ext cx="4572107" cy="3329570"/>
          </a:xfrm>
          <a:prstGeom prst="rect">
            <a:avLst/>
          </a:prstGeom>
        </p:spPr>
      </p:pic>
    </p:spTree>
    <p:extLst>
      <p:ext uri="{BB962C8B-B14F-4D97-AF65-F5344CB8AC3E}">
        <p14:creationId xmlns:p14="http://schemas.microsoft.com/office/powerpoint/2010/main" val="2781624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Sektörleri Nasıl Etkiliyor?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7876032" cy="3971857"/>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2. Sigortacılık Sektöründe Büyük Veri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Bir müşteri belirli bir ülkede seyahat ederken araba sigortası satın almakla ilgileniyorsa, sigorta şirketi o ülkedeki sürüş koşulları ve yol güvenliği verilerini toplayıp çalıştırarak primi buna göre ayarlayabilir. Ayrıca, kişinin sürüş güvenliği kaydını toplayabilir ve ona bir satın alma politikası sunmadan önce bunu hesaba katabilir.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Bu tür bir risk değerlendirmesine ek olarak, sigorta şirketleri, tehdit haritalaması için büyük verileri kullanabilir. Bu, belirli bir müşteri veya şirkette işlerin ters gidebileceği ve bir hak talebinde bulunmalarına yol açabilecek farklı olasılıkları hesaba katabilecekleri anlamına gelir.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207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8415762"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Sektörleri Nasıl Etkiliyor?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Metin kutusu 5">
            <a:extLst>
              <a:ext uri="{FF2B5EF4-FFF2-40B4-BE49-F238E27FC236}">
                <a16:creationId xmlns:a16="http://schemas.microsoft.com/office/drawing/2014/main" id="{E323C2C2-9683-4686-A5B7-7824A651F2A1}"/>
              </a:ext>
            </a:extLst>
          </p:cNvPr>
          <p:cNvSpPr txBox="1"/>
          <p:nvPr/>
        </p:nvSpPr>
        <p:spPr>
          <a:xfrm>
            <a:off x="829056" y="1840992"/>
            <a:ext cx="7876032" cy="2190793"/>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3. Devlette Büyük Veri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Büyük verilerin özellikle dünya çapında hükümetler için etkili olduğu kanıtlanmıştır. Karmaşık sorunları ele alma, yönetimi sağlama ve büyük olayları sadece yerel değil, aynı zamanda ulusal ve küresel ölçekte ele almakta etkilidir.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800" dirty="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4750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C525FE6-9757-4D61-A49C-F4CDDE0CB2D6}"/>
              </a:ext>
            </a:extLst>
          </p:cNvPr>
          <p:cNvSpPr txBox="1"/>
          <p:nvPr/>
        </p:nvSpPr>
        <p:spPr>
          <a:xfrm>
            <a:off x="274319" y="233682"/>
            <a:ext cx="4572000" cy="1815882"/>
          </a:xfrm>
          <a:prstGeom prst="rect">
            <a:avLst/>
          </a:prstGeom>
          <a:noFill/>
        </p:spPr>
        <p:txBody>
          <a:bodyPr wrap="square">
            <a:spAutoFit/>
          </a:bodyPr>
          <a:lstStyle/>
          <a:p>
            <a:r>
              <a:rPr lang="tr-TR" sz="1400" b="1" dirty="0"/>
              <a:t>Büyük Verinin Özellikleri Nelerdir?</a:t>
            </a:r>
          </a:p>
          <a:p>
            <a:r>
              <a:rPr lang="tr-TR" sz="1400" dirty="0"/>
              <a:t> </a:t>
            </a:r>
          </a:p>
          <a:p>
            <a:r>
              <a:rPr lang="tr-TR" sz="1400" dirty="0"/>
              <a:t>Büyük Veri 5 V’si evrensel olarak kabul edilmektedir:</a:t>
            </a:r>
          </a:p>
          <a:p>
            <a:r>
              <a:rPr lang="tr-TR" sz="1400" dirty="0">
                <a:solidFill>
                  <a:srgbClr val="FF0000"/>
                </a:solidFill>
              </a:rPr>
              <a:t>•	Volume (Veri Hacmi)</a:t>
            </a:r>
          </a:p>
          <a:p>
            <a:r>
              <a:rPr lang="tr-TR" sz="1400" dirty="0"/>
              <a:t>•	</a:t>
            </a:r>
            <a:r>
              <a:rPr lang="tr-TR" sz="1400" dirty="0" err="1"/>
              <a:t>Velocity</a:t>
            </a:r>
            <a:r>
              <a:rPr lang="tr-TR" sz="1400" dirty="0"/>
              <a:t> (Veri Hızı)</a:t>
            </a:r>
          </a:p>
          <a:p>
            <a:r>
              <a:rPr lang="tr-TR" sz="1400" dirty="0"/>
              <a:t>•	</a:t>
            </a:r>
            <a:r>
              <a:rPr lang="tr-TR" sz="1400" dirty="0" err="1"/>
              <a:t>Variety</a:t>
            </a:r>
            <a:r>
              <a:rPr lang="tr-TR" sz="1400" dirty="0"/>
              <a:t> (Veri Çeşitliliği)</a:t>
            </a:r>
          </a:p>
          <a:p>
            <a:r>
              <a:rPr lang="tr-TR" sz="1400" dirty="0"/>
              <a:t>•	</a:t>
            </a:r>
            <a:r>
              <a:rPr lang="tr-TR" sz="1400" dirty="0" err="1"/>
              <a:t>Veracity</a:t>
            </a:r>
            <a:r>
              <a:rPr lang="tr-TR" sz="1400" dirty="0"/>
              <a:t> (Veri Doğruluğu)</a:t>
            </a:r>
          </a:p>
          <a:p>
            <a:r>
              <a:rPr lang="tr-TR" sz="1400" dirty="0"/>
              <a:t>•	Value (Veri Değeri)</a:t>
            </a:r>
          </a:p>
        </p:txBody>
      </p:sp>
      <p:sp>
        <p:nvSpPr>
          <p:cNvPr id="6" name="Metin kutusu 5">
            <a:extLst>
              <a:ext uri="{FF2B5EF4-FFF2-40B4-BE49-F238E27FC236}">
                <a16:creationId xmlns:a16="http://schemas.microsoft.com/office/drawing/2014/main" id="{A47CEC4B-75E6-445F-B3C0-A8444CA9A510}"/>
              </a:ext>
            </a:extLst>
          </p:cNvPr>
          <p:cNvSpPr txBox="1"/>
          <p:nvPr/>
        </p:nvSpPr>
        <p:spPr>
          <a:xfrm>
            <a:off x="569741" y="3024601"/>
            <a:ext cx="8335108" cy="2885213"/>
          </a:xfrm>
          <a:prstGeom prst="rect">
            <a:avLst/>
          </a:prstGeom>
          <a:noFill/>
        </p:spPr>
        <p:txBody>
          <a:bodyPr wrap="square">
            <a:spAutoFit/>
          </a:bodyPr>
          <a:lstStyle/>
          <a:p>
            <a:pPr fontAlgn="base">
              <a:lnSpc>
                <a:spcPct val="107000"/>
              </a:lnSpc>
              <a:spcAft>
                <a:spcPts val="800"/>
              </a:spcAft>
            </a:pPr>
            <a:r>
              <a:rPr lang="tr-TR" sz="24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1. Volume (Veri Hacmi)</a:t>
            </a:r>
            <a:endParaRPr lang="tr-TR" sz="1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Büyük veriyi bir piramit olarak düşünürsek,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volume</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(veri hacmi) bu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piramitin</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en geniş tabanını oluşturur. </a:t>
            </a:r>
            <a:endParaRPr lang="tr-TR" sz="1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Dünyanın dört bir yanındaki şirketlerin yönettiği veri hacmi, kuruluşların her gün üç milyondan fazla veri toplamaya başlamasıyla birlikte 2012 yılında hızla artmaya başlamıştır.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Antonio</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de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Nebrija</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Üniversitesi’nden bir MBA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Profesörü’ne</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göre, o zamandan beri bu hacmin her 40 ayda bir ikiye katladığı tahmin ediliyor.</a:t>
            </a:r>
            <a:endParaRPr lang="tr-TR"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3332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C525FE6-9757-4D61-A49C-F4CDDE0CB2D6}"/>
              </a:ext>
            </a:extLst>
          </p:cNvPr>
          <p:cNvSpPr txBox="1"/>
          <p:nvPr/>
        </p:nvSpPr>
        <p:spPr>
          <a:xfrm>
            <a:off x="274319" y="233682"/>
            <a:ext cx="4572000" cy="1815882"/>
          </a:xfrm>
          <a:prstGeom prst="rect">
            <a:avLst/>
          </a:prstGeom>
          <a:noFill/>
        </p:spPr>
        <p:txBody>
          <a:bodyPr wrap="square">
            <a:spAutoFit/>
          </a:bodyPr>
          <a:lstStyle/>
          <a:p>
            <a:r>
              <a:rPr lang="tr-TR" sz="1400" b="1" dirty="0"/>
              <a:t>Büyük Verinin Özellikleri Nelerdir?</a:t>
            </a:r>
          </a:p>
          <a:p>
            <a:r>
              <a:rPr lang="tr-TR" sz="1400" dirty="0"/>
              <a:t> </a:t>
            </a:r>
          </a:p>
          <a:p>
            <a:r>
              <a:rPr lang="tr-TR" sz="1400" dirty="0"/>
              <a:t>Büyük Veri 5 V’si evrensel olarak kabul edilmektedir:</a:t>
            </a:r>
          </a:p>
          <a:p>
            <a:r>
              <a:rPr lang="tr-TR" sz="1400" dirty="0">
                <a:solidFill>
                  <a:srgbClr val="FF0000"/>
                </a:solidFill>
              </a:rPr>
              <a:t>•	Volume (Veri Hacmi)</a:t>
            </a:r>
          </a:p>
          <a:p>
            <a:r>
              <a:rPr lang="tr-TR" sz="1400" dirty="0">
                <a:solidFill>
                  <a:srgbClr val="FF0000"/>
                </a:solidFill>
              </a:rPr>
              <a:t>•	</a:t>
            </a:r>
            <a:r>
              <a:rPr lang="tr-TR" sz="1400" dirty="0" err="1">
                <a:solidFill>
                  <a:srgbClr val="FF0000"/>
                </a:solidFill>
              </a:rPr>
              <a:t>Velocity</a:t>
            </a:r>
            <a:r>
              <a:rPr lang="tr-TR" sz="1400" dirty="0">
                <a:solidFill>
                  <a:srgbClr val="FF0000"/>
                </a:solidFill>
              </a:rPr>
              <a:t> (Veri Hızı)</a:t>
            </a:r>
          </a:p>
          <a:p>
            <a:r>
              <a:rPr lang="tr-TR" sz="1400" dirty="0"/>
              <a:t>•	</a:t>
            </a:r>
            <a:r>
              <a:rPr lang="tr-TR" sz="1400" dirty="0" err="1"/>
              <a:t>Variety</a:t>
            </a:r>
            <a:r>
              <a:rPr lang="tr-TR" sz="1400" dirty="0"/>
              <a:t> (Veri Çeşitliliği)</a:t>
            </a:r>
          </a:p>
          <a:p>
            <a:r>
              <a:rPr lang="tr-TR" sz="1400" dirty="0"/>
              <a:t>•	</a:t>
            </a:r>
            <a:r>
              <a:rPr lang="tr-TR" sz="1400" dirty="0" err="1"/>
              <a:t>Veracity</a:t>
            </a:r>
            <a:r>
              <a:rPr lang="tr-TR" sz="1400" dirty="0"/>
              <a:t> (Veri Doğruluğu)</a:t>
            </a:r>
          </a:p>
          <a:p>
            <a:r>
              <a:rPr lang="tr-TR" sz="1400" dirty="0"/>
              <a:t>•	Value (Veri Değeri)</a:t>
            </a:r>
          </a:p>
        </p:txBody>
      </p:sp>
      <p:sp>
        <p:nvSpPr>
          <p:cNvPr id="6" name="Metin kutusu 5">
            <a:extLst>
              <a:ext uri="{FF2B5EF4-FFF2-40B4-BE49-F238E27FC236}">
                <a16:creationId xmlns:a16="http://schemas.microsoft.com/office/drawing/2014/main" id="{A47CEC4B-75E6-445F-B3C0-A8444CA9A510}"/>
              </a:ext>
            </a:extLst>
          </p:cNvPr>
          <p:cNvSpPr txBox="1"/>
          <p:nvPr/>
        </p:nvSpPr>
        <p:spPr>
          <a:xfrm>
            <a:off x="404446" y="2190797"/>
            <a:ext cx="8335108" cy="4433521"/>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2. </a:t>
            </a:r>
            <a:r>
              <a:rPr lang="tr-TR" sz="1800" b="1" spc="25" dirty="0" err="1">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Velocity</a:t>
            </a: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 (Veri Hızı)</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Velocity</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(Veri Hızı) terimi, verilerin üretildiği hızı ifade eder.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Büyük veri sadece veri hacmi ile ilgili değildir, aynı zamanda verinin ne kadar hızlı aktığı, yani hızı da önemlidir. Gerçek zamana yakın olan verilerden eyleme geçirilebilir ve değerli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içgörüler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elde etmek, rekabet avantajı açısından çok önemlidir.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Bir yemek dağıtım şirketinin, büyük bir spor etkinliğinin başlamasından 45 dakika önce satış verilerine dayanarak bir Google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Ads</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kampanyası hazırlaması, buna bir örnektir. Aynı veriler birkaç saat içinde alaka düzeyini kaybedecektir.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Bu hızlı veri ihtiyacını yönlendiren teknolojiler arasında RFID etiketleri, akıllı ölçüm ve çeşitli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sensör</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türleri bulunur.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2919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C525FE6-9757-4D61-A49C-F4CDDE0CB2D6}"/>
              </a:ext>
            </a:extLst>
          </p:cNvPr>
          <p:cNvSpPr txBox="1"/>
          <p:nvPr/>
        </p:nvSpPr>
        <p:spPr>
          <a:xfrm>
            <a:off x="274319" y="233682"/>
            <a:ext cx="4572000" cy="1815882"/>
          </a:xfrm>
          <a:prstGeom prst="rect">
            <a:avLst/>
          </a:prstGeom>
          <a:noFill/>
        </p:spPr>
        <p:txBody>
          <a:bodyPr wrap="square">
            <a:spAutoFit/>
          </a:bodyPr>
          <a:lstStyle/>
          <a:p>
            <a:r>
              <a:rPr lang="tr-TR" sz="1400" b="1" dirty="0"/>
              <a:t>Büyük Verinin Özellikleri Nelerdir?</a:t>
            </a:r>
          </a:p>
          <a:p>
            <a:r>
              <a:rPr lang="tr-TR" sz="1400" dirty="0"/>
              <a:t> </a:t>
            </a:r>
          </a:p>
          <a:p>
            <a:r>
              <a:rPr lang="tr-TR" sz="1400" dirty="0"/>
              <a:t>Büyük Veri 5 V’si evrensel olarak kabul edilmektedir:</a:t>
            </a:r>
          </a:p>
          <a:p>
            <a:r>
              <a:rPr lang="tr-TR" sz="1400" dirty="0">
                <a:solidFill>
                  <a:srgbClr val="FF0000"/>
                </a:solidFill>
              </a:rPr>
              <a:t>•	Volume (Veri Hacmi)</a:t>
            </a:r>
          </a:p>
          <a:p>
            <a:r>
              <a:rPr lang="tr-TR" sz="1400" dirty="0">
                <a:solidFill>
                  <a:srgbClr val="FF0000"/>
                </a:solidFill>
              </a:rPr>
              <a:t>•	</a:t>
            </a:r>
            <a:r>
              <a:rPr lang="tr-TR" sz="1400" dirty="0" err="1">
                <a:solidFill>
                  <a:srgbClr val="FF0000"/>
                </a:solidFill>
              </a:rPr>
              <a:t>Velocity</a:t>
            </a:r>
            <a:r>
              <a:rPr lang="tr-TR" sz="1400" dirty="0">
                <a:solidFill>
                  <a:srgbClr val="FF0000"/>
                </a:solidFill>
              </a:rPr>
              <a:t> (Veri Hızı)</a:t>
            </a:r>
          </a:p>
          <a:p>
            <a:r>
              <a:rPr lang="tr-TR" sz="1400" dirty="0">
                <a:solidFill>
                  <a:srgbClr val="FF0000"/>
                </a:solidFill>
              </a:rPr>
              <a:t>•	</a:t>
            </a:r>
            <a:r>
              <a:rPr lang="tr-TR" sz="1400" dirty="0" err="1">
                <a:solidFill>
                  <a:srgbClr val="FF0000"/>
                </a:solidFill>
              </a:rPr>
              <a:t>Variety</a:t>
            </a:r>
            <a:r>
              <a:rPr lang="tr-TR" sz="1400" dirty="0">
                <a:solidFill>
                  <a:srgbClr val="FF0000"/>
                </a:solidFill>
              </a:rPr>
              <a:t> (Veri Çeşitliliği)</a:t>
            </a:r>
          </a:p>
          <a:p>
            <a:r>
              <a:rPr lang="tr-TR" sz="1400" dirty="0"/>
              <a:t>•	</a:t>
            </a:r>
            <a:r>
              <a:rPr lang="tr-TR" sz="1400" dirty="0" err="1"/>
              <a:t>Veracity</a:t>
            </a:r>
            <a:r>
              <a:rPr lang="tr-TR" sz="1400" dirty="0"/>
              <a:t> (Veri Doğruluğu)</a:t>
            </a:r>
          </a:p>
          <a:p>
            <a:r>
              <a:rPr lang="tr-TR" sz="1400" dirty="0"/>
              <a:t>•	Value (Veri Değeri)</a:t>
            </a:r>
          </a:p>
        </p:txBody>
      </p:sp>
      <p:sp>
        <p:nvSpPr>
          <p:cNvPr id="6" name="Metin kutusu 5">
            <a:extLst>
              <a:ext uri="{FF2B5EF4-FFF2-40B4-BE49-F238E27FC236}">
                <a16:creationId xmlns:a16="http://schemas.microsoft.com/office/drawing/2014/main" id="{A47CEC4B-75E6-445F-B3C0-A8444CA9A510}"/>
              </a:ext>
            </a:extLst>
          </p:cNvPr>
          <p:cNvSpPr txBox="1"/>
          <p:nvPr/>
        </p:nvSpPr>
        <p:spPr>
          <a:xfrm>
            <a:off x="404446" y="2190797"/>
            <a:ext cx="8335108" cy="3148298"/>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3. </a:t>
            </a:r>
            <a:r>
              <a:rPr lang="tr-TR" sz="1800" b="1" spc="25" dirty="0" err="1">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Variety</a:t>
            </a: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 (Veri Çeşitliliği)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Variety</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(Veri Çeşitliliği), bir şirketin veri elde edebileceği kaynak yelpazesini ve bunların içindeki anlamlandırılabilir verileri ifade eder. Akıllı telefonlar, şirket içi cihazlar, sosyal medya sohbetleri, hisse senedi verileri ve finansal işlemlerden elde edilen veriler gibi verileri içerir. Fakat kaynağın, özellikle verilerin toplandığı işin doğasıyla ilgili olması gerekir. Örneğin, bir tekstil şirketi, yakın zamanda piyasaya sürdüğü koleksiyonları hakkında, kullanıcıların sosyal medyada söylediklerini dinlemelidir. Bir üretim şirketinin ise, sosyal medyayı takip etmesi onlara daha az değer katacaktır.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798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C525FE6-9757-4D61-A49C-F4CDDE0CB2D6}"/>
              </a:ext>
            </a:extLst>
          </p:cNvPr>
          <p:cNvSpPr txBox="1"/>
          <p:nvPr/>
        </p:nvSpPr>
        <p:spPr>
          <a:xfrm>
            <a:off x="274319" y="233682"/>
            <a:ext cx="4572000" cy="1815882"/>
          </a:xfrm>
          <a:prstGeom prst="rect">
            <a:avLst/>
          </a:prstGeom>
          <a:noFill/>
        </p:spPr>
        <p:txBody>
          <a:bodyPr wrap="square">
            <a:spAutoFit/>
          </a:bodyPr>
          <a:lstStyle/>
          <a:p>
            <a:r>
              <a:rPr lang="tr-TR" sz="1400" b="1" dirty="0"/>
              <a:t>Büyük Verinin Özellikleri Nelerdir?</a:t>
            </a:r>
          </a:p>
          <a:p>
            <a:r>
              <a:rPr lang="tr-TR" sz="1400" dirty="0"/>
              <a:t> </a:t>
            </a:r>
          </a:p>
          <a:p>
            <a:r>
              <a:rPr lang="tr-TR" sz="1400" dirty="0"/>
              <a:t>Büyük Veri 5 V’si evrensel olarak kabul edilmektedir:</a:t>
            </a:r>
          </a:p>
          <a:p>
            <a:r>
              <a:rPr lang="tr-TR" sz="1400" dirty="0">
                <a:solidFill>
                  <a:srgbClr val="FF0000"/>
                </a:solidFill>
              </a:rPr>
              <a:t>•	Volume (Veri Hacmi)</a:t>
            </a:r>
          </a:p>
          <a:p>
            <a:r>
              <a:rPr lang="tr-TR" sz="1400" dirty="0">
                <a:solidFill>
                  <a:srgbClr val="FF0000"/>
                </a:solidFill>
              </a:rPr>
              <a:t>•	</a:t>
            </a:r>
            <a:r>
              <a:rPr lang="tr-TR" sz="1400" dirty="0" err="1">
                <a:solidFill>
                  <a:srgbClr val="FF0000"/>
                </a:solidFill>
              </a:rPr>
              <a:t>Velocity</a:t>
            </a:r>
            <a:r>
              <a:rPr lang="tr-TR" sz="1400" dirty="0">
                <a:solidFill>
                  <a:srgbClr val="FF0000"/>
                </a:solidFill>
              </a:rPr>
              <a:t> (Veri Hızı)</a:t>
            </a:r>
          </a:p>
          <a:p>
            <a:r>
              <a:rPr lang="tr-TR" sz="1400" dirty="0">
                <a:solidFill>
                  <a:srgbClr val="FF0000"/>
                </a:solidFill>
              </a:rPr>
              <a:t>•	</a:t>
            </a:r>
            <a:r>
              <a:rPr lang="tr-TR" sz="1400" dirty="0" err="1">
                <a:solidFill>
                  <a:srgbClr val="FF0000"/>
                </a:solidFill>
              </a:rPr>
              <a:t>Variety</a:t>
            </a:r>
            <a:r>
              <a:rPr lang="tr-TR" sz="1400" dirty="0">
                <a:solidFill>
                  <a:srgbClr val="FF0000"/>
                </a:solidFill>
              </a:rPr>
              <a:t> (Veri Çeşitliliği)</a:t>
            </a:r>
          </a:p>
          <a:p>
            <a:r>
              <a:rPr lang="tr-TR" sz="1400" dirty="0">
                <a:solidFill>
                  <a:srgbClr val="FF0000"/>
                </a:solidFill>
              </a:rPr>
              <a:t>•	</a:t>
            </a:r>
            <a:r>
              <a:rPr lang="tr-TR" sz="1400" dirty="0" err="1">
                <a:solidFill>
                  <a:srgbClr val="FF0000"/>
                </a:solidFill>
              </a:rPr>
              <a:t>Veracity</a:t>
            </a:r>
            <a:r>
              <a:rPr lang="tr-TR" sz="1400" dirty="0">
                <a:solidFill>
                  <a:srgbClr val="FF0000"/>
                </a:solidFill>
              </a:rPr>
              <a:t> (Veri Doğruluğu)</a:t>
            </a:r>
          </a:p>
          <a:p>
            <a:r>
              <a:rPr lang="tr-TR" sz="1400" dirty="0"/>
              <a:t>•	Value (Veri Değeri)</a:t>
            </a:r>
          </a:p>
        </p:txBody>
      </p:sp>
      <p:sp>
        <p:nvSpPr>
          <p:cNvPr id="6" name="Metin kutusu 5">
            <a:extLst>
              <a:ext uri="{FF2B5EF4-FFF2-40B4-BE49-F238E27FC236}">
                <a16:creationId xmlns:a16="http://schemas.microsoft.com/office/drawing/2014/main" id="{A47CEC4B-75E6-445F-B3C0-A8444CA9A510}"/>
              </a:ext>
            </a:extLst>
          </p:cNvPr>
          <p:cNvSpPr txBox="1"/>
          <p:nvPr/>
        </p:nvSpPr>
        <p:spPr>
          <a:xfrm>
            <a:off x="404446" y="2190797"/>
            <a:ext cx="8335108" cy="1666482"/>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4. Doğruluk (Veri Doğruluğu)</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Veracity</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(Veri Doğruluğu), verilerin kalite ve doğruluğunu sorgular. Kuruluşlar, temiz veri elde etmek için verilerini sistemlere bağlamalı, temizlemeli ve dönüştürmelidir. Verilerini kontrol altında tutmak için hiyerarşilere ve çoklu veri bağlantılarına ihtiyaçları vardır.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076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C525FE6-9757-4D61-A49C-F4CDDE0CB2D6}"/>
              </a:ext>
            </a:extLst>
          </p:cNvPr>
          <p:cNvSpPr txBox="1"/>
          <p:nvPr/>
        </p:nvSpPr>
        <p:spPr>
          <a:xfrm>
            <a:off x="274319" y="233682"/>
            <a:ext cx="4572000" cy="1815882"/>
          </a:xfrm>
          <a:prstGeom prst="rect">
            <a:avLst/>
          </a:prstGeom>
          <a:noFill/>
        </p:spPr>
        <p:txBody>
          <a:bodyPr wrap="square">
            <a:spAutoFit/>
          </a:bodyPr>
          <a:lstStyle/>
          <a:p>
            <a:r>
              <a:rPr lang="tr-TR" sz="1400" b="1" dirty="0"/>
              <a:t>Büyük Verinin Özellikleri Nelerdir?</a:t>
            </a:r>
          </a:p>
          <a:p>
            <a:r>
              <a:rPr lang="tr-TR" sz="1400" dirty="0"/>
              <a:t> </a:t>
            </a:r>
          </a:p>
          <a:p>
            <a:r>
              <a:rPr lang="tr-TR" sz="1400" dirty="0"/>
              <a:t>Büyük Veri 5 V’si evrensel olarak kabul edilmektedir:</a:t>
            </a:r>
          </a:p>
          <a:p>
            <a:r>
              <a:rPr lang="tr-TR" sz="1400" dirty="0">
                <a:solidFill>
                  <a:srgbClr val="FF0000"/>
                </a:solidFill>
              </a:rPr>
              <a:t>•	Volume (Veri Hacmi)</a:t>
            </a:r>
          </a:p>
          <a:p>
            <a:r>
              <a:rPr lang="tr-TR" sz="1400" dirty="0">
                <a:solidFill>
                  <a:srgbClr val="FF0000"/>
                </a:solidFill>
              </a:rPr>
              <a:t>•	</a:t>
            </a:r>
            <a:r>
              <a:rPr lang="tr-TR" sz="1400" dirty="0" err="1">
                <a:solidFill>
                  <a:srgbClr val="FF0000"/>
                </a:solidFill>
              </a:rPr>
              <a:t>Velocity</a:t>
            </a:r>
            <a:r>
              <a:rPr lang="tr-TR" sz="1400" dirty="0">
                <a:solidFill>
                  <a:srgbClr val="FF0000"/>
                </a:solidFill>
              </a:rPr>
              <a:t> (Veri Hızı)</a:t>
            </a:r>
          </a:p>
          <a:p>
            <a:r>
              <a:rPr lang="tr-TR" sz="1400" dirty="0">
                <a:solidFill>
                  <a:srgbClr val="FF0000"/>
                </a:solidFill>
              </a:rPr>
              <a:t>•	</a:t>
            </a:r>
            <a:r>
              <a:rPr lang="tr-TR" sz="1400" dirty="0" err="1">
                <a:solidFill>
                  <a:srgbClr val="FF0000"/>
                </a:solidFill>
              </a:rPr>
              <a:t>Variety</a:t>
            </a:r>
            <a:r>
              <a:rPr lang="tr-TR" sz="1400" dirty="0">
                <a:solidFill>
                  <a:srgbClr val="FF0000"/>
                </a:solidFill>
              </a:rPr>
              <a:t> (Veri Çeşitliliği)</a:t>
            </a:r>
          </a:p>
          <a:p>
            <a:r>
              <a:rPr lang="tr-TR" sz="1400" dirty="0">
                <a:solidFill>
                  <a:srgbClr val="FF0000"/>
                </a:solidFill>
              </a:rPr>
              <a:t>•	</a:t>
            </a:r>
            <a:r>
              <a:rPr lang="tr-TR" sz="1400" dirty="0" err="1">
                <a:solidFill>
                  <a:srgbClr val="FF0000"/>
                </a:solidFill>
              </a:rPr>
              <a:t>Veracity</a:t>
            </a:r>
            <a:r>
              <a:rPr lang="tr-TR" sz="1400" dirty="0">
                <a:solidFill>
                  <a:srgbClr val="FF0000"/>
                </a:solidFill>
              </a:rPr>
              <a:t> (Veri Doğruluğu)</a:t>
            </a:r>
          </a:p>
          <a:p>
            <a:r>
              <a:rPr lang="tr-TR" sz="1400" dirty="0">
                <a:solidFill>
                  <a:srgbClr val="FF0000"/>
                </a:solidFill>
              </a:rPr>
              <a:t>•	Value (Veri Değeri)</a:t>
            </a:r>
          </a:p>
        </p:txBody>
      </p:sp>
      <p:sp>
        <p:nvSpPr>
          <p:cNvPr id="6" name="Metin kutusu 5">
            <a:extLst>
              <a:ext uri="{FF2B5EF4-FFF2-40B4-BE49-F238E27FC236}">
                <a16:creationId xmlns:a16="http://schemas.microsoft.com/office/drawing/2014/main" id="{A47CEC4B-75E6-445F-B3C0-A8444CA9A510}"/>
              </a:ext>
            </a:extLst>
          </p:cNvPr>
          <p:cNvSpPr txBox="1"/>
          <p:nvPr/>
        </p:nvSpPr>
        <p:spPr>
          <a:xfrm>
            <a:off x="404446" y="2190797"/>
            <a:ext cx="8335108" cy="390632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5. Value (Veri Değeri)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Piramidin zirvesinde, değer yani veri yığının içinden uygulanabilir iş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içgörüleri</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elde etme yeteneği bulunur.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Değer, web sitesine kaç yeni üyenin katılacağını, kaç müşterinin sigorta poliçelerini yenileyeceğini, ürünlerle ilgili kaç sipariş olacağının vb. tahmin edilmesi; işletmelerin en iyi müşterilerinin kim olduğunu ve kimin birkaç hafta veya ay içinde müşterisi olmaktan vazgeçeceğini bilmesidir.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Şirketler, büyük verinin sağladığı </a:t>
            </a:r>
            <a:r>
              <a:rPr lang="tr-TR" sz="1800" spc="25" dirty="0" err="1">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içgörülerden</a:t>
            </a: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 para kazanma becerileriyle değer kazanır. Müşterilerini daha iyi tanırlar ve daha alakalı teklifler sunmaya çalışırlar.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82143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4572000" cy="374846"/>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Nasıl Kullanılır?</a:t>
            </a:r>
            <a:endParaRPr lang="tr-T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Metin kutusu 6">
            <a:extLst>
              <a:ext uri="{FF2B5EF4-FFF2-40B4-BE49-F238E27FC236}">
                <a16:creationId xmlns:a16="http://schemas.microsoft.com/office/drawing/2014/main" id="{52C3D140-B7AA-4162-89EC-0E46B1C2CFA9}"/>
              </a:ext>
            </a:extLst>
          </p:cNvPr>
          <p:cNvSpPr txBox="1"/>
          <p:nvPr/>
        </p:nvSpPr>
        <p:spPr>
          <a:xfrm>
            <a:off x="597876" y="1522802"/>
            <a:ext cx="8250702" cy="3903504"/>
          </a:xfrm>
          <a:prstGeom prst="rect">
            <a:avLst/>
          </a:prstGeom>
          <a:noFill/>
        </p:spPr>
        <p:txBody>
          <a:bodyPr wrap="square">
            <a:spAutoFit/>
          </a:bodyPr>
          <a:lstStyle/>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Sağlık sistemlerinde büyük veri, </a:t>
            </a:r>
          </a:p>
          <a:p>
            <a:pPr marL="285750" indent="-285750" fontAlgn="base">
              <a:lnSpc>
                <a:spcPct val="107000"/>
              </a:lnSpc>
              <a:spcAft>
                <a:spcPts val="1800"/>
              </a:spcAft>
              <a:buFont typeface="Arial" panose="020B0604020202020204" pitchFamily="34" charset="0"/>
              <a:buChar char="•"/>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hastalıkların yaygın semptomlarını bulmak </a:t>
            </a:r>
          </a:p>
          <a:p>
            <a:pPr marL="285750" indent="-285750" fontAlgn="base">
              <a:lnSpc>
                <a:spcPct val="107000"/>
              </a:lnSpc>
              <a:spcAft>
                <a:spcPts val="1800"/>
              </a:spcAft>
              <a:buFont typeface="Arial" panose="020B0604020202020204" pitchFamily="34" charset="0"/>
              <a:buChar char="•"/>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herhangi bir zamanda bir hastane katına ne kadar personel yerleştirileceğine karar vermek </a:t>
            </a: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için kullanılabilir. </a:t>
            </a:r>
          </a:p>
          <a:p>
            <a:pPr fontAlgn="base">
              <a:lnSpc>
                <a:spcPct val="107000"/>
              </a:lnSpc>
              <a:spcAft>
                <a:spcPts val="1800"/>
              </a:spcAft>
            </a:pPr>
            <a:endParaRPr lang="tr-TR" spc="25" dirty="0">
              <a:solidFill>
                <a:srgbClr val="494949"/>
              </a:solidFill>
              <a:latin typeface="Poppins" panose="00000500000000000000" pitchFamily="2" charset="-94"/>
              <a:ea typeface="Times New Roman" panose="02020603050405020304" pitchFamily="18"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Hükümetler, yeni yollar planlamak için trafik verilerini kullanabilir ya da bir işletme, müşteri tercihlerini daha iyi anlamak için topladıkları verileri analiz edebilir. </a:t>
            </a:r>
            <a:endParaRPr lang="tr-TR"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5362" name="Picture 2" descr="Büyük Veri (Big Data) Nerelerde ve Nasıl Kullanılıyor? | Yeni İş Fikirleri">
            <a:extLst>
              <a:ext uri="{FF2B5EF4-FFF2-40B4-BE49-F238E27FC236}">
                <a16:creationId xmlns:a16="http://schemas.microsoft.com/office/drawing/2014/main" id="{A154AC62-BB54-47D8-A9C2-966EF3179D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4900" y="269143"/>
            <a:ext cx="2651242" cy="159502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531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E144434-5B59-4A39-A3C0-35812AB4AB67}"/>
              </a:ext>
            </a:extLst>
          </p:cNvPr>
          <p:cNvSpPr txBox="1"/>
          <p:nvPr/>
        </p:nvSpPr>
        <p:spPr>
          <a:xfrm>
            <a:off x="386862" y="691808"/>
            <a:ext cx="4572000" cy="374846"/>
          </a:xfrm>
          <a:prstGeom prst="rect">
            <a:avLst/>
          </a:prstGeom>
          <a:noFill/>
        </p:spPr>
        <p:txBody>
          <a:bodyPr wrap="square">
            <a:spAutoFit/>
          </a:bodyPr>
          <a:lstStyle/>
          <a:p>
            <a:pPr fontAlgn="base">
              <a:lnSpc>
                <a:spcPct val="107000"/>
              </a:lnSpc>
              <a:spcAft>
                <a:spcPts val="800"/>
              </a:spcAft>
            </a:pPr>
            <a:r>
              <a:rPr lang="tr-TR" sz="1800" b="1" spc="25">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Büyük Veri Nasıl Kullanılır?</a:t>
            </a:r>
            <a:endParaRPr lang="tr-T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Metin kutusu 6">
            <a:extLst>
              <a:ext uri="{FF2B5EF4-FFF2-40B4-BE49-F238E27FC236}">
                <a16:creationId xmlns:a16="http://schemas.microsoft.com/office/drawing/2014/main" id="{52C3D140-B7AA-4162-89EC-0E46B1C2CFA9}"/>
              </a:ext>
            </a:extLst>
          </p:cNvPr>
          <p:cNvSpPr txBox="1"/>
          <p:nvPr/>
        </p:nvSpPr>
        <p:spPr>
          <a:xfrm>
            <a:off x="597876" y="1522802"/>
            <a:ext cx="8250702" cy="4704237"/>
          </a:xfrm>
          <a:prstGeom prst="rect">
            <a:avLst/>
          </a:prstGeom>
          <a:noFill/>
        </p:spPr>
        <p:txBody>
          <a:bodyPr wrap="square">
            <a:spAutoFit/>
          </a:bodyPr>
          <a:lstStyle/>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1. Tahmine dayalı analitik</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Analistler, tahmine dayalı modeller ve makine öğrenimi teknolojisini kullanarak gelecekteki olayların veya eğilimlerin olasılığını tahmin etmek için verileri kullanabilir.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2. Veri madenciliği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Veri madenciliği, kalıpları, eğilimleri ve korelasyonları bulmak için büyük miktarda veriyi tarayan bir süreci ifade eder. Veri noktaları arasındaki ilişkileri bulmak, kuruluşların karar vermesine yardımcı olmak için anahtardır.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tr-TR" sz="1800" b="1" spc="25" dirty="0">
                <a:solidFill>
                  <a:srgbClr val="222222"/>
                </a:solidFill>
                <a:effectLst/>
                <a:latin typeface="Roboto" panose="02000000000000000000" pitchFamily="2" charset="0"/>
                <a:ea typeface="Times New Roman" panose="02020603050405020304" pitchFamily="18" charset="0"/>
                <a:cs typeface="Times New Roman" panose="02020603050405020304" pitchFamily="18" charset="0"/>
              </a:rPr>
              <a:t>3. Makine öğrenimi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1800"/>
              </a:spcAft>
            </a:pPr>
            <a:r>
              <a:rPr lang="tr-TR" sz="1800" spc="25" dirty="0">
                <a:solidFill>
                  <a:srgbClr val="494949"/>
                </a:solidFill>
                <a:effectLst/>
                <a:latin typeface="Poppins" panose="00000500000000000000" pitchFamily="2" charset="-94"/>
                <a:ea typeface="Times New Roman" panose="02020603050405020304" pitchFamily="18" charset="0"/>
                <a:cs typeface="Arial" panose="020B0604020202020204" pitchFamily="34" charset="0"/>
              </a:rPr>
              <a:t>Sürekli öğrenen ve kendini geliştiren bir yapay zeka biçimi olan makine öğrenimi, büyük veri kümelerinde eğilimleri tahmin etmeye ve kalıpları bulmaya yardımcı olur. Makine öğrenimi, yeni veri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4707898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1753</Words>
  <Application>Microsoft Office PowerPoint</Application>
  <PresentationFormat>Ekran Gösterisi (4:3)</PresentationFormat>
  <Paragraphs>152</Paragraphs>
  <Slides>21</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21</vt:i4>
      </vt:variant>
    </vt:vector>
  </HeadingPairs>
  <TitlesOfParts>
    <vt:vector size="30" baseType="lpstr">
      <vt:lpstr>Arial</vt:lpstr>
      <vt:lpstr>Calibri</vt:lpstr>
      <vt:lpstr>Calibri Light</vt:lpstr>
      <vt:lpstr>inherit</vt:lpstr>
      <vt:lpstr>Poppins</vt:lpstr>
      <vt:lpstr>Roboto</vt:lpstr>
      <vt:lpstr>Symbol</vt:lpstr>
      <vt:lpstr>Trebuchet MS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hüseyin turgut</dc:creator>
  <cp:lastModifiedBy>hüseyin turgut</cp:lastModifiedBy>
  <cp:revision>5</cp:revision>
  <dcterms:created xsi:type="dcterms:W3CDTF">2022-02-22T06:38:09Z</dcterms:created>
  <dcterms:modified xsi:type="dcterms:W3CDTF">2022-02-22T06:57:34Z</dcterms:modified>
</cp:coreProperties>
</file>