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5" r:id="rId3"/>
    <p:sldId id="276" r:id="rId4"/>
    <p:sldId id="277" r:id="rId5"/>
    <p:sldId id="287" r:id="rId6"/>
    <p:sldId id="278" r:id="rId7"/>
    <p:sldId id="279" r:id="rId8"/>
    <p:sldId id="280" r:id="rId9"/>
    <p:sldId id="288" r:id="rId10"/>
    <p:sldId id="281" r:id="rId11"/>
    <p:sldId id="282" r:id="rId12"/>
    <p:sldId id="283" r:id="rId13"/>
    <p:sldId id="284" r:id="rId14"/>
    <p:sldId id="289" r:id="rId15"/>
    <p:sldId id="285" r:id="rId16"/>
    <p:sldId id="286" r:id="rId17"/>
    <p:sldId id="29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7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BB50-91E1-4BA0-A42C-4DF2330EA335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577B-AD22-4399-B073-B2A69B3B8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620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BB50-91E1-4BA0-A42C-4DF2330EA335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577B-AD22-4399-B073-B2A69B3B8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5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BB50-91E1-4BA0-A42C-4DF2330EA335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577B-AD22-4399-B073-B2A69B3B8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91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BB50-91E1-4BA0-A42C-4DF2330EA335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577B-AD22-4399-B073-B2A69B3B8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205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BB50-91E1-4BA0-A42C-4DF2330EA335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577B-AD22-4399-B073-B2A69B3B8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0424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BB50-91E1-4BA0-A42C-4DF2330EA335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577B-AD22-4399-B073-B2A69B3B8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347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BB50-91E1-4BA0-A42C-4DF2330EA335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577B-AD22-4399-B073-B2A69B3B8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2723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BB50-91E1-4BA0-A42C-4DF2330EA335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577B-AD22-4399-B073-B2A69B3B8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0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BB50-91E1-4BA0-A42C-4DF2330EA335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577B-AD22-4399-B073-B2A69B3B8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696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BB50-91E1-4BA0-A42C-4DF2330EA335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577B-AD22-4399-B073-B2A69B3B8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1158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BB50-91E1-4BA0-A42C-4DF2330EA335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4577B-AD22-4399-B073-B2A69B3B8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3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3BB50-91E1-4BA0-A42C-4DF2330EA335}" type="datetimeFigureOut">
              <a:rPr lang="tr-TR" smtClean="0"/>
              <a:t>24.03.2022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4577B-AD22-4399-B073-B2A69B3B8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75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4010" y="3688565"/>
            <a:ext cx="260159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5"/>
              </a:lnSpc>
            </a:pPr>
            <a:r>
              <a:rPr sz="4000" b="1" spc="-25" dirty="0">
                <a:solidFill>
                  <a:srgbClr val="991200"/>
                </a:solidFill>
                <a:latin typeface="Trebuchet MS"/>
                <a:cs typeface="Trebuchet MS"/>
              </a:rPr>
              <a:t>Büyük</a:t>
            </a:r>
            <a:r>
              <a:rPr sz="4000" b="1" spc="-40" dirty="0">
                <a:solidFill>
                  <a:srgbClr val="991200"/>
                </a:solidFill>
                <a:latin typeface="Trebuchet MS"/>
                <a:cs typeface="Trebuchet MS"/>
              </a:rPr>
              <a:t> </a:t>
            </a:r>
            <a:r>
              <a:rPr sz="4000" b="1" spc="-20" dirty="0">
                <a:solidFill>
                  <a:srgbClr val="991200"/>
                </a:solidFill>
                <a:latin typeface="Trebuchet MS"/>
                <a:cs typeface="Trebuchet MS"/>
              </a:rPr>
              <a:t>Veri</a:t>
            </a:r>
            <a:endParaRPr sz="40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57944" y="4293718"/>
            <a:ext cx="142811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1600" dirty="0">
                <a:latin typeface="Calibri"/>
                <a:cs typeface="Calibri"/>
              </a:rPr>
              <a:t>Hüseyin TURGUT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AF53CB7C-B790-406D-A005-1DE6B4AE8F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609290"/>
          </a:xfrm>
          <a:prstGeom prst="rect">
            <a:avLst/>
          </a:prstGeom>
        </p:spPr>
      </p:pic>
      <p:pic>
        <p:nvPicPr>
          <p:cNvPr id="1028" name="Picture 4" descr="Kurumsal Kimlik | Burdur Mehmet Akif Ersoy Üniversitesi">
            <a:extLst>
              <a:ext uri="{FF2B5EF4-FFF2-40B4-BE49-F238E27FC236}">
                <a16:creationId xmlns:a16="http://schemas.microsoft.com/office/drawing/2014/main" id="{9F226E63-BA68-4EB7-90BA-41092F659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944" y="6269173"/>
            <a:ext cx="1732203" cy="588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050EB4FA-A760-4AD8-856C-465355396D2B}"/>
              </a:ext>
            </a:extLst>
          </p:cNvPr>
          <p:cNvSpPr txBox="1"/>
          <p:nvPr/>
        </p:nvSpPr>
        <p:spPr>
          <a:xfrm>
            <a:off x="1371602" y="4539959"/>
            <a:ext cx="2175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fontAlgn="base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tr-TR" sz="1200" dirty="0"/>
              <a:t>BÜYÜK VERİ MAHREMİYETİ</a:t>
            </a:r>
            <a:endParaRPr lang="tr-TR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66F601F2-5E1C-475E-A2C4-449F9AB5CB69}"/>
              </a:ext>
            </a:extLst>
          </p:cNvPr>
          <p:cNvSpPr txBox="1"/>
          <p:nvPr/>
        </p:nvSpPr>
        <p:spPr>
          <a:xfrm>
            <a:off x="381002" y="4953002"/>
            <a:ext cx="119303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4400" b="1" dirty="0"/>
              <a:t>#5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6FF7D12D-72A0-4C23-B163-FD31BB5A102E}"/>
              </a:ext>
            </a:extLst>
          </p:cNvPr>
          <p:cNvSpPr txBox="1"/>
          <p:nvPr/>
        </p:nvSpPr>
        <p:spPr>
          <a:xfrm>
            <a:off x="7416281" y="5992468"/>
            <a:ext cx="260159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5"/>
              </a:lnSpc>
            </a:pPr>
            <a:r>
              <a:rPr b="1" spc="-25" dirty="0">
                <a:solidFill>
                  <a:srgbClr val="991200"/>
                </a:solidFill>
                <a:latin typeface="Trebuchet MS"/>
                <a:cs typeface="Trebuchet MS"/>
              </a:rPr>
              <a:t>Büyük</a:t>
            </a:r>
            <a:r>
              <a:rPr b="1" spc="-40" dirty="0">
                <a:solidFill>
                  <a:srgbClr val="991200"/>
                </a:solidFill>
                <a:latin typeface="Trebuchet MS"/>
                <a:cs typeface="Trebuchet MS"/>
              </a:rPr>
              <a:t> </a:t>
            </a:r>
            <a:r>
              <a:rPr b="1" spc="-20" dirty="0">
                <a:solidFill>
                  <a:srgbClr val="991200"/>
                </a:solidFill>
                <a:latin typeface="Trebuchet MS"/>
                <a:cs typeface="Trebuchet MS"/>
              </a:rPr>
              <a:t>Veri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165205FE-024F-40E8-B515-2E229E14FCB9}"/>
              </a:ext>
            </a:extLst>
          </p:cNvPr>
          <p:cNvSpPr txBox="1"/>
          <p:nvPr/>
        </p:nvSpPr>
        <p:spPr>
          <a:xfrm>
            <a:off x="7593181" y="6464273"/>
            <a:ext cx="142811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900" dirty="0">
                <a:latin typeface="Calibri"/>
                <a:cs typeface="Calibri"/>
              </a:rPr>
              <a:t>Hüseyin TURGUT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4F36409-D10E-48C8-A4C9-5186B6C69A77}"/>
              </a:ext>
            </a:extLst>
          </p:cNvPr>
          <p:cNvSpPr txBox="1"/>
          <p:nvPr/>
        </p:nvSpPr>
        <p:spPr>
          <a:xfrm>
            <a:off x="675016" y="596025"/>
            <a:ext cx="70973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Büyük Veri Mahremiyeti Çerçevesinde Kullanılan Teknolojiler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6950916-A628-4F55-A346-941FDFBBB192}"/>
              </a:ext>
            </a:extLst>
          </p:cNvPr>
          <p:cNvSpPr txBox="1"/>
          <p:nvPr/>
        </p:nvSpPr>
        <p:spPr>
          <a:xfrm>
            <a:off x="252469" y="1221931"/>
            <a:ext cx="8639061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800" dirty="0" err="1">
                <a:solidFill>
                  <a:srgbClr val="FF0000"/>
                </a:solidFill>
              </a:rPr>
              <a:t>Hadoop</a:t>
            </a:r>
            <a:r>
              <a:rPr lang="tr-TR" dirty="0"/>
              <a:t>; </a:t>
            </a:r>
          </a:p>
          <a:p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HDFS ve </a:t>
            </a:r>
            <a:r>
              <a:rPr lang="tr-TR" dirty="0" err="1">
                <a:solidFill>
                  <a:srgbClr val="FF0000"/>
                </a:solidFill>
              </a:rPr>
              <a:t>MapReduce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yapılarının yardımı ile büyük veriyi analiz etmede ve işlemede kullanılan, güvenilir, hızlı, ölçeklenebilir ve dağıtık hesaplamaya imkân sağlayan bir açık kaynak sistemidir. </a:t>
            </a:r>
          </a:p>
          <a:p>
            <a:endParaRPr lang="tr-TR" dirty="0"/>
          </a:p>
          <a:p>
            <a:r>
              <a:rPr lang="tr-TR" dirty="0"/>
              <a:t>Yapısal ve yapısal olmayan veri kümeleri için geliştirilmiştir. Büyük veri kümelerini küçük parçalara bölerek her bir parçanın bulunmuş olduğu sistem üzerinde işlenmesini sağlar. </a:t>
            </a:r>
          </a:p>
          <a:p>
            <a:endParaRPr lang="tr-TR" dirty="0"/>
          </a:p>
          <a:p>
            <a:r>
              <a:rPr lang="tr-TR" dirty="0"/>
              <a:t>Bilgisayar kümeleri arasında </a:t>
            </a:r>
            <a:r>
              <a:rPr lang="tr-TR" dirty="0" err="1"/>
              <a:t>petabayt</a:t>
            </a:r>
            <a:r>
              <a:rPr lang="tr-TR" dirty="0"/>
              <a:t> veya </a:t>
            </a:r>
            <a:r>
              <a:rPr lang="tr-TR" dirty="0" err="1"/>
              <a:t>eksabayt</a:t>
            </a:r>
            <a:r>
              <a:rPr lang="tr-TR" dirty="0"/>
              <a:t> boyutlarına varan büyük verilerin, dağıtık ve paralel işlenmesine izin vererek bir tek makineden yerel işlemleri yürüten binlerce makineye işleri ölçeklendiren veya çoğaltan bir yapıdır. </a:t>
            </a:r>
          </a:p>
          <a:p>
            <a:endParaRPr lang="tr-TR" dirty="0"/>
          </a:p>
          <a:p>
            <a:r>
              <a:rPr lang="tr-TR" dirty="0"/>
              <a:t>Dağıtık bir dosya sistemi ile dağıtık bir programlama modeli kullanır. Hem ticari hem de araştırma amaçları ile kullanılan bir yapıdır</a:t>
            </a:r>
          </a:p>
          <a:p>
            <a:endParaRPr lang="tr-TR" dirty="0"/>
          </a:p>
          <a:p>
            <a:r>
              <a:rPr lang="en-US" sz="1200" b="1" i="0" dirty="0">
                <a:solidFill>
                  <a:srgbClr val="FF0000"/>
                </a:solidFill>
                <a:effectLst/>
              </a:rPr>
              <a:t>HDFS</a:t>
            </a:r>
            <a:r>
              <a:rPr lang="en-US" sz="1200" b="0" i="0" dirty="0">
                <a:solidFill>
                  <a:srgbClr val="FF0000"/>
                </a:solidFill>
                <a:effectLst/>
              </a:rPr>
              <a:t> (</a:t>
            </a:r>
            <a:r>
              <a:rPr lang="en-US" sz="1200" b="1" i="0" dirty="0">
                <a:solidFill>
                  <a:srgbClr val="FF0000"/>
                </a:solidFill>
                <a:effectLst/>
              </a:rPr>
              <a:t>Hadoop</a:t>
            </a:r>
            <a:r>
              <a:rPr lang="en-US" sz="1200" b="0" i="0" dirty="0">
                <a:solidFill>
                  <a:srgbClr val="FF0000"/>
                </a:solidFill>
                <a:effectLst/>
              </a:rPr>
              <a:t> Distributed File System)</a:t>
            </a:r>
            <a:r>
              <a:rPr lang="tr-TR" sz="1200" b="0" i="0" dirty="0">
                <a:solidFill>
                  <a:srgbClr val="FF0000"/>
                </a:solidFill>
                <a:effectLst/>
              </a:rPr>
              <a:t> - </a:t>
            </a:r>
            <a:r>
              <a:rPr lang="tr-TR" sz="1200" b="0" i="0" dirty="0" err="1">
                <a:solidFill>
                  <a:srgbClr val="FF0000"/>
                </a:solidFill>
                <a:effectLst/>
              </a:rPr>
              <a:t>Hadoop'un</a:t>
            </a:r>
            <a:r>
              <a:rPr lang="tr-TR" sz="1200" b="0" i="0" dirty="0">
                <a:solidFill>
                  <a:srgbClr val="FF0000"/>
                </a:solidFill>
                <a:effectLst/>
              </a:rPr>
              <a:t> dosya sistemidir</a:t>
            </a:r>
          </a:p>
          <a:p>
            <a:r>
              <a:rPr lang="tr-TR" sz="1200" dirty="0" err="1">
                <a:solidFill>
                  <a:srgbClr val="FF0000"/>
                </a:solidFill>
              </a:rPr>
              <a:t>MapReduce</a:t>
            </a:r>
            <a:r>
              <a:rPr lang="tr-TR" sz="1200" dirty="0">
                <a:solidFill>
                  <a:srgbClr val="FF0000"/>
                </a:solidFill>
              </a:rPr>
              <a:t> programlama modelini kullanan JAVA programlama dili ile geliştirilmiş popüler, açık kaynaklı bir </a:t>
            </a:r>
            <a:r>
              <a:rPr lang="tr-TR" sz="1200" dirty="0" err="1">
                <a:solidFill>
                  <a:srgbClr val="FF0000"/>
                </a:solidFill>
              </a:rPr>
              <a:t>Apache</a:t>
            </a:r>
            <a:r>
              <a:rPr lang="tr-TR" sz="1200" dirty="0">
                <a:solidFill>
                  <a:srgbClr val="FF0000"/>
                </a:solidFill>
              </a:rPr>
              <a:t> projesidir</a:t>
            </a:r>
          </a:p>
        </p:txBody>
      </p:sp>
    </p:spTree>
    <p:extLst>
      <p:ext uri="{BB962C8B-B14F-4D97-AF65-F5344CB8AC3E}">
        <p14:creationId xmlns:p14="http://schemas.microsoft.com/office/powerpoint/2010/main" val="3109923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6FF7D12D-72A0-4C23-B163-FD31BB5A102E}"/>
              </a:ext>
            </a:extLst>
          </p:cNvPr>
          <p:cNvSpPr txBox="1"/>
          <p:nvPr/>
        </p:nvSpPr>
        <p:spPr>
          <a:xfrm>
            <a:off x="7416281" y="5992468"/>
            <a:ext cx="260159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5"/>
              </a:lnSpc>
            </a:pPr>
            <a:r>
              <a:rPr b="1" spc="-25" dirty="0">
                <a:solidFill>
                  <a:srgbClr val="991200"/>
                </a:solidFill>
                <a:latin typeface="Trebuchet MS"/>
                <a:cs typeface="Trebuchet MS"/>
              </a:rPr>
              <a:t>Büyük</a:t>
            </a:r>
            <a:r>
              <a:rPr b="1" spc="-40" dirty="0">
                <a:solidFill>
                  <a:srgbClr val="991200"/>
                </a:solidFill>
                <a:latin typeface="Trebuchet MS"/>
                <a:cs typeface="Trebuchet MS"/>
              </a:rPr>
              <a:t> </a:t>
            </a:r>
            <a:r>
              <a:rPr b="1" spc="-20" dirty="0">
                <a:solidFill>
                  <a:srgbClr val="991200"/>
                </a:solidFill>
                <a:latin typeface="Trebuchet MS"/>
                <a:cs typeface="Trebuchet MS"/>
              </a:rPr>
              <a:t>Veri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165205FE-024F-40E8-B515-2E229E14FCB9}"/>
              </a:ext>
            </a:extLst>
          </p:cNvPr>
          <p:cNvSpPr txBox="1"/>
          <p:nvPr/>
        </p:nvSpPr>
        <p:spPr>
          <a:xfrm>
            <a:off x="7593181" y="6464273"/>
            <a:ext cx="142811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900" dirty="0">
                <a:latin typeface="Calibri"/>
                <a:cs typeface="Calibri"/>
              </a:rPr>
              <a:t>Hüseyin TURGUT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4F36409-D10E-48C8-A4C9-5186B6C69A77}"/>
              </a:ext>
            </a:extLst>
          </p:cNvPr>
          <p:cNvSpPr txBox="1"/>
          <p:nvPr/>
        </p:nvSpPr>
        <p:spPr>
          <a:xfrm>
            <a:off x="675016" y="596025"/>
            <a:ext cx="70973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Büyük Veri Mahremiyeti Çerçevesinde Kullanılan Teknolojiler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6950916-A628-4F55-A346-941FDFBBB192}"/>
              </a:ext>
            </a:extLst>
          </p:cNvPr>
          <p:cNvSpPr txBox="1"/>
          <p:nvPr/>
        </p:nvSpPr>
        <p:spPr>
          <a:xfrm>
            <a:off x="252469" y="1221931"/>
            <a:ext cx="824036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MapReduce</a:t>
            </a:r>
            <a:r>
              <a:rPr lang="tr-TR" dirty="0"/>
              <a:t>; </a:t>
            </a:r>
          </a:p>
          <a:p>
            <a:endParaRPr lang="tr-TR" dirty="0"/>
          </a:p>
          <a:p>
            <a:r>
              <a:rPr lang="tr-TR" dirty="0"/>
              <a:t>hesaplamayı iki fonksiyon olarak gerçekleştiren paralel veri işleme modelidir. </a:t>
            </a:r>
          </a:p>
          <a:p>
            <a:endParaRPr lang="tr-TR" dirty="0"/>
          </a:p>
          <a:p>
            <a:r>
              <a:rPr lang="tr-TR" dirty="0"/>
              <a:t>Bir </a:t>
            </a:r>
            <a:r>
              <a:rPr lang="tr-TR" dirty="0" err="1"/>
              <a:t>MapReduce</a:t>
            </a:r>
            <a:r>
              <a:rPr lang="tr-TR" dirty="0"/>
              <a:t> işlemi </a:t>
            </a:r>
            <a:r>
              <a:rPr lang="tr-TR" dirty="0" err="1"/>
              <a:t>Map</a:t>
            </a:r>
            <a:r>
              <a:rPr lang="tr-TR" dirty="0"/>
              <a:t> ve </a:t>
            </a:r>
            <a:r>
              <a:rPr lang="tr-TR" dirty="0" err="1"/>
              <a:t>Reduce</a:t>
            </a:r>
            <a:r>
              <a:rPr lang="tr-TR" dirty="0"/>
              <a:t> fonksiyonlarından oluşur. </a:t>
            </a:r>
          </a:p>
          <a:p>
            <a:endParaRPr lang="tr-TR" dirty="0"/>
          </a:p>
          <a:p>
            <a:r>
              <a:rPr lang="tr-TR" dirty="0"/>
              <a:t>Temel çalışma mantığı şu sıra ile ilerler. </a:t>
            </a:r>
          </a:p>
          <a:p>
            <a:r>
              <a:rPr lang="tr-TR" dirty="0"/>
              <a:t>Öncelikle giriş verisi alınır. </a:t>
            </a:r>
          </a:p>
          <a:p>
            <a:r>
              <a:rPr lang="tr-TR" dirty="0"/>
              <a:t>Veri bloklara bölünür. </a:t>
            </a:r>
          </a:p>
          <a:p>
            <a:r>
              <a:rPr lang="tr-TR" dirty="0"/>
              <a:t>Her bir blok </a:t>
            </a:r>
            <a:r>
              <a:rPr lang="tr-TR" dirty="0" err="1"/>
              <a:t>Map</a:t>
            </a:r>
            <a:r>
              <a:rPr lang="tr-TR" dirty="0"/>
              <a:t> görevlerine atanır. </a:t>
            </a:r>
          </a:p>
          <a:p>
            <a:r>
              <a:rPr lang="tr-TR" dirty="0" err="1"/>
              <a:t>Map</a:t>
            </a:r>
            <a:r>
              <a:rPr lang="tr-TR" dirty="0"/>
              <a:t> görevlerinin çıktıları sıralanır. </a:t>
            </a:r>
          </a:p>
          <a:p>
            <a:endParaRPr lang="tr-TR" dirty="0"/>
          </a:p>
          <a:p>
            <a:r>
              <a:rPr lang="tr-TR" dirty="0" err="1"/>
              <a:t>Reduce</a:t>
            </a:r>
            <a:r>
              <a:rPr lang="tr-TR" dirty="0"/>
              <a:t> görevleri ile sıralanan veri indirgenir. </a:t>
            </a:r>
          </a:p>
          <a:p>
            <a:endParaRPr lang="tr-TR" dirty="0"/>
          </a:p>
          <a:p>
            <a:r>
              <a:rPr lang="tr-TR" dirty="0"/>
              <a:t>Çıktı dosya sisteminde depolanır</a:t>
            </a:r>
            <a:endParaRPr lang="tr-TR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435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6FF7D12D-72A0-4C23-B163-FD31BB5A102E}"/>
              </a:ext>
            </a:extLst>
          </p:cNvPr>
          <p:cNvSpPr txBox="1"/>
          <p:nvPr/>
        </p:nvSpPr>
        <p:spPr>
          <a:xfrm>
            <a:off x="7416281" y="5992468"/>
            <a:ext cx="260159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5"/>
              </a:lnSpc>
            </a:pPr>
            <a:r>
              <a:rPr b="1" spc="-25" dirty="0">
                <a:solidFill>
                  <a:srgbClr val="991200"/>
                </a:solidFill>
                <a:latin typeface="Trebuchet MS"/>
                <a:cs typeface="Trebuchet MS"/>
              </a:rPr>
              <a:t>Büyük</a:t>
            </a:r>
            <a:r>
              <a:rPr b="1" spc="-40" dirty="0">
                <a:solidFill>
                  <a:srgbClr val="991200"/>
                </a:solidFill>
                <a:latin typeface="Trebuchet MS"/>
                <a:cs typeface="Trebuchet MS"/>
              </a:rPr>
              <a:t> </a:t>
            </a:r>
            <a:r>
              <a:rPr b="1" spc="-20" dirty="0">
                <a:solidFill>
                  <a:srgbClr val="991200"/>
                </a:solidFill>
                <a:latin typeface="Trebuchet MS"/>
                <a:cs typeface="Trebuchet MS"/>
              </a:rPr>
              <a:t>Veri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165205FE-024F-40E8-B515-2E229E14FCB9}"/>
              </a:ext>
            </a:extLst>
          </p:cNvPr>
          <p:cNvSpPr txBox="1"/>
          <p:nvPr/>
        </p:nvSpPr>
        <p:spPr>
          <a:xfrm>
            <a:off x="7593181" y="6464273"/>
            <a:ext cx="142811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900" dirty="0">
                <a:latin typeface="Calibri"/>
                <a:cs typeface="Calibri"/>
              </a:rPr>
              <a:t>Hüseyin TURGUT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4F36409-D10E-48C8-A4C9-5186B6C69A77}"/>
              </a:ext>
            </a:extLst>
          </p:cNvPr>
          <p:cNvSpPr txBox="1"/>
          <p:nvPr/>
        </p:nvSpPr>
        <p:spPr>
          <a:xfrm>
            <a:off x="675016" y="596025"/>
            <a:ext cx="70973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Büyük Veri Mahremiyeti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6950916-A628-4F55-A346-941FDFBBB192}"/>
              </a:ext>
            </a:extLst>
          </p:cNvPr>
          <p:cNvSpPr txBox="1"/>
          <p:nvPr/>
        </p:nvSpPr>
        <p:spPr>
          <a:xfrm>
            <a:off x="252469" y="1221931"/>
            <a:ext cx="8240367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/>
              <a:t>Büyük veri mahremiyeti, veri sahiplerinin mahremiyetinin korunması ile büyük veri paylaşımının taraflara sağlayacağı fayda arasındaki en iyi dengeyi bulmaya çalışan zor bir problemdir. </a:t>
            </a:r>
          </a:p>
          <a:p>
            <a:endParaRPr lang="tr-TR" dirty="0"/>
          </a:p>
          <a:p>
            <a:r>
              <a:rPr lang="tr-TR" dirty="0"/>
              <a:t>Büyük veri mahremiyeti gereksinimlerinin sağlanmasında mahremiyet</a:t>
            </a:r>
          </a:p>
          <a:p>
            <a:r>
              <a:rPr lang="tr-TR" dirty="0"/>
              <a:t>modelleri kullanılır. </a:t>
            </a:r>
          </a:p>
          <a:p>
            <a:endParaRPr lang="tr-TR" dirty="0"/>
          </a:p>
          <a:p>
            <a:r>
              <a:rPr lang="tr-TR" dirty="0"/>
              <a:t>Mahremiyet gereksinimlerini sağlayacak modeller </a:t>
            </a:r>
            <a:r>
              <a:rPr lang="tr-TR" dirty="0">
                <a:solidFill>
                  <a:srgbClr val="FF0000"/>
                </a:solidFill>
              </a:rPr>
              <a:t>anonimleştirme ve </a:t>
            </a:r>
            <a:r>
              <a:rPr lang="tr-TR" dirty="0" err="1">
                <a:solidFill>
                  <a:srgbClr val="FF0000"/>
                </a:solidFill>
              </a:rPr>
              <a:t>kriptografi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temelli algoritmalara ihtiyaç duyar.</a:t>
            </a:r>
          </a:p>
          <a:p>
            <a:endParaRPr lang="tr-TR" sz="1200" dirty="0">
              <a:solidFill>
                <a:srgbClr val="FF0000"/>
              </a:solidFill>
            </a:endParaRPr>
          </a:p>
          <a:p>
            <a:endParaRPr lang="tr-TR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008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6FF7D12D-72A0-4C23-B163-FD31BB5A102E}"/>
              </a:ext>
            </a:extLst>
          </p:cNvPr>
          <p:cNvSpPr txBox="1"/>
          <p:nvPr/>
        </p:nvSpPr>
        <p:spPr>
          <a:xfrm>
            <a:off x="7416281" y="5992468"/>
            <a:ext cx="260159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5"/>
              </a:lnSpc>
            </a:pPr>
            <a:r>
              <a:rPr b="1" spc="-25" dirty="0">
                <a:solidFill>
                  <a:srgbClr val="991200"/>
                </a:solidFill>
                <a:latin typeface="Trebuchet MS"/>
                <a:cs typeface="Trebuchet MS"/>
              </a:rPr>
              <a:t>Büyük</a:t>
            </a:r>
            <a:r>
              <a:rPr b="1" spc="-40" dirty="0">
                <a:solidFill>
                  <a:srgbClr val="991200"/>
                </a:solidFill>
                <a:latin typeface="Trebuchet MS"/>
                <a:cs typeface="Trebuchet MS"/>
              </a:rPr>
              <a:t> </a:t>
            </a:r>
            <a:r>
              <a:rPr b="1" spc="-20" dirty="0">
                <a:solidFill>
                  <a:srgbClr val="991200"/>
                </a:solidFill>
                <a:latin typeface="Trebuchet MS"/>
                <a:cs typeface="Trebuchet MS"/>
              </a:rPr>
              <a:t>Veri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165205FE-024F-40E8-B515-2E229E14FCB9}"/>
              </a:ext>
            </a:extLst>
          </p:cNvPr>
          <p:cNvSpPr txBox="1"/>
          <p:nvPr/>
        </p:nvSpPr>
        <p:spPr>
          <a:xfrm>
            <a:off x="7593181" y="6464273"/>
            <a:ext cx="142811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900" dirty="0">
                <a:latin typeface="Calibri"/>
                <a:cs typeface="Calibri"/>
              </a:rPr>
              <a:t>Hüseyin TURGUT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4F36409-D10E-48C8-A4C9-5186B6C69A77}"/>
              </a:ext>
            </a:extLst>
          </p:cNvPr>
          <p:cNvSpPr txBox="1"/>
          <p:nvPr/>
        </p:nvSpPr>
        <p:spPr>
          <a:xfrm>
            <a:off x="675016" y="596025"/>
            <a:ext cx="70973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Büyük Veri Mahremiyeti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6950916-A628-4F55-A346-941FDFBBB192}"/>
              </a:ext>
            </a:extLst>
          </p:cNvPr>
          <p:cNvSpPr txBox="1"/>
          <p:nvPr/>
        </p:nvSpPr>
        <p:spPr>
          <a:xfrm>
            <a:off x="252469" y="1221931"/>
            <a:ext cx="824036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 err="1"/>
              <a:t>Kriptografi</a:t>
            </a:r>
            <a:r>
              <a:rPr lang="tr-TR" dirty="0"/>
              <a:t> temelli mahremiyet koruyucu algoritmalar, şifrelenmiş verinin depolanmasını, paylaşımını ve analizini mümkün kılar. </a:t>
            </a:r>
          </a:p>
          <a:p>
            <a:endParaRPr lang="tr-TR" dirty="0"/>
          </a:p>
          <a:p>
            <a:r>
              <a:rPr lang="tr-TR" dirty="0" err="1"/>
              <a:t>Kriptografik</a:t>
            </a:r>
            <a:r>
              <a:rPr lang="tr-TR" dirty="0"/>
              <a:t> algoritmaların kullanımında anlamı (semantiği) gizlenmiş veriler üzerinde işlem yapmanın kısıtları ve maliyetleri vardır. </a:t>
            </a:r>
          </a:p>
          <a:p>
            <a:endParaRPr lang="tr-TR" dirty="0"/>
          </a:p>
          <a:p>
            <a:r>
              <a:rPr lang="tr-TR" dirty="0"/>
              <a:t>Bu kısıtlar ile maliyet etkinlik dikkate alındığında özellikle büyük verilerin mahremiyet korunmasında </a:t>
            </a:r>
            <a:r>
              <a:rPr lang="tr-TR" dirty="0" err="1">
                <a:solidFill>
                  <a:srgbClr val="FF0000"/>
                </a:solidFill>
              </a:rPr>
              <a:t>kriptografik</a:t>
            </a:r>
            <a:r>
              <a:rPr lang="tr-TR" dirty="0">
                <a:solidFill>
                  <a:srgbClr val="FF0000"/>
                </a:solidFill>
              </a:rPr>
              <a:t> algoritmaların kullanılması tercih edilen bir yöntem değildir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74026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6FF7D12D-72A0-4C23-B163-FD31BB5A102E}"/>
              </a:ext>
            </a:extLst>
          </p:cNvPr>
          <p:cNvSpPr txBox="1"/>
          <p:nvPr/>
        </p:nvSpPr>
        <p:spPr>
          <a:xfrm>
            <a:off x="7416281" y="5992468"/>
            <a:ext cx="260159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5"/>
              </a:lnSpc>
            </a:pPr>
            <a:r>
              <a:rPr b="1" spc="-25" dirty="0">
                <a:solidFill>
                  <a:srgbClr val="991200"/>
                </a:solidFill>
                <a:latin typeface="Trebuchet MS"/>
                <a:cs typeface="Trebuchet MS"/>
              </a:rPr>
              <a:t>Büyük</a:t>
            </a:r>
            <a:r>
              <a:rPr b="1" spc="-40" dirty="0">
                <a:solidFill>
                  <a:srgbClr val="991200"/>
                </a:solidFill>
                <a:latin typeface="Trebuchet MS"/>
                <a:cs typeface="Trebuchet MS"/>
              </a:rPr>
              <a:t> </a:t>
            </a:r>
            <a:r>
              <a:rPr b="1" spc="-20" dirty="0">
                <a:solidFill>
                  <a:srgbClr val="991200"/>
                </a:solidFill>
                <a:latin typeface="Trebuchet MS"/>
                <a:cs typeface="Trebuchet MS"/>
              </a:rPr>
              <a:t>Veri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165205FE-024F-40E8-B515-2E229E14FCB9}"/>
              </a:ext>
            </a:extLst>
          </p:cNvPr>
          <p:cNvSpPr txBox="1"/>
          <p:nvPr/>
        </p:nvSpPr>
        <p:spPr>
          <a:xfrm>
            <a:off x="7593181" y="6464273"/>
            <a:ext cx="142811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900" dirty="0">
                <a:latin typeface="Calibri"/>
                <a:cs typeface="Calibri"/>
              </a:rPr>
              <a:t>Hüseyin TURGUT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4F36409-D10E-48C8-A4C9-5186B6C69A77}"/>
              </a:ext>
            </a:extLst>
          </p:cNvPr>
          <p:cNvSpPr txBox="1"/>
          <p:nvPr/>
        </p:nvSpPr>
        <p:spPr>
          <a:xfrm>
            <a:off x="675016" y="596025"/>
            <a:ext cx="70973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Büyük Veri Mahremiyeti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6950916-A628-4F55-A346-941FDFBBB192}"/>
              </a:ext>
            </a:extLst>
          </p:cNvPr>
          <p:cNvSpPr txBox="1"/>
          <p:nvPr/>
        </p:nvSpPr>
        <p:spPr>
          <a:xfrm>
            <a:off x="252469" y="1221931"/>
            <a:ext cx="824036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tr-TR" dirty="0"/>
          </a:p>
          <a:p>
            <a:r>
              <a:rPr lang="tr-TR" dirty="0"/>
              <a:t>Mahremiyet korumalı yaklaşımlarda anonimleştirme teknikleri yaygın olarak kullanılır. </a:t>
            </a:r>
          </a:p>
          <a:p>
            <a:endParaRPr lang="tr-TR" dirty="0"/>
          </a:p>
          <a:p>
            <a:r>
              <a:rPr lang="tr-TR" dirty="0">
                <a:solidFill>
                  <a:srgbClr val="00B050"/>
                </a:solidFill>
              </a:rPr>
              <a:t>Anonimleştirme</a:t>
            </a:r>
            <a:r>
              <a:rPr lang="tr-TR" dirty="0"/>
              <a:t>, verinin detaylarını azaltan, tipi ve biçimini koruyarak kimlik bilgilerinden arındıran mahremiyet koruyucu işlemlerdir.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Mahremiyet koruma modellerinin omurgasını </a:t>
            </a:r>
            <a:r>
              <a:rPr lang="tr-TR" dirty="0">
                <a:solidFill>
                  <a:srgbClr val="FF0000"/>
                </a:solidFill>
              </a:rPr>
              <a:t>oluşturan anonimleştirme mekanizmaları, genelleştirme ve bastırma, anatomi, </a:t>
            </a:r>
            <a:r>
              <a:rPr lang="tr-TR" dirty="0" err="1">
                <a:solidFill>
                  <a:srgbClr val="FF0000"/>
                </a:solidFill>
              </a:rPr>
              <a:t>permütasyon</a:t>
            </a:r>
            <a:r>
              <a:rPr lang="tr-TR" dirty="0">
                <a:solidFill>
                  <a:srgbClr val="FF0000"/>
                </a:solidFill>
              </a:rPr>
              <a:t>, </a:t>
            </a:r>
            <a:r>
              <a:rPr lang="tr-TR" dirty="0" err="1">
                <a:solidFill>
                  <a:srgbClr val="FF0000"/>
                </a:solidFill>
              </a:rPr>
              <a:t>pertürbasyon</a:t>
            </a:r>
            <a:r>
              <a:rPr lang="tr-TR" dirty="0">
                <a:solidFill>
                  <a:srgbClr val="FF0000"/>
                </a:solidFill>
              </a:rPr>
              <a:t> olmak üzere veri üzerinde yapılan işlemlere göre sınıflandırılır</a:t>
            </a:r>
            <a:r>
              <a:rPr lang="tr-TR" dirty="0"/>
              <a:t>. </a:t>
            </a:r>
          </a:p>
          <a:p>
            <a:endParaRPr lang="tr-TR" dirty="0"/>
          </a:p>
          <a:p>
            <a:r>
              <a:rPr lang="tr-TR" dirty="0"/>
              <a:t>Genelleştirme ve bastırma, yapılacak dönüşümlerle, anatomi ve </a:t>
            </a:r>
            <a:r>
              <a:rPr lang="tr-TR" dirty="0" err="1"/>
              <a:t>permütasyon</a:t>
            </a:r>
            <a:r>
              <a:rPr lang="tr-TR" dirty="0"/>
              <a:t>, verilerin yer değiştirmesiyle, </a:t>
            </a:r>
            <a:r>
              <a:rPr lang="tr-TR" dirty="0" err="1"/>
              <a:t>pertürbasyon</a:t>
            </a:r>
            <a:r>
              <a:rPr lang="tr-TR" dirty="0"/>
              <a:t> ise, orijinal verilere anlamlı gürültüler katarak mahremiyetin korunmasını sağlar.</a:t>
            </a:r>
          </a:p>
        </p:txBody>
      </p:sp>
    </p:spTree>
    <p:extLst>
      <p:ext uri="{BB962C8B-B14F-4D97-AF65-F5344CB8AC3E}">
        <p14:creationId xmlns:p14="http://schemas.microsoft.com/office/powerpoint/2010/main" val="874018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6FF7D12D-72A0-4C23-B163-FD31BB5A102E}"/>
              </a:ext>
            </a:extLst>
          </p:cNvPr>
          <p:cNvSpPr txBox="1"/>
          <p:nvPr/>
        </p:nvSpPr>
        <p:spPr>
          <a:xfrm>
            <a:off x="7416281" y="5992468"/>
            <a:ext cx="260159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5"/>
              </a:lnSpc>
            </a:pPr>
            <a:r>
              <a:rPr b="1" spc="-25" dirty="0">
                <a:solidFill>
                  <a:srgbClr val="991200"/>
                </a:solidFill>
                <a:latin typeface="Trebuchet MS"/>
                <a:cs typeface="Trebuchet MS"/>
              </a:rPr>
              <a:t>Büyük</a:t>
            </a:r>
            <a:r>
              <a:rPr b="1" spc="-40" dirty="0">
                <a:solidFill>
                  <a:srgbClr val="991200"/>
                </a:solidFill>
                <a:latin typeface="Trebuchet MS"/>
                <a:cs typeface="Trebuchet MS"/>
              </a:rPr>
              <a:t> </a:t>
            </a:r>
            <a:r>
              <a:rPr b="1" spc="-20" dirty="0">
                <a:solidFill>
                  <a:srgbClr val="991200"/>
                </a:solidFill>
                <a:latin typeface="Trebuchet MS"/>
                <a:cs typeface="Trebuchet MS"/>
              </a:rPr>
              <a:t>Veri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165205FE-024F-40E8-B515-2E229E14FCB9}"/>
              </a:ext>
            </a:extLst>
          </p:cNvPr>
          <p:cNvSpPr txBox="1"/>
          <p:nvPr/>
        </p:nvSpPr>
        <p:spPr>
          <a:xfrm>
            <a:off x="7593181" y="6464273"/>
            <a:ext cx="142811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900" dirty="0">
                <a:latin typeface="Calibri"/>
                <a:cs typeface="Calibri"/>
              </a:rPr>
              <a:t>Hüseyin TURGUT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4F36409-D10E-48C8-A4C9-5186B6C69A77}"/>
              </a:ext>
            </a:extLst>
          </p:cNvPr>
          <p:cNvSpPr txBox="1"/>
          <p:nvPr/>
        </p:nvSpPr>
        <p:spPr>
          <a:xfrm>
            <a:off x="675016" y="596025"/>
            <a:ext cx="70973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Mahremiyet Korumalı Büyük Veri Yayını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6950916-A628-4F55-A346-941FDFBBB192}"/>
              </a:ext>
            </a:extLst>
          </p:cNvPr>
          <p:cNvSpPr txBox="1"/>
          <p:nvPr/>
        </p:nvSpPr>
        <p:spPr>
          <a:xfrm>
            <a:off x="252469" y="1221931"/>
            <a:ext cx="824036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/>
              <a:t>yaygın olarak kullanılan </a:t>
            </a:r>
            <a:r>
              <a:rPr lang="tr-TR" dirty="0">
                <a:solidFill>
                  <a:srgbClr val="FF0000"/>
                </a:solidFill>
              </a:rPr>
              <a:t>en temel mahremiyet modelleri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k- </a:t>
            </a:r>
            <a:r>
              <a:rPr lang="tr-TR" b="1" dirty="0" err="1">
                <a:solidFill>
                  <a:srgbClr val="00B050"/>
                </a:solidFill>
              </a:rPr>
              <a:t>Anonimlik</a:t>
            </a:r>
            <a:r>
              <a:rPr lang="tr-TR" dirty="0"/>
              <a:t>: her bir kayıt tekil birer kişiye ait olmak üzere, bir tane kaydın en az k-1 tane kayıttan ayırt edilemediği modeldir.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ℓ- </a:t>
            </a:r>
            <a:r>
              <a:rPr lang="tr-TR" b="1" dirty="0">
                <a:solidFill>
                  <a:srgbClr val="00B050"/>
                </a:solidFill>
              </a:rPr>
              <a:t>Çeşitlilik</a:t>
            </a:r>
            <a:r>
              <a:rPr lang="tr-TR" dirty="0"/>
              <a:t> : modeli hassas verilerin ifşa edilememesi amacıyla hassas verilerin en az ℓ sayıda olması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t- </a:t>
            </a:r>
            <a:r>
              <a:rPr lang="tr-TR" b="1" dirty="0">
                <a:solidFill>
                  <a:srgbClr val="00B050"/>
                </a:solidFill>
              </a:rPr>
              <a:t>Yakınlık</a:t>
            </a:r>
            <a:r>
              <a:rPr lang="tr-TR" dirty="0"/>
              <a:t> : yarı-tanımlayıcılar üzerindeki herhangi bir gruptaki bir hassas özniteliğin dağılımını tüm tablodaki özniteliklerin dağılımına yakın olmasını gerektirir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δ-</a:t>
            </a:r>
            <a:r>
              <a:rPr lang="tr-TR" b="1" dirty="0">
                <a:solidFill>
                  <a:srgbClr val="00B050"/>
                </a:solidFill>
              </a:rPr>
              <a:t>Mevcudiyet</a:t>
            </a:r>
            <a:r>
              <a:rPr lang="tr-TR" dirty="0"/>
              <a:t>: Üyelik bilgisinin keşfini zorlaştırarak mahremiyet riskini azaltmak</a:t>
            </a:r>
          </a:p>
        </p:txBody>
      </p:sp>
    </p:spTree>
    <p:extLst>
      <p:ext uri="{BB962C8B-B14F-4D97-AF65-F5344CB8AC3E}">
        <p14:creationId xmlns:p14="http://schemas.microsoft.com/office/powerpoint/2010/main" val="1209664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6FF7D12D-72A0-4C23-B163-FD31BB5A102E}"/>
              </a:ext>
            </a:extLst>
          </p:cNvPr>
          <p:cNvSpPr txBox="1"/>
          <p:nvPr/>
        </p:nvSpPr>
        <p:spPr>
          <a:xfrm>
            <a:off x="7416281" y="5992468"/>
            <a:ext cx="260159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5"/>
              </a:lnSpc>
            </a:pPr>
            <a:r>
              <a:rPr b="1" spc="-25" dirty="0">
                <a:solidFill>
                  <a:srgbClr val="991200"/>
                </a:solidFill>
                <a:latin typeface="Trebuchet MS"/>
                <a:cs typeface="Trebuchet MS"/>
              </a:rPr>
              <a:t>Büyük</a:t>
            </a:r>
            <a:r>
              <a:rPr b="1" spc="-40" dirty="0">
                <a:solidFill>
                  <a:srgbClr val="991200"/>
                </a:solidFill>
                <a:latin typeface="Trebuchet MS"/>
                <a:cs typeface="Trebuchet MS"/>
              </a:rPr>
              <a:t> </a:t>
            </a:r>
            <a:r>
              <a:rPr b="1" spc="-20" dirty="0">
                <a:solidFill>
                  <a:srgbClr val="991200"/>
                </a:solidFill>
                <a:latin typeface="Trebuchet MS"/>
                <a:cs typeface="Trebuchet MS"/>
              </a:rPr>
              <a:t>Veri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165205FE-024F-40E8-B515-2E229E14FCB9}"/>
              </a:ext>
            </a:extLst>
          </p:cNvPr>
          <p:cNvSpPr txBox="1"/>
          <p:nvPr/>
        </p:nvSpPr>
        <p:spPr>
          <a:xfrm>
            <a:off x="7593181" y="6464273"/>
            <a:ext cx="142811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900" dirty="0">
                <a:latin typeface="Calibri"/>
                <a:cs typeface="Calibri"/>
              </a:rPr>
              <a:t>Hüseyin TURGUT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4F36409-D10E-48C8-A4C9-5186B6C69A77}"/>
              </a:ext>
            </a:extLst>
          </p:cNvPr>
          <p:cNvSpPr txBox="1"/>
          <p:nvPr/>
        </p:nvSpPr>
        <p:spPr>
          <a:xfrm>
            <a:off x="675016" y="596025"/>
            <a:ext cx="70973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Mahremiyet Korumalı Büyük Veri Yayını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6950916-A628-4F55-A346-941FDFBBB192}"/>
              </a:ext>
            </a:extLst>
          </p:cNvPr>
          <p:cNvSpPr txBox="1"/>
          <p:nvPr/>
        </p:nvSpPr>
        <p:spPr>
          <a:xfrm>
            <a:off x="252469" y="1221931"/>
            <a:ext cx="8614129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/>
              <a:t>Mahremiyet modellerinin veri kümelerine uygulanmasıyla oluşturulan çözüm uzayında çözüme </a:t>
            </a:r>
            <a:r>
              <a:rPr lang="tr-TR" dirty="0">
                <a:solidFill>
                  <a:srgbClr val="FF0000"/>
                </a:solidFill>
              </a:rPr>
              <a:t>en uygun adayın bulunmasını sağlayan arama algoritmalarından </a:t>
            </a:r>
            <a:r>
              <a:rPr lang="tr-TR" dirty="0"/>
              <a:t>bazıları ise</a:t>
            </a:r>
          </a:p>
          <a:p>
            <a:endParaRPr lang="tr-TR" dirty="0"/>
          </a:p>
          <a:p>
            <a:r>
              <a:rPr lang="tr-TR" b="1" dirty="0" err="1"/>
              <a:t>Mondrian</a:t>
            </a:r>
            <a:r>
              <a:rPr lang="tr-TR" b="1" dirty="0"/>
              <a:t>: </a:t>
            </a:r>
            <a:r>
              <a:rPr lang="tr-TR" sz="1600" dirty="0"/>
              <a:t>çok boyutlu </a:t>
            </a:r>
            <a:r>
              <a:rPr lang="tr-TR" sz="1600" dirty="0" err="1"/>
              <a:t>bölütleme</a:t>
            </a:r>
            <a:r>
              <a:rPr lang="tr-TR" sz="1600" dirty="0"/>
              <a:t> işlemi yapan </a:t>
            </a:r>
            <a:r>
              <a:rPr lang="tr-TR" sz="1600" b="1" dirty="0">
                <a:solidFill>
                  <a:srgbClr val="0070C0"/>
                </a:solidFill>
              </a:rPr>
              <a:t>özyinelemeli bir algoritmadır</a:t>
            </a:r>
            <a:r>
              <a:rPr lang="tr-TR" sz="1600" dirty="0"/>
              <a:t>. Tüm veri kümesi üzerinde işlemlere başlayarak herhangi bir yarı tanımlayıcı grubunun mahremiyet ihlali yaptığı ana kadar devam eder. Her bir özyineleme, en iyi </a:t>
            </a:r>
            <a:r>
              <a:rPr lang="tr-TR" sz="1600" dirty="0" err="1"/>
              <a:t>bölütleyen</a:t>
            </a:r>
            <a:r>
              <a:rPr lang="tr-TR" sz="1600" dirty="0"/>
              <a:t> boyutun ve ilgili </a:t>
            </a:r>
            <a:r>
              <a:rPr lang="tr-TR" sz="1600" dirty="0" err="1"/>
              <a:t>bölütleme</a:t>
            </a:r>
            <a:r>
              <a:rPr lang="tr-TR" sz="1600" dirty="0"/>
              <a:t> noktasının bulunması, veri kümesinin iki veya daha fazla alt veri kümesine bölünmesi ve alt veri kümeleri üzerinde işlemlerin özyinelemeli olarak çağırılması işlemlerinden oluşur</a:t>
            </a:r>
            <a:r>
              <a:rPr lang="tr-TR" dirty="0"/>
              <a:t>. </a:t>
            </a:r>
          </a:p>
          <a:p>
            <a:endParaRPr lang="tr-TR" dirty="0"/>
          </a:p>
          <a:p>
            <a:r>
              <a:rPr lang="tr-TR" b="1" dirty="0"/>
              <a:t>Yukarıdan-Aşağıya Özelleştirme: </a:t>
            </a:r>
            <a:r>
              <a:rPr lang="tr-TR" sz="1600" dirty="0"/>
              <a:t>öznitelik sınıflandırma ağacında en üstteki elemandan başlayarak özyinelemeli olarak aşağı doğru iner. Her bir döngü </a:t>
            </a:r>
            <a:r>
              <a:rPr lang="tr-TR" sz="1600" b="1" dirty="0">
                <a:solidFill>
                  <a:srgbClr val="0070C0"/>
                </a:solidFill>
              </a:rPr>
              <a:t>üç aşamadan </a:t>
            </a:r>
            <a:r>
              <a:rPr lang="tr-TR" sz="1600" dirty="0"/>
              <a:t>oluşur. Bunlar, </a:t>
            </a:r>
            <a:r>
              <a:rPr lang="tr-TR" sz="1600" b="1" dirty="0">
                <a:solidFill>
                  <a:srgbClr val="0070C0"/>
                </a:solidFill>
              </a:rPr>
              <a:t>en iyi özelleştirmeyi bulma, özelleştirmeyi gerçekleştirme </a:t>
            </a:r>
            <a:r>
              <a:rPr lang="tr-TR" sz="1600" dirty="0"/>
              <a:t>ve bir sonraki döngü için </a:t>
            </a:r>
            <a:r>
              <a:rPr lang="tr-TR" sz="1600" b="1" dirty="0">
                <a:solidFill>
                  <a:srgbClr val="0070C0"/>
                </a:solidFill>
              </a:rPr>
              <a:t>arama metriğini </a:t>
            </a:r>
            <a:r>
              <a:rPr lang="tr-TR" sz="1600" dirty="0"/>
              <a:t>güncellemedir. </a:t>
            </a:r>
          </a:p>
          <a:p>
            <a:endParaRPr lang="tr-TR" dirty="0"/>
          </a:p>
          <a:p>
            <a:r>
              <a:rPr lang="tr-TR" b="1" dirty="0"/>
              <a:t>Aşağıdan-Yukarıya Genelleştirme: </a:t>
            </a:r>
            <a:r>
              <a:rPr lang="tr-TR" sz="1600" dirty="0"/>
              <a:t>öznitelik sınıflandırma ağacının en altından başlayarak yukarıya doğru ilerleyen öz yinelemeli bir işlemdir. Her bir döngüde </a:t>
            </a:r>
            <a:r>
              <a:rPr lang="tr-TR" sz="1600" b="1" dirty="0">
                <a:solidFill>
                  <a:srgbClr val="00B050"/>
                </a:solidFill>
              </a:rPr>
              <a:t>dört aşama </a:t>
            </a:r>
            <a:r>
              <a:rPr lang="tr-TR" sz="1600" dirty="0"/>
              <a:t>gerçekleştirilir. Bunlar, </a:t>
            </a:r>
            <a:r>
              <a:rPr lang="tr-TR" sz="1600" b="1" dirty="0">
                <a:solidFill>
                  <a:srgbClr val="00B050"/>
                </a:solidFill>
              </a:rPr>
              <a:t>mevcut verinin </a:t>
            </a:r>
            <a:r>
              <a:rPr lang="tr-TR" sz="1600" b="1" dirty="0" err="1">
                <a:solidFill>
                  <a:srgbClr val="00B050"/>
                </a:solidFill>
              </a:rPr>
              <a:t>anonimlik</a:t>
            </a:r>
            <a:r>
              <a:rPr lang="tr-TR" sz="1600" b="1" dirty="0">
                <a:solidFill>
                  <a:srgbClr val="00B050"/>
                </a:solidFill>
              </a:rPr>
              <a:t> gereksinimini karşılayıp karşılamadığının belirlenmesi</a:t>
            </a:r>
            <a:r>
              <a:rPr lang="tr-TR" sz="1600" dirty="0"/>
              <a:t>, </a:t>
            </a:r>
            <a:r>
              <a:rPr lang="tr-TR" sz="1600" b="1" dirty="0">
                <a:solidFill>
                  <a:srgbClr val="00B050"/>
                </a:solidFill>
              </a:rPr>
              <a:t>bilgi kaybının hesaplanması</a:t>
            </a:r>
            <a:r>
              <a:rPr lang="tr-TR" sz="1600" dirty="0"/>
              <a:t>, </a:t>
            </a:r>
            <a:r>
              <a:rPr lang="tr-TR" sz="1600" b="1" dirty="0">
                <a:solidFill>
                  <a:srgbClr val="00B050"/>
                </a:solidFill>
              </a:rPr>
              <a:t>en iyi genelleştirmenin bulunması ve seçilen en iyi genelleştirme verinin genelleştirilmesi</a:t>
            </a:r>
            <a:r>
              <a:rPr lang="tr-TR" sz="1600" dirty="0"/>
              <a:t>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9022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A0DCC5FC-E75D-48E5-B1D2-F5EAF40E4A6B}"/>
              </a:ext>
            </a:extLst>
          </p:cNvPr>
          <p:cNvSpPr/>
          <p:nvPr/>
        </p:nvSpPr>
        <p:spPr>
          <a:xfrm>
            <a:off x="1574033" y="4819781"/>
            <a:ext cx="5597329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object 2"/>
          <p:cNvSpPr txBox="1"/>
          <p:nvPr/>
        </p:nvSpPr>
        <p:spPr>
          <a:xfrm>
            <a:off x="3474010" y="3688565"/>
            <a:ext cx="260159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5"/>
              </a:lnSpc>
            </a:pPr>
            <a:r>
              <a:rPr sz="4000" b="1" spc="-25" dirty="0">
                <a:solidFill>
                  <a:srgbClr val="991200"/>
                </a:solidFill>
                <a:latin typeface="Trebuchet MS"/>
                <a:cs typeface="Trebuchet MS"/>
              </a:rPr>
              <a:t>Büyük</a:t>
            </a:r>
            <a:r>
              <a:rPr sz="4000" b="1" spc="-40" dirty="0">
                <a:solidFill>
                  <a:srgbClr val="991200"/>
                </a:solidFill>
                <a:latin typeface="Trebuchet MS"/>
                <a:cs typeface="Trebuchet MS"/>
              </a:rPr>
              <a:t> </a:t>
            </a:r>
            <a:r>
              <a:rPr sz="4000" b="1" spc="-20" dirty="0">
                <a:solidFill>
                  <a:srgbClr val="991200"/>
                </a:solidFill>
                <a:latin typeface="Trebuchet MS"/>
                <a:cs typeface="Trebuchet MS"/>
              </a:rPr>
              <a:t>Veri</a:t>
            </a:r>
            <a:endParaRPr sz="40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57944" y="4293718"/>
            <a:ext cx="142811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1600" dirty="0">
                <a:latin typeface="Calibri"/>
                <a:cs typeface="Calibri"/>
              </a:rPr>
              <a:t>Hüseyin TURGUT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AF53CB7C-B790-406D-A005-1DE6B4AE8F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609290"/>
          </a:xfrm>
          <a:prstGeom prst="rect">
            <a:avLst/>
          </a:prstGeom>
        </p:spPr>
      </p:pic>
      <p:pic>
        <p:nvPicPr>
          <p:cNvPr id="1028" name="Picture 4" descr="Kurumsal Kimlik | Burdur Mehmet Akif Ersoy Üniversitesi">
            <a:extLst>
              <a:ext uri="{FF2B5EF4-FFF2-40B4-BE49-F238E27FC236}">
                <a16:creationId xmlns:a16="http://schemas.microsoft.com/office/drawing/2014/main" id="{9F226E63-BA68-4EB7-90BA-41092F659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944" y="6269173"/>
            <a:ext cx="1732203" cy="588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050EB4FA-A760-4AD8-856C-465355396D2B}"/>
              </a:ext>
            </a:extLst>
          </p:cNvPr>
          <p:cNvSpPr txBox="1"/>
          <p:nvPr/>
        </p:nvSpPr>
        <p:spPr>
          <a:xfrm>
            <a:off x="3606399" y="4819781"/>
            <a:ext cx="1983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Aft>
                <a:spcPts val="800"/>
              </a:spcAft>
            </a:pPr>
            <a:r>
              <a:rPr lang="tr-TR" sz="2400" b="1" dirty="0">
                <a:solidFill>
                  <a:srgbClr val="FF0000"/>
                </a:solidFill>
              </a:rPr>
              <a:t>BÖLÜM SONU</a:t>
            </a:r>
          </a:p>
        </p:txBody>
      </p:sp>
    </p:spTree>
    <p:extLst>
      <p:ext uri="{BB962C8B-B14F-4D97-AF65-F5344CB8AC3E}">
        <p14:creationId xmlns:p14="http://schemas.microsoft.com/office/powerpoint/2010/main" val="1246652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6FF7D12D-72A0-4C23-B163-FD31BB5A102E}"/>
              </a:ext>
            </a:extLst>
          </p:cNvPr>
          <p:cNvSpPr txBox="1"/>
          <p:nvPr/>
        </p:nvSpPr>
        <p:spPr>
          <a:xfrm>
            <a:off x="7416281" y="5992468"/>
            <a:ext cx="260159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5"/>
              </a:lnSpc>
            </a:pPr>
            <a:r>
              <a:rPr b="1" spc="-25" dirty="0">
                <a:solidFill>
                  <a:srgbClr val="991200"/>
                </a:solidFill>
                <a:latin typeface="Trebuchet MS"/>
                <a:cs typeface="Trebuchet MS"/>
              </a:rPr>
              <a:t>Büyük</a:t>
            </a:r>
            <a:r>
              <a:rPr b="1" spc="-40" dirty="0">
                <a:solidFill>
                  <a:srgbClr val="991200"/>
                </a:solidFill>
                <a:latin typeface="Trebuchet MS"/>
                <a:cs typeface="Trebuchet MS"/>
              </a:rPr>
              <a:t> </a:t>
            </a:r>
            <a:r>
              <a:rPr b="1" spc="-20" dirty="0">
                <a:solidFill>
                  <a:srgbClr val="991200"/>
                </a:solidFill>
                <a:latin typeface="Trebuchet MS"/>
                <a:cs typeface="Trebuchet MS"/>
              </a:rPr>
              <a:t>Veri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165205FE-024F-40E8-B515-2E229E14FCB9}"/>
              </a:ext>
            </a:extLst>
          </p:cNvPr>
          <p:cNvSpPr txBox="1"/>
          <p:nvPr/>
        </p:nvSpPr>
        <p:spPr>
          <a:xfrm>
            <a:off x="7593181" y="6464273"/>
            <a:ext cx="142811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900" dirty="0">
                <a:latin typeface="Calibri"/>
                <a:cs typeface="Calibri"/>
              </a:rPr>
              <a:t>Hüseyin TURGUT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4F36409-D10E-48C8-A4C9-5186B6C69A77}"/>
              </a:ext>
            </a:extLst>
          </p:cNvPr>
          <p:cNvSpPr txBox="1"/>
          <p:nvPr/>
        </p:nvSpPr>
        <p:spPr>
          <a:xfrm>
            <a:off x="675017" y="596025"/>
            <a:ext cx="50076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Temel Kavramlar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6950916-A628-4F55-A346-941FDFBBB192}"/>
              </a:ext>
            </a:extLst>
          </p:cNvPr>
          <p:cNvSpPr txBox="1"/>
          <p:nvPr/>
        </p:nvSpPr>
        <p:spPr>
          <a:xfrm>
            <a:off x="477371" y="1155758"/>
            <a:ext cx="814667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/>
              <a:t>Hız, çeşitlilik, hacim, değişkenlik ve değer bileşenleri etrafında gelişen büyük veri kavramı, </a:t>
            </a:r>
            <a:r>
              <a:rPr lang="tr-TR" dirty="0">
                <a:solidFill>
                  <a:srgbClr val="FF0000"/>
                </a:solidFill>
              </a:rPr>
              <a:t>dijitalleşen dünyanın </a:t>
            </a:r>
            <a:r>
              <a:rPr lang="tr-TR" dirty="0"/>
              <a:t>ürettiği önemli bir kavramdır. 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Sosyal medya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güvenlik sistemleri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Sağlık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Finans…</a:t>
            </a:r>
          </a:p>
          <a:p>
            <a:endParaRPr lang="tr-TR" dirty="0"/>
          </a:p>
          <a:p>
            <a:r>
              <a:rPr lang="tr-TR" dirty="0"/>
              <a:t>gibi bir çok alanda hayatın bir parçası haline gelmiştir. </a:t>
            </a:r>
          </a:p>
          <a:p>
            <a:endParaRPr lang="tr-TR" dirty="0"/>
          </a:p>
          <a:p>
            <a:r>
              <a:rPr lang="tr-TR" dirty="0"/>
              <a:t>Veri büyük olunca, elde edilecek olan çıktıların değerinin de büyük olması beklenir. </a:t>
            </a:r>
          </a:p>
          <a:p>
            <a:endParaRPr lang="tr-TR" dirty="0"/>
          </a:p>
          <a:p>
            <a:r>
              <a:rPr lang="tr-TR" dirty="0"/>
              <a:t>Bu aşamada </a:t>
            </a:r>
            <a:r>
              <a:rPr lang="tr-TR" dirty="0">
                <a:solidFill>
                  <a:srgbClr val="FF0000"/>
                </a:solidFill>
              </a:rPr>
              <a:t>büyük veriden değer elde etme </a:t>
            </a:r>
            <a:r>
              <a:rPr lang="tr-TR" dirty="0"/>
              <a:t>adına onu kendi yapısına uygun bir şekilde </a:t>
            </a:r>
            <a:r>
              <a:rPr lang="tr-TR" dirty="0">
                <a:solidFill>
                  <a:srgbClr val="FF0000"/>
                </a:solidFill>
              </a:rPr>
              <a:t>analiz etmek </a:t>
            </a:r>
            <a:r>
              <a:rPr lang="tr-TR" dirty="0"/>
              <a:t>en doğrusudur.</a:t>
            </a:r>
          </a:p>
        </p:txBody>
      </p:sp>
    </p:spTree>
    <p:extLst>
      <p:ext uri="{BB962C8B-B14F-4D97-AF65-F5344CB8AC3E}">
        <p14:creationId xmlns:p14="http://schemas.microsoft.com/office/powerpoint/2010/main" val="3899683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6FF7D12D-72A0-4C23-B163-FD31BB5A102E}"/>
              </a:ext>
            </a:extLst>
          </p:cNvPr>
          <p:cNvSpPr txBox="1"/>
          <p:nvPr/>
        </p:nvSpPr>
        <p:spPr>
          <a:xfrm>
            <a:off x="7416281" y="5992468"/>
            <a:ext cx="260159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5"/>
              </a:lnSpc>
            </a:pPr>
            <a:r>
              <a:rPr b="1" spc="-25" dirty="0">
                <a:solidFill>
                  <a:srgbClr val="991200"/>
                </a:solidFill>
                <a:latin typeface="Trebuchet MS"/>
                <a:cs typeface="Trebuchet MS"/>
              </a:rPr>
              <a:t>Büyük</a:t>
            </a:r>
            <a:r>
              <a:rPr b="1" spc="-40" dirty="0">
                <a:solidFill>
                  <a:srgbClr val="991200"/>
                </a:solidFill>
                <a:latin typeface="Trebuchet MS"/>
                <a:cs typeface="Trebuchet MS"/>
              </a:rPr>
              <a:t> </a:t>
            </a:r>
            <a:r>
              <a:rPr b="1" spc="-20" dirty="0">
                <a:solidFill>
                  <a:srgbClr val="991200"/>
                </a:solidFill>
                <a:latin typeface="Trebuchet MS"/>
                <a:cs typeface="Trebuchet MS"/>
              </a:rPr>
              <a:t>Veri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165205FE-024F-40E8-B515-2E229E14FCB9}"/>
              </a:ext>
            </a:extLst>
          </p:cNvPr>
          <p:cNvSpPr txBox="1"/>
          <p:nvPr/>
        </p:nvSpPr>
        <p:spPr>
          <a:xfrm>
            <a:off x="7593181" y="6464273"/>
            <a:ext cx="142811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900" dirty="0">
                <a:latin typeface="Calibri"/>
                <a:cs typeface="Calibri"/>
              </a:rPr>
              <a:t>Hüseyin TURGUT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4F36409-D10E-48C8-A4C9-5186B6C69A77}"/>
              </a:ext>
            </a:extLst>
          </p:cNvPr>
          <p:cNvSpPr txBox="1"/>
          <p:nvPr/>
        </p:nvSpPr>
        <p:spPr>
          <a:xfrm>
            <a:off x="675017" y="596025"/>
            <a:ext cx="50076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Temel Kavramlar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6950916-A628-4F55-A346-941FDFBBB192}"/>
              </a:ext>
            </a:extLst>
          </p:cNvPr>
          <p:cNvSpPr txBox="1"/>
          <p:nvPr/>
        </p:nvSpPr>
        <p:spPr>
          <a:xfrm>
            <a:off x="477371" y="1155758"/>
            <a:ext cx="814667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/>
              <a:t>Büyük verinin </a:t>
            </a:r>
            <a:r>
              <a:rPr lang="tr-TR" u="sng" dirty="0"/>
              <a:t>mahremiyetinde</a:t>
            </a:r>
            <a:r>
              <a:rPr lang="tr-TR" dirty="0"/>
              <a:t> alınacak koruyucu önlemler </a:t>
            </a:r>
            <a:r>
              <a:rPr lang="tr-TR" u="sng" dirty="0"/>
              <a:t>veri tiplerine bağımlıdır</a:t>
            </a:r>
            <a:r>
              <a:rPr lang="tr-TR" dirty="0"/>
              <a:t>. </a:t>
            </a:r>
          </a:p>
          <a:p>
            <a:endParaRPr lang="tr-TR" dirty="0"/>
          </a:p>
          <a:p>
            <a:r>
              <a:rPr lang="tr-TR" dirty="0"/>
              <a:t>Büyük veri içerisinde </a:t>
            </a:r>
            <a:r>
              <a:rPr lang="tr-TR" dirty="0">
                <a:solidFill>
                  <a:srgbClr val="FF0000"/>
                </a:solidFill>
              </a:rPr>
              <a:t>yapısal, </a:t>
            </a:r>
            <a:r>
              <a:rPr lang="tr-TR" dirty="0">
                <a:solidFill>
                  <a:srgbClr val="0070C0"/>
                </a:solidFill>
              </a:rPr>
              <a:t>yapısal olmayan </a:t>
            </a:r>
            <a:r>
              <a:rPr lang="tr-TR" dirty="0"/>
              <a:t>ve </a:t>
            </a:r>
            <a:r>
              <a:rPr lang="tr-TR" dirty="0">
                <a:solidFill>
                  <a:srgbClr val="00B050"/>
                </a:solidFill>
              </a:rPr>
              <a:t>yarı yapısal </a:t>
            </a:r>
            <a:r>
              <a:rPr lang="tr-TR" dirty="0"/>
              <a:t>formlarda veriler yer alır. </a:t>
            </a:r>
          </a:p>
          <a:p>
            <a:endParaRPr lang="tr-TR" dirty="0"/>
          </a:p>
          <a:p>
            <a:r>
              <a:rPr lang="tr-TR" dirty="0"/>
              <a:t>Yapısal veriler, sabit formatta depolanan, erişilen ve işlenebilen </a:t>
            </a:r>
            <a:r>
              <a:rPr lang="tr-TR" dirty="0">
                <a:solidFill>
                  <a:srgbClr val="FF0000"/>
                </a:solidFill>
              </a:rPr>
              <a:t>homojen</a:t>
            </a:r>
            <a:r>
              <a:rPr lang="tr-TR" dirty="0"/>
              <a:t> verilerden oluşur. </a:t>
            </a:r>
          </a:p>
          <a:p>
            <a:endParaRPr lang="tr-TR" dirty="0"/>
          </a:p>
          <a:p>
            <a:r>
              <a:rPr lang="tr-TR" dirty="0"/>
              <a:t>Yapısal verilerin gösteriminde tablolar kullanılır. 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B78786D4-BED9-4AD6-B7D4-E9047A481C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891" y="4151044"/>
            <a:ext cx="5506218" cy="159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608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6FF7D12D-72A0-4C23-B163-FD31BB5A102E}"/>
              </a:ext>
            </a:extLst>
          </p:cNvPr>
          <p:cNvSpPr txBox="1"/>
          <p:nvPr/>
        </p:nvSpPr>
        <p:spPr>
          <a:xfrm>
            <a:off x="7416281" y="5992468"/>
            <a:ext cx="260159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5"/>
              </a:lnSpc>
            </a:pPr>
            <a:r>
              <a:rPr b="1" spc="-25" dirty="0">
                <a:solidFill>
                  <a:srgbClr val="991200"/>
                </a:solidFill>
                <a:latin typeface="Trebuchet MS"/>
                <a:cs typeface="Trebuchet MS"/>
              </a:rPr>
              <a:t>Büyük</a:t>
            </a:r>
            <a:r>
              <a:rPr b="1" spc="-40" dirty="0">
                <a:solidFill>
                  <a:srgbClr val="991200"/>
                </a:solidFill>
                <a:latin typeface="Trebuchet MS"/>
                <a:cs typeface="Trebuchet MS"/>
              </a:rPr>
              <a:t> </a:t>
            </a:r>
            <a:r>
              <a:rPr b="1" spc="-20" dirty="0">
                <a:solidFill>
                  <a:srgbClr val="991200"/>
                </a:solidFill>
                <a:latin typeface="Trebuchet MS"/>
                <a:cs typeface="Trebuchet MS"/>
              </a:rPr>
              <a:t>Veri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165205FE-024F-40E8-B515-2E229E14FCB9}"/>
              </a:ext>
            </a:extLst>
          </p:cNvPr>
          <p:cNvSpPr txBox="1"/>
          <p:nvPr/>
        </p:nvSpPr>
        <p:spPr>
          <a:xfrm>
            <a:off x="7593181" y="6464273"/>
            <a:ext cx="142811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900" dirty="0">
                <a:latin typeface="Calibri"/>
                <a:cs typeface="Calibri"/>
              </a:rPr>
              <a:t>Hüseyin TURGUT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4F36409-D10E-48C8-A4C9-5186B6C69A77}"/>
              </a:ext>
            </a:extLst>
          </p:cNvPr>
          <p:cNvSpPr txBox="1"/>
          <p:nvPr/>
        </p:nvSpPr>
        <p:spPr>
          <a:xfrm>
            <a:off x="675017" y="596025"/>
            <a:ext cx="50076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Temel Kavramlar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6950916-A628-4F55-A346-941FDFBBB192}"/>
              </a:ext>
            </a:extLst>
          </p:cNvPr>
          <p:cNvSpPr txBox="1"/>
          <p:nvPr/>
        </p:nvSpPr>
        <p:spPr>
          <a:xfrm>
            <a:off x="160562" y="3429000"/>
            <a:ext cx="886073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Tabloda verilen yapısal veri tablosunda, her bir satır muhatabıyla ilgili verileri içeren kayıtlardan, kayıtlar ise kendilerini oluşturan alanların gösterildiği özniteliklerden oluşur. </a:t>
            </a:r>
          </a:p>
          <a:p>
            <a:endParaRPr lang="tr-TR" dirty="0"/>
          </a:p>
          <a:p>
            <a:r>
              <a:rPr lang="tr-TR" dirty="0"/>
              <a:t>Büyük veride bir diğer veri kategorisi, biçimi veya yapısı hakkında herhangi bir sınıflandırma yapılamayan heterojen verileri içeren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yapısal olmayan </a:t>
            </a:r>
            <a:r>
              <a:rPr lang="tr-TR" dirty="0"/>
              <a:t>verilerdir. </a:t>
            </a:r>
          </a:p>
          <a:p>
            <a:endParaRPr lang="tr-TR" dirty="0"/>
          </a:p>
          <a:p>
            <a:r>
              <a:rPr lang="tr-TR" dirty="0"/>
              <a:t>Yapısal olmayan verilerin işlenmesinde heterojen olmasına bağlı zorluklar vardır. </a:t>
            </a:r>
          </a:p>
          <a:p>
            <a:endParaRPr lang="tr-TR" dirty="0"/>
          </a:p>
          <a:p>
            <a:r>
              <a:rPr lang="tr-TR" dirty="0"/>
              <a:t>Basit metin dosyaları, resimler, videolar, arama motoru sonuçları </a:t>
            </a:r>
            <a:r>
              <a:rPr lang="tr-TR" dirty="0">
                <a:solidFill>
                  <a:srgbClr val="FF0000"/>
                </a:solidFill>
              </a:rPr>
              <a:t>yapısal olmayan </a:t>
            </a:r>
            <a:r>
              <a:rPr lang="tr-TR" dirty="0"/>
              <a:t>verilerin tipik örnekleridir.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B78786D4-BED9-4AD6-B7D4-E9047A481C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891" y="965357"/>
            <a:ext cx="5506218" cy="159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171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6FF7D12D-72A0-4C23-B163-FD31BB5A102E}"/>
              </a:ext>
            </a:extLst>
          </p:cNvPr>
          <p:cNvSpPr txBox="1"/>
          <p:nvPr/>
        </p:nvSpPr>
        <p:spPr>
          <a:xfrm>
            <a:off x="7416281" y="5992468"/>
            <a:ext cx="260159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5"/>
              </a:lnSpc>
            </a:pPr>
            <a:r>
              <a:rPr b="1" spc="-25" dirty="0">
                <a:solidFill>
                  <a:srgbClr val="991200"/>
                </a:solidFill>
                <a:latin typeface="Trebuchet MS"/>
                <a:cs typeface="Trebuchet MS"/>
              </a:rPr>
              <a:t>Büyük</a:t>
            </a:r>
            <a:r>
              <a:rPr b="1" spc="-40" dirty="0">
                <a:solidFill>
                  <a:srgbClr val="991200"/>
                </a:solidFill>
                <a:latin typeface="Trebuchet MS"/>
                <a:cs typeface="Trebuchet MS"/>
              </a:rPr>
              <a:t> </a:t>
            </a:r>
            <a:r>
              <a:rPr b="1" spc="-20" dirty="0">
                <a:solidFill>
                  <a:srgbClr val="991200"/>
                </a:solidFill>
                <a:latin typeface="Trebuchet MS"/>
                <a:cs typeface="Trebuchet MS"/>
              </a:rPr>
              <a:t>Veri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165205FE-024F-40E8-B515-2E229E14FCB9}"/>
              </a:ext>
            </a:extLst>
          </p:cNvPr>
          <p:cNvSpPr txBox="1"/>
          <p:nvPr/>
        </p:nvSpPr>
        <p:spPr>
          <a:xfrm>
            <a:off x="7593181" y="6464273"/>
            <a:ext cx="142811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900" dirty="0">
                <a:latin typeface="Calibri"/>
                <a:cs typeface="Calibri"/>
              </a:rPr>
              <a:t>Hüseyin TURGUT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4F36409-D10E-48C8-A4C9-5186B6C69A77}"/>
              </a:ext>
            </a:extLst>
          </p:cNvPr>
          <p:cNvSpPr txBox="1"/>
          <p:nvPr/>
        </p:nvSpPr>
        <p:spPr>
          <a:xfrm>
            <a:off x="675017" y="596025"/>
            <a:ext cx="50076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Temel Kavramlar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6950916-A628-4F55-A346-941FDFBBB192}"/>
              </a:ext>
            </a:extLst>
          </p:cNvPr>
          <p:cNvSpPr txBox="1"/>
          <p:nvPr/>
        </p:nvSpPr>
        <p:spPr>
          <a:xfrm>
            <a:off x="141633" y="1600200"/>
            <a:ext cx="886073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/>
              <a:t>Büyük veride bir diğer veri kategorisi, biçimi veya yapısı hakkında herhangi bir sınıflandırma yapılamayan heterojen verileri içeren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yapısal olmayan </a:t>
            </a:r>
            <a:r>
              <a:rPr lang="tr-TR" dirty="0"/>
              <a:t>verilerdir. </a:t>
            </a:r>
          </a:p>
          <a:p>
            <a:endParaRPr lang="tr-TR" dirty="0"/>
          </a:p>
          <a:p>
            <a:r>
              <a:rPr lang="tr-TR" dirty="0"/>
              <a:t>Yapısal olmayan verilerin işlenmesinde heterojen olmasına bağlı zorluklar vardır. </a:t>
            </a:r>
          </a:p>
          <a:p>
            <a:endParaRPr lang="tr-TR" dirty="0"/>
          </a:p>
          <a:p>
            <a:r>
              <a:rPr lang="tr-TR" u="sng" dirty="0"/>
              <a:t>Basit metin dosyaları, resimler, videolar, arama motoru sonuçları </a:t>
            </a:r>
            <a:r>
              <a:rPr lang="tr-TR" dirty="0">
                <a:solidFill>
                  <a:srgbClr val="FF0000"/>
                </a:solidFill>
              </a:rPr>
              <a:t>yapısal olmayan </a:t>
            </a:r>
            <a:r>
              <a:rPr lang="tr-TR" dirty="0"/>
              <a:t>verilerin tipik örnekleridir.</a:t>
            </a:r>
          </a:p>
        </p:txBody>
      </p:sp>
    </p:spTree>
    <p:extLst>
      <p:ext uri="{BB962C8B-B14F-4D97-AF65-F5344CB8AC3E}">
        <p14:creationId xmlns:p14="http://schemas.microsoft.com/office/powerpoint/2010/main" val="3979152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6FF7D12D-72A0-4C23-B163-FD31BB5A102E}"/>
              </a:ext>
            </a:extLst>
          </p:cNvPr>
          <p:cNvSpPr txBox="1"/>
          <p:nvPr/>
        </p:nvSpPr>
        <p:spPr>
          <a:xfrm>
            <a:off x="7416281" y="5992468"/>
            <a:ext cx="260159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5"/>
              </a:lnSpc>
            </a:pPr>
            <a:r>
              <a:rPr b="1" spc="-25" dirty="0">
                <a:solidFill>
                  <a:srgbClr val="991200"/>
                </a:solidFill>
                <a:latin typeface="Trebuchet MS"/>
                <a:cs typeface="Trebuchet MS"/>
              </a:rPr>
              <a:t>Büyük</a:t>
            </a:r>
            <a:r>
              <a:rPr b="1" spc="-40" dirty="0">
                <a:solidFill>
                  <a:srgbClr val="991200"/>
                </a:solidFill>
                <a:latin typeface="Trebuchet MS"/>
                <a:cs typeface="Trebuchet MS"/>
              </a:rPr>
              <a:t> </a:t>
            </a:r>
            <a:r>
              <a:rPr b="1" spc="-20" dirty="0">
                <a:solidFill>
                  <a:srgbClr val="991200"/>
                </a:solidFill>
                <a:latin typeface="Trebuchet MS"/>
                <a:cs typeface="Trebuchet MS"/>
              </a:rPr>
              <a:t>Veri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165205FE-024F-40E8-B515-2E229E14FCB9}"/>
              </a:ext>
            </a:extLst>
          </p:cNvPr>
          <p:cNvSpPr txBox="1"/>
          <p:nvPr/>
        </p:nvSpPr>
        <p:spPr>
          <a:xfrm>
            <a:off x="7593181" y="6464273"/>
            <a:ext cx="142811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900" dirty="0">
                <a:latin typeface="Calibri"/>
                <a:cs typeface="Calibri"/>
              </a:rPr>
              <a:t>Hüseyin TURGUT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4F36409-D10E-48C8-A4C9-5186B6C69A77}"/>
              </a:ext>
            </a:extLst>
          </p:cNvPr>
          <p:cNvSpPr txBox="1"/>
          <p:nvPr/>
        </p:nvSpPr>
        <p:spPr>
          <a:xfrm>
            <a:off x="675017" y="596025"/>
            <a:ext cx="50076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Temel Kavramlar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6950916-A628-4F55-A346-941FDFBBB192}"/>
              </a:ext>
            </a:extLst>
          </p:cNvPr>
          <p:cNvSpPr txBox="1"/>
          <p:nvPr/>
        </p:nvSpPr>
        <p:spPr>
          <a:xfrm>
            <a:off x="283266" y="1463083"/>
            <a:ext cx="886073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/>
              <a:t>Büyük verideki son veri kategorisi ise yapısal ve yapısal olmayan veri biçimlerini içeren </a:t>
            </a:r>
            <a:r>
              <a:rPr lang="tr-TR" b="1" dirty="0">
                <a:solidFill>
                  <a:srgbClr val="00B050"/>
                </a:solidFill>
              </a:rPr>
              <a:t>yarı yapısal </a:t>
            </a:r>
            <a:r>
              <a:rPr lang="tr-TR" dirty="0"/>
              <a:t>verilerdir.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Yarı yapısal veriler ilk bakışta yapısal olarak görülse de yapısal veriler gibi aralarında ilişki tanımlanamaz. </a:t>
            </a:r>
          </a:p>
          <a:p>
            <a:endParaRPr lang="tr-TR" dirty="0"/>
          </a:p>
          <a:p>
            <a:r>
              <a:rPr lang="tr-TR" dirty="0"/>
              <a:t>XML dosyası tipik bir yarı yapısal veri örneğidir.</a:t>
            </a:r>
          </a:p>
        </p:txBody>
      </p:sp>
      <p:pic>
        <p:nvPicPr>
          <p:cNvPr id="1028" name="Picture 4" descr="Jquery ve Ajax ile Xml Dosyaları Okuma - mehmetduran.com">
            <a:extLst>
              <a:ext uri="{FF2B5EF4-FFF2-40B4-BE49-F238E27FC236}">
                <a16:creationId xmlns:a16="http://schemas.microsoft.com/office/drawing/2014/main" id="{A8B05A7B-E6BA-4A58-8524-6EB4E4596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156" y="3435927"/>
            <a:ext cx="2601595" cy="2683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69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6FF7D12D-72A0-4C23-B163-FD31BB5A102E}"/>
              </a:ext>
            </a:extLst>
          </p:cNvPr>
          <p:cNvSpPr txBox="1"/>
          <p:nvPr/>
        </p:nvSpPr>
        <p:spPr>
          <a:xfrm>
            <a:off x="7416281" y="5992468"/>
            <a:ext cx="260159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5"/>
              </a:lnSpc>
            </a:pPr>
            <a:r>
              <a:rPr b="1" spc="-25" dirty="0">
                <a:solidFill>
                  <a:srgbClr val="991200"/>
                </a:solidFill>
                <a:latin typeface="Trebuchet MS"/>
                <a:cs typeface="Trebuchet MS"/>
              </a:rPr>
              <a:t>Büyük</a:t>
            </a:r>
            <a:r>
              <a:rPr b="1" spc="-40" dirty="0">
                <a:solidFill>
                  <a:srgbClr val="991200"/>
                </a:solidFill>
                <a:latin typeface="Trebuchet MS"/>
                <a:cs typeface="Trebuchet MS"/>
              </a:rPr>
              <a:t> </a:t>
            </a:r>
            <a:r>
              <a:rPr b="1" spc="-20" dirty="0">
                <a:solidFill>
                  <a:srgbClr val="991200"/>
                </a:solidFill>
                <a:latin typeface="Trebuchet MS"/>
                <a:cs typeface="Trebuchet MS"/>
              </a:rPr>
              <a:t>Veri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165205FE-024F-40E8-B515-2E229E14FCB9}"/>
              </a:ext>
            </a:extLst>
          </p:cNvPr>
          <p:cNvSpPr txBox="1"/>
          <p:nvPr/>
        </p:nvSpPr>
        <p:spPr>
          <a:xfrm>
            <a:off x="7593181" y="6464273"/>
            <a:ext cx="142811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900" dirty="0">
                <a:latin typeface="Calibri"/>
                <a:cs typeface="Calibri"/>
              </a:rPr>
              <a:t>Hüseyin TURGUT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4F36409-D10E-48C8-A4C9-5186B6C69A77}"/>
              </a:ext>
            </a:extLst>
          </p:cNvPr>
          <p:cNvSpPr txBox="1"/>
          <p:nvPr/>
        </p:nvSpPr>
        <p:spPr>
          <a:xfrm>
            <a:off x="675017" y="596025"/>
            <a:ext cx="50076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Temel Kavramlar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6950916-A628-4F55-A346-941FDFBBB192}"/>
              </a:ext>
            </a:extLst>
          </p:cNvPr>
          <p:cNvSpPr txBox="1"/>
          <p:nvPr/>
        </p:nvSpPr>
        <p:spPr>
          <a:xfrm>
            <a:off x="283266" y="1463083"/>
            <a:ext cx="822342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Büyük veri, </a:t>
            </a:r>
            <a:r>
              <a:rPr lang="tr-TR" dirty="0"/>
              <a:t>mahremiyet korumasına ihtiyaç duymayan genel verilerin yanında mahremiyet korumasına ihtiyaç duyan </a:t>
            </a:r>
            <a:r>
              <a:rPr lang="tr-TR" dirty="0">
                <a:solidFill>
                  <a:srgbClr val="FF0000"/>
                </a:solidFill>
              </a:rPr>
              <a:t>hassas verileri de içerir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Genel verilere </a:t>
            </a:r>
            <a:r>
              <a:rPr lang="tr-TR" dirty="0"/>
              <a:t>iklim verileri, tarım verileri, enerji verileri, coğrafik veriler gibi kişisel veya kurumsal hassas bilgi barındırmayan veriler örnek olarak verilebilir. 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FF0000"/>
                </a:solidFill>
              </a:rPr>
              <a:t>Hassas verilere </a:t>
            </a:r>
            <a:r>
              <a:rPr lang="tr-TR" dirty="0"/>
              <a:t>ise hasta verileri, tapu verileri, sigorta verileri, eğitim verileri, vergi mükellef verileri, banka verileri gibi bireyi doğrudan nitelendirebilen yani tanımlayabilen veriler örnek olarak verilebilir.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Bu aşamada genel olarak nitelendirdiğimiz verilerde mahremiyet konusu dikkate alınmazken, hassas verilerde mahremiyet en üst seviyede ele alınması gereken bir konudur.</a:t>
            </a:r>
          </a:p>
        </p:txBody>
      </p:sp>
    </p:spTree>
    <p:extLst>
      <p:ext uri="{BB962C8B-B14F-4D97-AF65-F5344CB8AC3E}">
        <p14:creationId xmlns:p14="http://schemas.microsoft.com/office/powerpoint/2010/main" val="4103922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6FF7D12D-72A0-4C23-B163-FD31BB5A102E}"/>
              </a:ext>
            </a:extLst>
          </p:cNvPr>
          <p:cNvSpPr txBox="1"/>
          <p:nvPr/>
        </p:nvSpPr>
        <p:spPr>
          <a:xfrm>
            <a:off x="7416281" y="5992468"/>
            <a:ext cx="260159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5"/>
              </a:lnSpc>
            </a:pPr>
            <a:r>
              <a:rPr b="1" spc="-25" dirty="0">
                <a:solidFill>
                  <a:srgbClr val="991200"/>
                </a:solidFill>
                <a:latin typeface="Trebuchet MS"/>
                <a:cs typeface="Trebuchet MS"/>
              </a:rPr>
              <a:t>Büyük</a:t>
            </a:r>
            <a:r>
              <a:rPr b="1" spc="-40" dirty="0">
                <a:solidFill>
                  <a:srgbClr val="991200"/>
                </a:solidFill>
                <a:latin typeface="Trebuchet MS"/>
                <a:cs typeface="Trebuchet MS"/>
              </a:rPr>
              <a:t> </a:t>
            </a:r>
            <a:r>
              <a:rPr b="1" spc="-20" dirty="0">
                <a:solidFill>
                  <a:srgbClr val="991200"/>
                </a:solidFill>
                <a:latin typeface="Trebuchet MS"/>
                <a:cs typeface="Trebuchet MS"/>
              </a:rPr>
              <a:t>Veri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165205FE-024F-40E8-B515-2E229E14FCB9}"/>
              </a:ext>
            </a:extLst>
          </p:cNvPr>
          <p:cNvSpPr txBox="1"/>
          <p:nvPr/>
        </p:nvSpPr>
        <p:spPr>
          <a:xfrm>
            <a:off x="7593181" y="6464273"/>
            <a:ext cx="142811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900" dirty="0">
                <a:latin typeface="Calibri"/>
                <a:cs typeface="Calibri"/>
              </a:rPr>
              <a:t>Hüseyin TURGUT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4F36409-D10E-48C8-A4C9-5186B6C69A77}"/>
              </a:ext>
            </a:extLst>
          </p:cNvPr>
          <p:cNvSpPr txBox="1"/>
          <p:nvPr/>
        </p:nvSpPr>
        <p:spPr>
          <a:xfrm>
            <a:off x="675017" y="596025"/>
            <a:ext cx="50076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Temel Kavramlar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6950916-A628-4F55-A346-941FDFBBB192}"/>
              </a:ext>
            </a:extLst>
          </p:cNvPr>
          <p:cNvSpPr txBox="1"/>
          <p:nvPr/>
        </p:nvSpPr>
        <p:spPr>
          <a:xfrm>
            <a:off x="283266" y="1463083"/>
            <a:ext cx="822342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/>
              <a:t>Büyük verilerin çeşitli kurum, kuruluş veya üçüncü kişilerle paylaşılamamasındaki en büyük engel, veri sahibinin kimliği ile hassas bilgilerinin ifşa edilmesi </a:t>
            </a:r>
            <a:r>
              <a:rPr lang="tr-TR" dirty="0">
                <a:solidFill>
                  <a:srgbClr val="FF0000"/>
                </a:solidFill>
              </a:rPr>
              <a:t>endişe</a:t>
            </a:r>
            <a:r>
              <a:rPr lang="tr-TR" dirty="0"/>
              <a:t>sidir.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Zira, </a:t>
            </a:r>
            <a:r>
              <a:rPr lang="tr-TR" dirty="0">
                <a:solidFill>
                  <a:srgbClr val="FF0000"/>
                </a:solidFill>
              </a:rPr>
              <a:t>literatüre bakıldığında yaşanan çeşitli kötü durum örnekleri, verinin boyutu büyüdükçe bu endişenin de artmasına neden olmaktadır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3188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6FF7D12D-72A0-4C23-B163-FD31BB5A102E}"/>
              </a:ext>
            </a:extLst>
          </p:cNvPr>
          <p:cNvSpPr txBox="1"/>
          <p:nvPr/>
        </p:nvSpPr>
        <p:spPr>
          <a:xfrm>
            <a:off x="7416281" y="5992468"/>
            <a:ext cx="2601595" cy="605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765"/>
              </a:lnSpc>
            </a:pPr>
            <a:r>
              <a:rPr b="1" spc="-25" dirty="0">
                <a:solidFill>
                  <a:srgbClr val="991200"/>
                </a:solidFill>
                <a:latin typeface="Trebuchet MS"/>
                <a:cs typeface="Trebuchet MS"/>
              </a:rPr>
              <a:t>Büyük</a:t>
            </a:r>
            <a:r>
              <a:rPr b="1" spc="-40" dirty="0">
                <a:solidFill>
                  <a:srgbClr val="991200"/>
                </a:solidFill>
                <a:latin typeface="Trebuchet MS"/>
                <a:cs typeface="Trebuchet MS"/>
              </a:rPr>
              <a:t> </a:t>
            </a:r>
            <a:r>
              <a:rPr b="1" spc="-20" dirty="0">
                <a:solidFill>
                  <a:srgbClr val="991200"/>
                </a:solidFill>
                <a:latin typeface="Trebuchet MS"/>
                <a:cs typeface="Trebuchet MS"/>
              </a:rPr>
              <a:t>Veri</a:t>
            </a:r>
            <a:endParaRPr dirty="0">
              <a:latin typeface="Trebuchet MS"/>
              <a:cs typeface="Trebuchet MS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165205FE-024F-40E8-B515-2E229E14FCB9}"/>
              </a:ext>
            </a:extLst>
          </p:cNvPr>
          <p:cNvSpPr txBox="1"/>
          <p:nvPr/>
        </p:nvSpPr>
        <p:spPr>
          <a:xfrm>
            <a:off x="7593181" y="6464273"/>
            <a:ext cx="142811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/>
            <a:r>
              <a:rPr sz="900" dirty="0">
                <a:latin typeface="Calibri"/>
                <a:cs typeface="Calibri"/>
              </a:rPr>
              <a:t>Hüseyin TURGUT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A4F36409-D10E-48C8-A4C9-5186B6C69A77}"/>
              </a:ext>
            </a:extLst>
          </p:cNvPr>
          <p:cNvSpPr txBox="1"/>
          <p:nvPr/>
        </p:nvSpPr>
        <p:spPr>
          <a:xfrm>
            <a:off x="675016" y="596025"/>
            <a:ext cx="59826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Büyük Veri Mahremiyeti Çerçevesinde Kullanılan Teknolojiler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6950916-A628-4F55-A346-941FDFBBB192}"/>
              </a:ext>
            </a:extLst>
          </p:cNvPr>
          <p:cNvSpPr txBox="1"/>
          <p:nvPr/>
        </p:nvSpPr>
        <p:spPr>
          <a:xfrm>
            <a:off x="283266" y="1463083"/>
            <a:ext cx="822342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tr-TR" dirty="0"/>
          </a:p>
          <a:p>
            <a:r>
              <a:rPr lang="tr-TR" dirty="0"/>
              <a:t>Büyük veri paylaşımının arkasındaki mahremiyet ifşası endişesini ortadan kaldırmak adına literatürde çeşitli büyük veri teknolojileri üzerinde farklı farklı teknikler geliştirildiği görülmektedir. </a:t>
            </a:r>
          </a:p>
        </p:txBody>
      </p:sp>
    </p:spTree>
    <p:extLst>
      <p:ext uri="{BB962C8B-B14F-4D97-AF65-F5344CB8AC3E}">
        <p14:creationId xmlns:p14="http://schemas.microsoft.com/office/powerpoint/2010/main" val="3487483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1201</Words>
  <Application>Microsoft Office PowerPoint</Application>
  <PresentationFormat>Ekran Gösterisi (4:3)</PresentationFormat>
  <Paragraphs>166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Trebuchet MS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hüseyin turgut</dc:creator>
  <cp:lastModifiedBy>hüseyin turgut</cp:lastModifiedBy>
  <cp:revision>17</cp:revision>
  <dcterms:created xsi:type="dcterms:W3CDTF">2022-02-22T06:38:09Z</dcterms:created>
  <dcterms:modified xsi:type="dcterms:W3CDTF">2022-03-24T16:58:05Z</dcterms:modified>
</cp:coreProperties>
</file>