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75" r:id="rId3"/>
    <p:sldId id="291" r:id="rId4"/>
    <p:sldId id="292" r:id="rId5"/>
    <p:sldId id="293" r:id="rId6"/>
    <p:sldId id="294" r:id="rId7"/>
    <p:sldId id="295" r:id="rId8"/>
    <p:sldId id="296" r:id="rId9"/>
    <p:sldId id="297" r:id="rId10"/>
    <p:sldId id="299" r:id="rId11"/>
    <p:sldId id="298" r:id="rId12"/>
    <p:sldId id="300" r:id="rId13"/>
    <p:sldId id="301" r:id="rId14"/>
    <p:sldId id="302" r:id="rId15"/>
    <p:sldId id="303" r:id="rId16"/>
    <p:sldId id="304" r:id="rId17"/>
    <p:sldId id="305" r:id="rId18"/>
    <p:sldId id="306" r:id="rId19"/>
    <p:sldId id="307" r:id="rId20"/>
    <p:sldId id="308" r:id="rId21"/>
    <p:sldId id="309" r:id="rId22"/>
    <p:sldId id="310" r:id="rId23"/>
    <p:sldId id="311" r:id="rId24"/>
    <p:sldId id="312" r:id="rId25"/>
    <p:sldId id="313" r:id="rId26"/>
    <p:sldId id="314" r:id="rId27"/>
    <p:sldId id="315" r:id="rId28"/>
    <p:sldId id="316" r:id="rId29"/>
    <p:sldId id="317" r:id="rId30"/>
    <p:sldId id="319" r:id="rId31"/>
    <p:sldId id="318" r:id="rId32"/>
    <p:sldId id="320" r:id="rId33"/>
    <p:sldId id="321" r:id="rId34"/>
    <p:sldId id="322" r:id="rId35"/>
    <p:sldId id="290"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069" autoAdjust="0"/>
    <p:restoredTop sz="94660"/>
  </p:normalViewPr>
  <p:slideViewPr>
    <p:cSldViewPr snapToGrid="0">
      <p:cViewPr varScale="1">
        <p:scale>
          <a:sx n="80" d="100"/>
          <a:sy n="80" d="100"/>
        </p:scale>
        <p:origin x="60" y="7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tr-TR"/>
              <a:t>Asıl başlık stilini düzenlemek için tıklayın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4343BB50-91E1-4BA0-A42C-4DF2330EA335}" type="datetimeFigureOut">
              <a:rPr lang="tr-TR" smtClean="0"/>
              <a:t>31.03.2022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724577B-AD22-4399-B073-B2A69B3B842D}" type="slidenum">
              <a:rPr lang="tr-TR" smtClean="0"/>
              <a:t>‹#›</a:t>
            </a:fld>
            <a:endParaRPr lang="tr-TR"/>
          </a:p>
        </p:txBody>
      </p:sp>
    </p:spTree>
    <p:extLst>
      <p:ext uri="{BB962C8B-B14F-4D97-AF65-F5344CB8AC3E}">
        <p14:creationId xmlns:p14="http://schemas.microsoft.com/office/powerpoint/2010/main" val="16236202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343BB50-91E1-4BA0-A42C-4DF2330EA335}" type="datetimeFigureOut">
              <a:rPr lang="tr-TR" smtClean="0"/>
              <a:t>31.03.2022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724577B-AD22-4399-B073-B2A69B3B842D}" type="slidenum">
              <a:rPr lang="tr-TR" smtClean="0"/>
              <a:t>‹#›</a:t>
            </a:fld>
            <a:endParaRPr lang="tr-TR"/>
          </a:p>
        </p:txBody>
      </p:sp>
    </p:spTree>
    <p:extLst>
      <p:ext uri="{BB962C8B-B14F-4D97-AF65-F5344CB8AC3E}">
        <p14:creationId xmlns:p14="http://schemas.microsoft.com/office/powerpoint/2010/main" val="3393574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343BB50-91E1-4BA0-A42C-4DF2330EA335}" type="datetimeFigureOut">
              <a:rPr lang="tr-TR" smtClean="0"/>
              <a:t>31.03.2022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724577B-AD22-4399-B073-B2A69B3B842D}" type="slidenum">
              <a:rPr lang="tr-TR" smtClean="0"/>
              <a:t>‹#›</a:t>
            </a:fld>
            <a:endParaRPr lang="tr-TR"/>
          </a:p>
        </p:txBody>
      </p:sp>
    </p:spTree>
    <p:extLst>
      <p:ext uri="{BB962C8B-B14F-4D97-AF65-F5344CB8AC3E}">
        <p14:creationId xmlns:p14="http://schemas.microsoft.com/office/powerpoint/2010/main" val="103917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343BB50-91E1-4BA0-A42C-4DF2330EA335}" type="datetimeFigureOut">
              <a:rPr lang="tr-TR" smtClean="0"/>
              <a:t>31.03.2022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724577B-AD22-4399-B073-B2A69B3B842D}" type="slidenum">
              <a:rPr lang="tr-TR" smtClean="0"/>
              <a:t>‹#›</a:t>
            </a:fld>
            <a:endParaRPr lang="tr-TR"/>
          </a:p>
        </p:txBody>
      </p:sp>
    </p:spTree>
    <p:extLst>
      <p:ext uri="{BB962C8B-B14F-4D97-AF65-F5344CB8AC3E}">
        <p14:creationId xmlns:p14="http://schemas.microsoft.com/office/powerpoint/2010/main" val="3462059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4343BB50-91E1-4BA0-A42C-4DF2330EA335}" type="datetimeFigureOut">
              <a:rPr lang="tr-TR" smtClean="0"/>
              <a:t>31.03.2022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724577B-AD22-4399-B073-B2A69B3B842D}" type="slidenum">
              <a:rPr lang="tr-TR" smtClean="0"/>
              <a:t>‹#›</a:t>
            </a:fld>
            <a:endParaRPr lang="tr-TR"/>
          </a:p>
        </p:txBody>
      </p:sp>
    </p:spTree>
    <p:extLst>
      <p:ext uri="{BB962C8B-B14F-4D97-AF65-F5344CB8AC3E}">
        <p14:creationId xmlns:p14="http://schemas.microsoft.com/office/powerpoint/2010/main" val="2100424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4343BB50-91E1-4BA0-A42C-4DF2330EA335}" type="datetimeFigureOut">
              <a:rPr lang="tr-TR" smtClean="0"/>
              <a:t>31.03.2022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724577B-AD22-4399-B073-B2A69B3B842D}" type="slidenum">
              <a:rPr lang="tr-TR" smtClean="0"/>
              <a:t>‹#›</a:t>
            </a:fld>
            <a:endParaRPr lang="tr-TR"/>
          </a:p>
        </p:txBody>
      </p:sp>
    </p:spTree>
    <p:extLst>
      <p:ext uri="{BB962C8B-B14F-4D97-AF65-F5344CB8AC3E}">
        <p14:creationId xmlns:p14="http://schemas.microsoft.com/office/powerpoint/2010/main" val="2083471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629842" y="2505075"/>
            <a:ext cx="3868340"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4629150" y="2505075"/>
            <a:ext cx="3887391"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4343BB50-91E1-4BA0-A42C-4DF2330EA335}" type="datetimeFigureOut">
              <a:rPr lang="tr-TR" smtClean="0"/>
              <a:t>31.03.2022</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C724577B-AD22-4399-B073-B2A69B3B842D}" type="slidenum">
              <a:rPr lang="tr-TR" smtClean="0"/>
              <a:t>‹#›</a:t>
            </a:fld>
            <a:endParaRPr lang="tr-TR"/>
          </a:p>
        </p:txBody>
      </p:sp>
    </p:spTree>
    <p:extLst>
      <p:ext uri="{BB962C8B-B14F-4D97-AF65-F5344CB8AC3E}">
        <p14:creationId xmlns:p14="http://schemas.microsoft.com/office/powerpoint/2010/main" val="9427231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4343BB50-91E1-4BA0-A42C-4DF2330EA335}" type="datetimeFigureOut">
              <a:rPr lang="tr-TR" smtClean="0"/>
              <a:t>31.03.2022</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C724577B-AD22-4399-B073-B2A69B3B842D}" type="slidenum">
              <a:rPr lang="tr-TR" smtClean="0"/>
              <a:t>‹#›</a:t>
            </a:fld>
            <a:endParaRPr lang="tr-TR"/>
          </a:p>
        </p:txBody>
      </p:sp>
    </p:spTree>
    <p:extLst>
      <p:ext uri="{BB962C8B-B14F-4D97-AF65-F5344CB8AC3E}">
        <p14:creationId xmlns:p14="http://schemas.microsoft.com/office/powerpoint/2010/main" val="223505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43BB50-91E1-4BA0-A42C-4DF2330EA335}" type="datetimeFigureOut">
              <a:rPr lang="tr-TR" smtClean="0"/>
              <a:t>31.03.2022</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C724577B-AD22-4399-B073-B2A69B3B842D}" type="slidenum">
              <a:rPr lang="tr-TR" smtClean="0"/>
              <a:t>‹#›</a:t>
            </a:fld>
            <a:endParaRPr lang="tr-TR"/>
          </a:p>
        </p:txBody>
      </p:sp>
    </p:spTree>
    <p:extLst>
      <p:ext uri="{BB962C8B-B14F-4D97-AF65-F5344CB8AC3E}">
        <p14:creationId xmlns:p14="http://schemas.microsoft.com/office/powerpoint/2010/main" val="2656969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tr-TR"/>
              <a:t>Asıl başlık stilini düzenlemek için tıklayın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4343BB50-91E1-4BA0-A42C-4DF2330EA335}" type="datetimeFigureOut">
              <a:rPr lang="tr-TR" smtClean="0"/>
              <a:t>31.03.2022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724577B-AD22-4399-B073-B2A69B3B842D}" type="slidenum">
              <a:rPr lang="tr-TR" smtClean="0"/>
              <a:t>‹#›</a:t>
            </a:fld>
            <a:endParaRPr lang="tr-TR"/>
          </a:p>
        </p:txBody>
      </p:sp>
    </p:spTree>
    <p:extLst>
      <p:ext uri="{BB962C8B-B14F-4D97-AF65-F5344CB8AC3E}">
        <p14:creationId xmlns:p14="http://schemas.microsoft.com/office/powerpoint/2010/main" val="961158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4343BB50-91E1-4BA0-A42C-4DF2330EA335}" type="datetimeFigureOut">
              <a:rPr lang="tr-TR" smtClean="0"/>
              <a:t>31.03.2022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724577B-AD22-4399-B073-B2A69B3B842D}" type="slidenum">
              <a:rPr lang="tr-TR" smtClean="0"/>
              <a:t>‹#›</a:t>
            </a:fld>
            <a:endParaRPr lang="tr-TR"/>
          </a:p>
        </p:txBody>
      </p:sp>
    </p:spTree>
    <p:extLst>
      <p:ext uri="{BB962C8B-B14F-4D97-AF65-F5344CB8AC3E}">
        <p14:creationId xmlns:p14="http://schemas.microsoft.com/office/powerpoint/2010/main" val="42743408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43BB50-91E1-4BA0-A42C-4DF2330EA335}" type="datetimeFigureOut">
              <a:rPr lang="tr-TR" smtClean="0"/>
              <a:t>31.03.2022</a:t>
            </a:fld>
            <a:endParaRPr lang="tr-T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24577B-AD22-4399-B073-B2A69B3B842D}" type="slidenum">
              <a:rPr lang="tr-TR" smtClean="0"/>
              <a:t>‹#›</a:t>
            </a:fld>
            <a:endParaRPr lang="tr-TR"/>
          </a:p>
        </p:txBody>
      </p:sp>
    </p:spTree>
    <p:extLst>
      <p:ext uri="{BB962C8B-B14F-4D97-AF65-F5344CB8AC3E}">
        <p14:creationId xmlns:p14="http://schemas.microsoft.com/office/powerpoint/2010/main" val="3057509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png"/></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32.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474010" y="3688565"/>
            <a:ext cx="2601595" cy="605155"/>
          </a:xfrm>
          <a:prstGeom prst="rect">
            <a:avLst/>
          </a:prstGeom>
        </p:spPr>
        <p:txBody>
          <a:bodyPr vert="horz" wrap="square" lIns="0" tIns="0" rIns="0" bIns="0" rtlCol="0">
            <a:noAutofit/>
          </a:bodyPr>
          <a:lstStyle/>
          <a:p>
            <a:pPr marL="12700">
              <a:lnSpc>
                <a:spcPts val="4765"/>
              </a:lnSpc>
            </a:pPr>
            <a:r>
              <a:rPr sz="4000" b="1" spc="-25" dirty="0">
                <a:solidFill>
                  <a:srgbClr val="991200"/>
                </a:solidFill>
                <a:latin typeface="Trebuchet MS"/>
                <a:cs typeface="Trebuchet MS"/>
              </a:rPr>
              <a:t>Büyük</a:t>
            </a:r>
            <a:r>
              <a:rPr sz="4000" b="1" spc="-40" dirty="0">
                <a:solidFill>
                  <a:srgbClr val="991200"/>
                </a:solidFill>
                <a:latin typeface="Trebuchet MS"/>
                <a:cs typeface="Trebuchet MS"/>
              </a:rPr>
              <a:t> </a:t>
            </a:r>
            <a:r>
              <a:rPr sz="4000" b="1" spc="-20" dirty="0">
                <a:solidFill>
                  <a:srgbClr val="991200"/>
                </a:solidFill>
                <a:latin typeface="Trebuchet MS"/>
                <a:cs typeface="Trebuchet MS"/>
              </a:rPr>
              <a:t>Veri</a:t>
            </a:r>
            <a:endParaRPr sz="4000" dirty="0">
              <a:latin typeface="Trebuchet MS"/>
              <a:cs typeface="Trebuchet MS"/>
            </a:endParaRPr>
          </a:p>
        </p:txBody>
      </p:sp>
      <p:sp>
        <p:nvSpPr>
          <p:cNvPr id="4" name="object 4"/>
          <p:cNvSpPr txBox="1"/>
          <p:nvPr/>
        </p:nvSpPr>
        <p:spPr>
          <a:xfrm>
            <a:off x="3857944" y="4293718"/>
            <a:ext cx="1428115" cy="266700"/>
          </a:xfrm>
          <a:prstGeom prst="rect">
            <a:avLst/>
          </a:prstGeom>
        </p:spPr>
        <p:txBody>
          <a:bodyPr vert="horz" wrap="square" lIns="0" tIns="0" rIns="0" bIns="0" rtlCol="0">
            <a:noAutofit/>
          </a:bodyPr>
          <a:lstStyle/>
          <a:p>
            <a:pPr marL="12700"/>
            <a:r>
              <a:rPr sz="1600" dirty="0">
                <a:latin typeface="Calibri"/>
                <a:cs typeface="Calibri"/>
              </a:rPr>
              <a:t>Hüseyin TURGUT</a:t>
            </a:r>
          </a:p>
        </p:txBody>
      </p:sp>
      <p:pic>
        <p:nvPicPr>
          <p:cNvPr id="6" name="Resim 5">
            <a:extLst>
              <a:ext uri="{FF2B5EF4-FFF2-40B4-BE49-F238E27FC236}">
                <a16:creationId xmlns:a16="http://schemas.microsoft.com/office/drawing/2014/main" id="{AF53CB7C-B790-406D-A005-1DE6B4AE8F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3609290"/>
          </a:xfrm>
          <a:prstGeom prst="rect">
            <a:avLst/>
          </a:prstGeom>
        </p:spPr>
      </p:pic>
      <p:pic>
        <p:nvPicPr>
          <p:cNvPr id="1028" name="Picture 4" descr="Kurumsal Kimlik | Burdur Mehmet Akif Ersoy Üniversitesi">
            <a:extLst>
              <a:ext uri="{FF2B5EF4-FFF2-40B4-BE49-F238E27FC236}">
                <a16:creationId xmlns:a16="http://schemas.microsoft.com/office/drawing/2014/main" id="{9F226E63-BA68-4EB7-90BA-41092F65992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57944" y="6269173"/>
            <a:ext cx="1732203" cy="588829"/>
          </a:xfrm>
          <a:prstGeom prst="rect">
            <a:avLst/>
          </a:prstGeom>
          <a:noFill/>
          <a:extLst>
            <a:ext uri="{909E8E84-426E-40DD-AFC4-6F175D3DCCD1}">
              <a14:hiddenFill xmlns:a14="http://schemas.microsoft.com/office/drawing/2010/main">
                <a:solidFill>
                  <a:srgbClr val="FFFFFF"/>
                </a:solidFill>
              </a14:hiddenFill>
            </a:ext>
          </a:extLst>
        </p:spPr>
      </p:pic>
      <p:sp>
        <p:nvSpPr>
          <p:cNvPr id="5" name="Metin kutusu 4">
            <a:extLst>
              <a:ext uri="{FF2B5EF4-FFF2-40B4-BE49-F238E27FC236}">
                <a16:creationId xmlns:a16="http://schemas.microsoft.com/office/drawing/2014/main" id="{050EB4FA-A760-4AD8-856C-465355396D2B}"/>
              </a:ext>
            </a:extLst>
          </p:cNvPr>
          <p:cNvSpPr txBox="1"/>
          <p:nvPr/>
        </p:nvSpPr>
        <p:spPr>
          <a:xfrm>
            <a:off x="1371602" y="4539959"/>
            <a:ext cx="2260555" cy="369332"/>
          </a:xfrm>
          <a:prstGeom prst="rect">
            <a:avLst/>
          </a:prstGeom>
          <a:noFill/>
        </p:spPr>
        <p:txBody>
          <a:bodyPr wrap="none" rtlCol="0">
            <a:spAutoFit/>
          </a:bodyPr>
          <a:lstStyle/>
          <a:p>
            <a:pPr marL="285750" indent="-285750" fontAlgn="base">
              <a:spcAft>
                <a:spcPts val="800"/>
              </a:spcAft>
              <a:buFont typeface="Arial" panose="020B0604020202020204" pitchFamily="34" charset="0"/>
              <a:buChar char="•"/>
            </a:pPr>
            <a:r>
              <a:rPr lang="tr-TR" dirty="0">
                <a:solidFill>
                  <a:srgbClr val="FF0000"/>
                </a:solidFill>
              </a:rPr>
              <a:t>Büyük Veri Dünyası</a:t>
            </a:r>
          </a:p>
        </p:txBody>
      </p:sp>
      <p:sp>
        <p:nvSpPr>
          <p:cNvPr id="10" name="Metin kutusu 9">
            <a:extLst>
              <a:ext uri="{FF2B5EF4-FFF2-40B4-BE49-F238E27FC236}">
                <a16:creationId xmlns:a16="http://schemas.microsoft.com/office/drawing/2014/main" id="{66F601F2-5E1C-475E-A2C4-449F9AB5CB69}"/>
              </a:ext>
            </a:extLst>
          </p:cNvPr>
          <p:cNvSpPr txBox="1"/>
          <p:nvPr/>
        </p:nvSpPr>
        <p:spPr>
          <a:xfrm>
            <a:off x="381002" y="4953002"/>
            <a:ext cx="1193031" cy="769441"/>
          </a:xfrm>
          <a:prstGeom prst="rect">
            <a:avLst/>
          </a:prstGeom>
          <a:noFill/>
        </p:spPr>
        <p:txBody>
          <a:bodyPr wrap="square">
            <a:spAutoFit/>
          </a:bodyPr>
          <a:lstStyle/>
          <a:p>
            <a:r>
              <a:rPr lang="tr-TR" sz="4400" b="1" dirty="0"/>
              <a:t>#6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2">
            <a:extLst>
              <a:ext uri="{FF2B5EF4-FFF2-40B4-BE49-F238E27FC236}">
                <a16:creationId xmlns:a16="http://schemas.microsoft.com/office/drawing/2014/main" id="{6FF7D12D-72A0-4C23-B163-FD31BB5A102E}"/>
              </a:ext>
            </a:extLst>
          </p:cNvPr>
          <p:cNvSpPr txBox="1"/>
          <p:nvPr/>
        </p:nvSpPr>
        <p:spPr>
          <a:xfrm>
            <a:off x="7416281" y="5992468"/>
            <a:ext cx="2601595" cy="605155"/>
          </a:xfrm>
          <a:prstGeom prst="rect">
            <a:avLst/>
          </a:prstGeom>
        </p:spPr>
        <p:txBody>
          <a:bodyPr vert="horz" wrap="square" lIns="0" tIns="0" rIns="0" bIns="0" rtlCol="0">
            <a:noAutofit/>
          </a:bodyPr>
          <a:lstStyle/>
          <a:p>
            <a:pPr marL="12700">
              <a:lnSpc>
                <a:spcPts val="4765"/>
              </a:lnSpc>
            </a:pPr>
            <a:r>
              <a:rPr b="1" spc="-25" dirty="0">
                <a:solidFill>
                  <a:srgbClr val="991200"/>
                </a:solidFill>
                <a:latin typeface="Trebuchet MS"/>
                <a:cs typeface="Trebuchet MS"/>
              </a:rPr>
              <a:t>Büyük</a:t>
            </a:r>
            <a:r>
              <a:rPr b="1" spc="-40" dirty="0">
                <a:solidFill>
                  <a:srgbClr val="991200"/>
                </a:solidFill>
                <a:latin typeface="Trebuchet MS"/>
                <a:cs typeface="Trebuchet MS"/>
              </a:rPr>
              <a:t> </a:t>
            </a:r>
            <a:r>
              <a:rPr b="1" spc="-20" dirty="0">
                <a:solidFill>
                  <a:srgbClr val="991200"/>
                </a:solidFill>
                <a:latin typeface="Trebuchet MS"/>
                <a:cs typeface="Trebuchet MS"/>
              </a:rPr>
              <a:t>Veri</a:t>
            </a:r>
            <a:endParaRPr dirty="0">
              <a:latin typeface="Trebuchet MS"/>
              <a:cs typeface="Trebuchet MS"/>
            </a:endParaRPr>
          </a:p>
        </p:txBody>
      </p:sp>
      <p:sp>
        <p:nvSpPr>
          <p:cNvPr id="9" name="object 4">
            <a:extLst>
              <a:ext uri="{FF2B5EF4-FFF2-40B4-BE49-F238E27FC236}">
                <a16:creationId xmlns:a16="http://schemas.microsoft.com/office/drawing/2014/main" id="{165205FE-024F-40E8-B515-2E229E14FCB9}"/>
              </a:ext>
            </a:extLst>
          </p:cNvPr>
          <p:cNvSpPr txBox="1"/>
          <p:nvPr/>
        </p:nvSpPr>
        <p:spPr>
          <a:xfrm>
            <a:off x="7593181" y="6464273"/>
            <a:ext cx="1428115" cy="266700"/>
          </a:xfrm>
          <a:prstGeom prst="rect">
            <a:avLst/>
          </a:prstGeom>
        </p:spPr>
        <p:txBody>
          <a:bodyPr vert="horz" wrap="square" lIns="0" tIns="0" rIns="0" bIns="0" rtlCol="0">
            <a:noAutofit/>
          </a:bodyPr>
          <a:lstStyle/>
          <a:p>
            <a:pPr marL="12700"/>
            <a:r>
              <a:rPr sz="900" dirty="0">
                <a:latin typeface="Calibri"/>
                <a:cs typeface="Calibri"/>
              </a:rPr>
              <a:t>Hüseyin TURGUT</a:t>
            </a:r>
          </a:p>
        </p:txBody>
      </p:sp>
      <p:sp>
        <p:nvSpPr>
          <p:cNvPr id="11" name="Metin kutusu 10">
            <a:extLst>
              <a:ext uri="{FF2B5EF4-FFF2-40B4-BE49-F238E27FC236}">
                <a16:creationId xmlns:a16="http://schemas.microsoft.com/office/drawing/2014/main" id="{A4F36409-D10E-48C8-A4C9-5186B6C69A77}"/>
              </a:ext>
            </a:extLst>
          </p:cNvPr>
          <p:cNvSpPr txBox="1"/>
          <p:nvPr/>
        </p:nvSpPr>
        <p:spPr>
          <a:xfrm>
            <a:off x="675017" y="596025"/>
            <a:ext cx="5007634" cy="369332"/>
          </a:xfrm>
          <a:prstGeom prst="rect">
            <a:avLst/>
          </a:prstGeom>
          <a:noFill/>
        </p:spPr>
        <p:txBody>
          <a:bodyPr wrap="square">
            <a:spAutoFit/>
          </a:bodyPr>
          <a:lstStyle/>
          <a:p>
            <a:r>
              <a:rPr lang="tr-TR" b="1" dirty="0">
                <a:solidFill>
                  <a:srgbClr val="FF0000"/>
                </a:solidFill>
              </a:rPr>
              <a:t>Dünyada büyük veri uygulamaları</a:t>
            </a:r>
          </a:p>
        </p:txBody>
      </p:sp>
      <p:sp>
        <p:nvSpPr>
          <p:cNvPr id="7" name="Metin kutusu 6">
            <a:extLst>
              <a:ext uri="{FF2B5EF4-FFF2-40B4-BE49-F238E27FC236}">
                <a16:creationId xmlns:a16="http://schemas.microsoft.com/office/drawing/2014/main" id="{D6950916-A628-4F55-A346-941FDFBBB192}"/>
              </a:ext>
            </a:extLst>
          </p:cNvPr>
          <p:cNvSpPr txBox="1"/>
          <p:nvPr/>
        </p:nvSpPr>
        <p:spPr>
          <a:xfrm>
            <a:off x="477371" y="1155758"/>
            <a:ext cx="8146676" cy="369332"/>
          </a:xfrm>
          <a:prstGeom prst="rect">
            <a:avLst/>
          </a:prstGeom>
          <a:noFill/>
        </p:spPr>
        <p:txBody>
          <a:bodyPr wrap="square">
            <a:spAutoFit/>
          </a:bodyPr>
          <a:lstStyle/>
          <a:p>
            <a:pPr algn="l"/>
            <a:r>
              <a:rPr lang="tr-TR" sz="1800" b="0" i="0" u="none" strike="noStrike" baseline="0" dirty="0">
                <a:latin typeface="PalatinoLinotype-Roman"/>
              </a:rPr>
              <a:t>büyük veri alanında </a:t>
            </a:r>
            <a:r>
              <a:rPr lang="sv-SE" sz="1800" b="0" i="0" u="none" strike="noStrike" baseline="0" dirty="0">
                <a:latin typeface="PalatinoLinotype-Roman"/>
              </a:rPr>
              <a:t>en çok verilen dünya örnekleri</a:t>
            </a:r>
            <a:endParaRPr lang="tr-TR" sz="1600" b="1" dirty="0"/>
          </a:p>
        </p:txBody>
      </p:sp>
      <p:sp>
        <p:nvSpPr>
          <p:cNvPr id="10" name="Metin kutusu 9">
            <a:extLst>
              <a:ext uri="{FF2B5EF4-FFF2-40B4-BE49-F238E27FC236}">
                <a16:creationId xmlns:a16="http://schemas.microsoft.com/office/drawing/2014/main" id="{F6CECCDB-02C3-424A-A307-4E927A1C11CD}"/>
              </a:ext>
            </a:extLst>
          </p:cNvPr>
          <p:cNvSpPr txBox="1"/>
          <p:nvPr/>
        </p:nvSpPr>
        <p:spPr>
          <a:xfrm>
            <a:off x="173152" y="1695171"/>
            <a:ext cx="8543926" cy="5035802"/>
          </a:xfrm>
          <a:prstGeom prst="rect">
            <a:avLst/>
          </a:prstGeom>
          <a:noFill/>
        </p:spPr>
        <p:txBody>
          <a:bodyPr wrap="square">
            <a:spAutoFit/>
          </a:bodyPr>
          <a:lstStyle/>
          <a:p>
            <a:pPr algn="l">
              <a:lnSpc>
                <a:spcPct val="150000"/>
              </a:lnSpc>
            </a:pPr>
            <a:r>
              <a:rPr lang="tr-TR" sz="1800" b="0" i="0" u="none" strike="noStrike" baseline="0" dirty="0">
                <a:latin typeface="PalatinoLinotype-Roman"/>
              </a:rPr>
              <a:t>• </a:t>
            </a:r>
            <a:r>
              <a:rPr lang="tr-TR" sz="1800" b="0" i="0" u="none" strike="noStrike" baseline="0" dirty="0" err="1">
                <a:solidFill>
                  <a:srgbClr val="FF0000"/>
                </a:solidFill>
                <a:latin typeface="PalatinoLinotype-Roman"/>
              </a:rPr>
              <a:t>Huffington</a:t>
            </a:r>
            <a:r>
              <a:rPr lang="tr-TR" sz="1800" b="0" i="0" u="none" strike="noStrike" baseline="0" dirty="0">
                <a:solidFill>
                  <a:srgbClr val="FF0000"/>
                </a:solidFill>
                <a:latin typeface="PalatinoLinotype-Roman"/>
              </a:rPr>
              <a:t> Post ve FT.com </a:t>
            </a:r>
            <a:r>
              <a:rPr lang="tr-TR" sz="1800" b="0" i="0" u="none" strike="noStrike" baseline="0" dirty="0">
                <a:latin typeface="PalatinoLinotype-Roman"/>
              </a:rPr>
              <a:t>hızlı gelişen çevrimiçi medya sektöründe Amerika’da bir numaralı </a:t>
            </a:r>
            <a:r>
              <a:rPr lang="tr-TR" sz="1800" b="0" i="0" u="none" strike="noStrike" baseline="0" dirty="0">
                <a:solidFill>
                  <a:srgbClr val="FF0000"/>
                </a:solidFill>
                <a:latin typeface="PalatinoLinotype-Roman"/>
              </a:rPr>
              <a:t>çevrimiçi haber sitesi </a:t>
            </a:r>
            <a:r>
              <a:rPr lang="tr-TR" sz="1800" b="0" i="0" u="none" strike="noStrike" baseline="0" dirty="0">
                <a:latin typeface="PalatinoLinotype-Roman"/>
              </a:rPr>
              <a:t>olmayı başarmıştır. </a:t>
            </a:r>
          </a:p>
          <a:p>
            <a:pPr algn="l">
              <a:lnSpc>
                <a:spcPct val="150000"/>
              </a:lnSpc>
            </a:pPr>
            <a:endParaRPr lang="tr-TR" sz="1800" b="0" i="0" u="none" strike="noStrike" baseline="0" dirty="0">
              <a:latin typeface="PalatinoLinotype-Roman"/>
            </a:endParaRPr>
          </a:p>
          <a:p>
            <a:pPr algn="l">
              <a:lnSpc>
                <a:spcPct val="150000"/>
              </a:lnSpc>
            </a:pPr>
            <a:r>
              <a:rPr lang="tr-TR" sz="1800" b="0" i="0" u="none" strike="noStrike" baseline="0" dirty="0">
                <a:latin typeface="PalatinoLinotype-Roman"/>
              </a:rPr>
              <a:t>yöneticiler, şirketi verilere dayalı olarak yürütme gerekliliğine inanmaktadırlar. Sosyal eğilimler, tavsiyeler ve kişiselleştirme bu verileri kapsamaktadır ve böylelikle haber sitesi birçok yönden iyileştirilmiş olup tüm analitik süreçlerde güçlendirilmektedir. FT.com, müşteriyi daha iyi anlamak ve kullanıcı hedefli reklamlar hazırlamak ve sunmak için büyük veriyi kullanmaktadır. FT.com, müşteri içerik </a:t>
            </a:r>
            <a:r>
              <a:rPr lang="tr-TR" sz="1800" b="0" i="0" u="none" strike="noStrike" baseline="0" dirty="0">
                <a:solidFill>
                  <a:srgbClr val="FF0000"/>
                </a:solidFill>
                <a:latin typeface="PalatinoLinotype-Roman"/>
              </a:rPr>
              <a:t>tercihlerini analiz etmek</a:t>
            </a:r>
            <a:r>
              <a:rPr lang="tr-TR" sz="1800" b="0" i="0" u="none" strike="noStrike" baseline="0" dirty="0">
                <a:latin typeface="PalatinoLinotype-Roman"/>
              </a:rPr>
              <a:t>, </a:t>
            </a:r>
            <a:r>
              <a:rPr lang="tr-TR" sz="1800" b="0" i="0" u="none" strike="noStrike" baseline="0" dirty="0">
                <a:solidFill>
                  <a:srgbClr val="FF0000"/>
                </a:solidFill>
                <a:latin typeface="PalatinoLinotype-Roman"/>
              </a:rPr>
              <a:t>iletişimlerinde ilişkilendirmeyi artırmak ve içeriği kişiselleştirmek </a:t>
            </a:r>
            <a:r>
              <a:rPr lang="tr-TR" sz="1800" b="0" i="0" u="none" strike="noStrike" baseline="0" dirty="0">
                <a:latin typeface="PalatinoLinotype-Roman"/>
              </a:rPr>
              <a:t>için ziyaretçi sayısını ve trafiği artırmak için pek çok veri puanı kullanmakta ve hem PC hem de mobil kanallarında kullanıcıların geçirdikleri zamanı tespit edebilmektedir.</a:t>
            </a:r>
            <a:endParaRPr lang="tr-TR" dirty="0">
              <a:solidFill>
                <a:srgbClr val="FF0000"/>
              </a:solidFill>
            </a:endParaRPr>
          </a:p>
        </p:txBody>
      </p:sp>
      <p:pic>
        <p:nvPicPr>
          <p:cNvPr id="2" name="Resim 1">
            <a:extLst>
              <a:ext uri="{FF2B5EF4-FFF2-40B4-BE49-F238E27FC236}">
                <a16:creationId xmlns:a16="http://schemas.microsoft.com/office/drawing/2014/main" id="{CE98163D-E97F-4D75-9708-D8D7BBF88BB6}"/>
              </a:ext>
            </a:extLst>
          </p:cNvPr>
          <p:cNvPicPr>
            <a:picLocks noChangeAspect="1"/>
          </p:cNvPicPr>
          <p:nvPr/>
        </p:nvPicPr>
        <p:blipFill>
          <a:blip r:embed="rId2"/>
          <a:stretch>
            <a:fillRect/>
          </a:stretch>
        </p:blipFill>
        <p:spPr>
          <a:xfrm>
            <a:off x="7256297" y="89555"/>
            <a:ext cx="875802" cy="875802"/>
          </a:xfrm>
          <a:prstGeom prst="rect">
            <a:avLst/>
          </a:prstGeom>
        </p:spPr>
      </p:pic>
      <p:pic>
        <p:nvPicPr>
          <p:cNvPr id="3" name="Resim 2">
            <a:extLst>
              <a:ext uri="{FF2B5EF4-FFF2-40B4-BE49-F238E27FC236}">
                <a16:creationId xmlns:a16="http://schemas.microsoft.com/office/drawing/2014/main" id="{EB393242-9F87-4045-9671-C2AA1DE9FDB3}"/>
              </a:ext>
            </a:extLst>
          </p:cNvPr>
          <p:cNvPicPr>
            <a:picLocks noChangeAspect="1"/>
          </p:cNvPicPr>
          <p:nvPr/>
        </p:nvPicPr>
        <p:blipFill>
          <a:blip r:embed="rId3"/>
          <a:stretch>
            <a:fillRect/>
          </a:stretch>
        </p:blipFill>
        <p:spPr>
          <a:xfrm>
            <a:off x="6986838" y="685933"/>
            <a:ext cx="1212686" cy="1212686"/>
          </a:xfrm>
          <a:prstGeom prst="rect">
            <a:avLst/>
          </a:prstGeom>
        </p:spPr>
      </p:pic>
    </p:spTree>
    <p:extLst>
      <p:ext uri="{BB962C8B-B14F-4D97-AF65-F5344CB8AC3E}">
        <p14:creationId xmlns:p14="http://schemas.microsoft.com/office/powerpoint/2010/main" val="21692094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2">
            <a:extLst>
              <a:ext uri="{FF2B5EF4-FFF2-40B4-BE49-F238E27FC236}">
                <a16:creationId xmlns:a16="http://schemas.microsoft.com/office/drawing/2014/main" id="{6FF7D12D-72A0-4C23-B163-FD31BB5A102E}"/>
              </a:ext>
            </a:extLst>
          </p:cNvPr>
          <p:cNvSpPr txBox="1"/>
          <p:nvPr/>
        </p:nvSpPr>
        <p:spPr>
          <a:xfrm>
            <a:off x="7416281" y="5992468"/>
            <a:ext cx="2601595" cy="605155"/>
          </a:xfrm>
          <a:prstGeom prst="rect">
            <a:avLst/>
          </a:prstGeom>
        </p:spPr>
        <p:txBody>
          <a:bodyPr vert="horz" wrap="square" lIns="0" tIns="0" rIns="0" bIns="0" rtlCol="0">
            <a:noAutofit/>
          </a:bodyPr>
          <a:lstStyle/>
          <a:p>
            <a:pPr marL="12700">
              <a:lnSpc>
                <a:spcPts val="4765"/>
              </a:lnSpc>
            </a:pPr>
            <a:r>
              <a:rPr b="1" spc="-25" dirty="0">
                <a:solidFill>
                  <a:srgbClr val="991200"/>
                </a:solidFill>
                <a:latin typeface="Trebuchet MS"/>
                <a:cs typeface="Trebuchet MS"/>
              </a:rPr>
              <a:t>Büyük</a:t>
            </a:r>
            <a:r>
              <a:rPr b="1" spc="-40" dirty="0">
                <a:solidFill>
                  <a:srgbClr val="991200"/>
                </a:solidFill>
                <a:latin typeface="Trebuchet MS"/>
                <a:cs typeface="Trebuchet MS"/>
              </a:rPr>
              <a:t> </a:t>
            </a:r>
            <a:r>
              <a:rPr b="1" spc="-20" dirty="0">
                <a:solidFill>
                  <a:srgbClr val="991200"/>
                </a:solidFill>
                <a:latin typeface="Trebuchet MS"/>
                <a:cs typeface="Trebuchet MS"/>
              </a:rPr>
              <a:t>Veri</a:t>
            </a:r>
            <a:endParaRPr dirty="0">
              <a:latin typeface="Trebuchet MS"/>
              <a:cs typeface="Trebuchet MS"/>
            </a:endParaRPr>
          </a:p>
        </p:txBody>
      </p:sp>
      <p:sp>
        <p:nvSpPr>
          <p:cNvPr id="9" name="object 4">
            <a:extLst>
              <a:ext uri="{FF2B5EF4-FFF2-40B4-BE49-F238E27FC236}">
                <a16:creationId xmlns:a16="http://schemas.microsoft.com/office/drawing/2014/main" id="{165205FE-024F-40E8-B515-2E229E14FCB9}"/>
              </a:ext>
            </a:extLst>
          </p:cNvPr>
          <p:cNvSpPr txBox="1"/>
          <p:nvPr/>
        </p:nvSpPr>
        <p:spPr>
          <a:xfrm>
            <a:off x="7593181" y="6464273"/>
            <a:ext cx="1428115" cy="266700"/>
          </a:xfrm>
          <a:prstGeom prst="rect">
            <a:avLst/>
          </a:prstGeom>
        </p:spPr>
        <p:txBody>
          <a:bodyPr vert="horz" wrap="square" lIns="0" tIns="0" rIns="0" bIns="0" rtlCol="0">
            <a:noAutofit/>
          </a:bodyPr>
          <a:lstStyle/>
          <a:p>
            <a:pPr marL="12700"/>
            <a:r>
              <a:rPr sz="900" dirty="0">
                <a:latin typeface="Calibri"/>
                <a:cs typeface="Calibri"/>
              </a:rPr>
              <a:t>Hüseyin TURGUT</a:t>
            </a:r>
          </a:p>
        </p:txBody>
      </p:sp>
      <p:sp>
        <p:nvSpPr>
          <p:cNvPr id="11" name="Metin kutusu 10">
            <a:extLst>
              <a:ext uri="{FF2B5EF4-FFF2-40B4-BE49-F238E27FC236}">
                <a16:creationId xmlns:a16="http://schemas.microsoft.com/office/drawing/2014/main" id="{A4F36409-D10E-48C8-A4C9-5186B6C69A77}"/>
              </a:ext>
            </a:extLst>
          </p:cNvPr>
          <p:cNvSpPr txBox="1"/>
          <p:nvPr/>
        </p:nvSpPr>
        <p:spPr>
          <a:xfrm>
            <a:off x="675017" y="596025"/>
            <a:ext cx="5007634" cy="369332"/>
          </a:xfrm>
          <a:prstGeom prst="rect">
            <a:avLst/>
          </a:prstGeom>
          <a:noFill/>
        </p:spPr>
        <p:txBody>
          <a:bodyPr wrap="square">
            <a:spAutoFit/>
          </a:bodyPr>
          <a:lstStyle/>
          <a:p>
            <a:r>
              <a:rPr lang="tr-TR" b="1" dirty="0">
                <a:solidFill>
                  <a:srgbClr val="FF0000"/>
                </a:solidFill>
              </a:rPr>
              <a:t>Dünyada büyük veri uygulamaları</a:t>
            </a:r>
          </a:p>
        </p:txBody>
      </p:sp>
      <p:sp>
        <p:nvSpPr>
          <p:cNvPr id="7" name="Metin kutusu 6">
            <a:extLst>
              <a:ext uri="{FF2B5EF4-FFF2-40B4-BE49-F238E27FC236}">
                <a16:creationId xmlns:a16="http://schemas.microsoft.com/office/drawing/2014/main" id="{D6950916-A628-4F55-A346-941FDFBBB192}"/>
              </a:ext>
            </a:extLst>
          </p:cNvPr>
          <p:cNvSpPr txBox="1"/>
          <p:nvPr/>
        </p:nvSpPr>
        <p:spPr>
          <a:xfrm>
            <a:off x="477371" y="1155758"/>
            <a:ext cx="8146676" cy="369332"/>
          </a:xfrm>
          <a:prstGeom prst="rect">
            <a:avLst/>
          </a:prstGeom>
          <a:noFill/>
        </p:spPr>
        <p:txBody>
          <a:bodyPr wrap="square">
            <a:spAutoFit/>
          </a:bodyPr>
          <a:lstStyle/>
          <a:p>
            <a:pPr algn="l"/>
            <a:r>
              <a:rPr lang="tr-TR" sz="1800" b="0" i="0" u="none" strike="noStrike" baseline="0" dirty="0">
                <a:latin typeface="PalatinoLinotype-Roman"/>
              </a:rPr>
              <a:t>büyük veri alanında </a:t>
            </a:r>
            <a:r>
              <a:rPr lang="sv-SE" sz="1800" b="0" i="0" u="none" strike="noStrike" baseline="0" dirty="0">
                <a:latin typeface="PalatinoLinotype-Roman"/>
              </a:rPr>
              <a:t>en çok verilen dünya örnekleri</a:t>
            </a:r>
            <a:endParaRPr lang="tr-TR" sz="1600" b="1" dirty="0"/>
          </a:p>
        </p:txBody>
      </p:sp>
      <p:sp>
        <p:nvSpPr>
          <p:cNvPr id="10" name="Metin kutusu 9">
            <a:extLst>
              <a:ext uri="{FF2B5EF4-FFF2-40B4-BE49-F238E27FC236}">
                <a16:creationId xmlns:a16="http://schemas.microsoft.com/office/drawing/2014/main" id="{F6CECCDB-02C3-424A-A307-4E927A1C11CD}"/>
              </a:ext>
            </a:extLst>
          </p:cNvPr>
          <p:cNvSpPr txBox="1"/>
          <p:nvPr/>
        </p:nvSpPr>
        <p:spPr>
          <a:xfrm>
            <a:off x="173152" y="1695171"/>
            <a:ext cx="8543926" cy="3373809"/>
          </a:xfrm>
          <a:prstGeom prst="rect">
            <a:avLst/>
          </a:prstGeom>
          <a:noFill/>
        </p:spPr>
        <p:txBody>
          <a:bodyPr wrap="square">
            <a:spAutoFit/>
          </a:bodyPr>
          <a:lstStyle/>
          <a:p>
            <a:pPr algn="l">
              <a:lnSpc>
                <a:spcPct val="150000"/>
              </a:lnSpc>
            </a:pPr>
            <a:r>
              <a:rPr lang="tr-TR" sz="1800" b="0" i="0" u="none" strike="noStrike" baseline="0" dirty="0">
                <a:latin typeface="PalatinoLinotype-Roman"/>
              </a:rPr>
              <a:t>• </a:t>
            </a:r>
            <a:r>
              <a:rPr lang="tr-TR" sz="1800" b="0" i="0" u="none" strike="noStrike" baseline="0" dirty="0">
                <a:solidFill>
                  <a:srgbClr val="FF0000"/>
                </a:solidFill>
                <a:latin typeface="PalatinoLinotype-Roman"/>
              </a:rPr>
              <a:t>UPS şirketi her gün yaklaşık 16.000 paket ve belge dağıtımı yapmaktadır </a:t>
            </a:r>
            <a:r>
              <a:rPr lang="tr-TR" sz="1800" b="0" i="0" u="none" strike="noStrike" baseline="0" dirty="0">
                <a:latin typeface="PalatinoLinotype-Roman"/>
              </a:rPr>
              <a:t>ve yılda 4 milyar ürünü yaklaşık 100.000 araçla sevkiyat yapmaktadır. Bu işlem hacmi ile </a:t>
            </a:r>
            <a:r>
              <a:rPr lang="tr-TR" sz="1800" b="0" i="0" u="none" strike="noStrike" baseline="0" dirty="0" err="1">
                <a:latin typeface="PalatinoLinotype-Roman"/>
              </a:rPr>
              <a:t>UPS’in</a:t>
            </a:r>
            <a:r>
              <a:rPr lang="tr-TR" sz="1800" b="0" i="0" u="none" strike="noStrike" baseline="0" dirty="0">
                <a:latin typeface="PalatinoLinotype-Roman"/>
              </a:rPr>
              <a:t> </a:t>
            </a:r>
            <a:r>
              <a:rPr lang="tr-TR" sz="1800" b="0" i="0" u="none" strike="noStrike" baseline="0" dirty="0">
                <a:solidFill>
                  <a:srgbClr val="FF0000"/>
                </a:solidFill>
                <a:latin typeface="PalatinoLinotype-Roman"/>
              </a:rPr>
              <a:t>büyük veri kullanması için birçok yol vardır ve bu uygulamalardan birisi filo optimizasyonu içindir. </a:t>
            </a:r>
            <a:r>
              <a:rPr lang="tr-TR" sz="1800" b="0" i="0" u="none" strike="noStrike" baseline="0" dirty="0">
                <a:latin typeface="PalatinoLinotype-Roman"/>
              </a:rPr>
              <a:t>Uygun gelişmiş algoritmalar, her bir filo için rota hesabı, motor boşta kalma süresi ve tahmini bakım süreleri için yardımcı olmaktadır. </a:t>
            </a:r>
            <a:r>
              <a:rPr lang="tr-TR" sz="1800" b="0" i="0" u="none" strike="noStrike" baseline="0" dirty="0">
                <a:solidFill>
                  <a:srgbClr val="FF0000"/>
                </a:solidFill>
                <a:latin typeface="PalatinoLinotype-Roman"/>
              </a:rPr>
              <a:t>Programa başladığından beri şirket, 39 milyon galon yakıt ve 364 milyon mil yol tasarrufu sağlamıştır</a:t>
            </a:r>
            <a:r>
              <a:rPr lang="tr-TR" sz="1800" b="0" i="0" u="none" strike="noStrike" baseline="0" dirty="0">
                <a:latin typeface="PalatinoLinotype-Roman"/>
              </a:rPr>
              <a:t>. Sonraki aşamada ise şirket programı uçaklar için de devreye almayı planlamaktadır.</a:t>
            </a:r>
            <a:endParaRPr lang="tr-TR" dirty="0">
              <a:solidFill>
                <a:srgbClr val="FF0000"/>
              </a:solidFill>
            </a:endParaRPr>
          </a:p>
        </p:txBody>
      </p:sp>
      <p:pic>
        <p:nvPicPr>
          <p:cNvPr id="2" name="Resim 1">
            <a:extLst>
              <a:ext uri="{FF2B5EF4-FFF2-40B4-BE49-F238E27FC236}">
                <a16:creationId xmlns:a16="http://schemas.microsoft.com/office/drawing/2014/main" id="{9568142E-4C99-4949-A1E6-831B8675E994}"/>
              </a:ext>
            </a:extLst>
          </p:cNvPr>
          <p:cNvPicPr>
            <a:picLocks noChangeAspect="1"/>
          </p:cNvPicPr>
          <p:nvPr/>
        </p:nvPicPr>
        <p:blipFill>
          <a:blip r:embed="rId2"/>
          <a:stretch>
            <a:fillRect/>
          </a:stretch>
        </p:blipFill>
        <p:spPr>
          <a:xfrm>
            <a:off x="7452746" y="260377"/>
            <a:ext cx="1264332" cy="1503696"/>
          </a:xfrm>
          <a:prstGeom prst="rect">
            <a:avLst/>
          </a:prstGeom>
        </p:spPr>
      </p:pic>
    </p:spTree>
    <p:extLst>
      <p:ext uri="{BB962C8B-B14F-4D97-AF65-F5344CB8AC3E}">
        <p14:creationId xmlns:p14="http://schemas.microsoft.com/office/powerpoint/2010/main" val="35363975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2">
            <a:extLst>
              <a:ext uri="{FF2B5EF4-FFF2-40B4-BE49-F238E27FC236}">
                <a16:creationId xmlns:a16="http://schemas.microsoft.com/office/drawing/2014/main" id="{6FF7D12D-72A0-4C23-B163-FD31BB5A102E}"/>
              </a:ext>
            </a:extLst>
          </p:cNvPr>
          <p:cNvSpPr txBox="1"/>
          <p:nvPr/>
        </p:nvSpPr>
        <p:spPr>
          <a:xfrm>
            <a:off x="7416281" y="5992468"/>
            <a:ext cx="2601595" cy="605155"/>
          </a:xfrm>
          <a:prstGeom prst="rect">
            <a:avLst/>
          </a:prstGeom>
        </p:spPr>
        <p:txBody>
          <a:bodyPr vert="horz" wrap="square" lIns="0" tIns="0" rIns="0" bIns="0" rtlCol="0">
            <a:noAutofit/>
          </a:bodyPr>
          <a:lstStyle/>
          <a:p>
            <a:pPr marL="12700">
              <a:lnSpc>
                <a:spcPts val="4765"/>
              </a:lnSpc>
            </a:pPr>
            <a:r>
              <a:rPr b="1" spc="-25" dirty="0">
                <a:solidFill>
                  <a:srgbClr val="991200"/>
                </a:solidFill>
                <a:latin typeface="Trebuchet MS"/>
                <a:cs typeface="Trebuchet MS"/>
              </a:rPr>
              <a:t>Büyük</a:t>
            </a:r>
            <a:r>
              <a:rPr b="1" spc="-40" dirty="0">
                <a:solidFill>
                  <a:srgbClr val="991200"/>
                </a:solidFill>
                <a:latin typeface="Trebuchet MS"/>
                <a:cs typeface="Trebuchet MS"/>
              </a:rPr>
              <a:t> </a:t>
            </a:r>
            <a:r>
              <a:rPr b="1" spc="-20" dirty="0">
                <a:solidFill>
                  <a:srgbClr val="991200"/>
                </a:solidFill>
                <a:latin typeface="Trebuchet MS"/>
                <a:cs typeface="Trebuchet MS"/>
              </a:rPr>
              <a:t>Veri</a:t>
            </a:r>
            <a:endParaRPr dirty="0">
              <a:latin typeface="Trebuchet MS"/>
              <a:cs typeface="Trebuchet MS"/>
            </a:endParaRPr>
          </a:p>
        </p:txBody>
      </p:sp>
      <p:sp>
        <p:nvSpPr>
          <p:cNvPr id="9" name="object 4">
            <a:extLst>
              <a:ext uri="{FF2B5EF4-FFF2-40B4-BE49-F238E27FC236}">
                <a16:creationId xmlns:a16="http://schemas.microsoft.com/office/drawing/2014/main" id="{165205FE-024F-40E8-B515-2E229E14FCB9}"/>
              </a:ext>
            </a:extLst>
          </p:cNvPr>
          <p:cNvSpPr txBox="1"/>
          <p:nvPr/>
        </p:nvSpPr>
        <p:spPr>
          <a:xfrm>
            <a:off x="7593181" y="6464273"/>
            <a:ext cx="1428115" cy="266700"/>
          </a:xfrm>
          <a:prstGeom prst="rect">
            <a:avLst/>
          </a:prstGeom>
        </p:spPr>
        <p:txBody>
          <a:bodyPr vert="horz" wrap="square" lIns="0" tIns="0" rIns="0" bIns="0" rtlCol="0">
            <a:noAutofit/>
          </a:bodyPr>
          <a:lstStyle/>
          <a:p>
            <a:pPr marL="12700"/>
            <a:r>
              <a:rPr sz="900" dirty="0">
                <a:latin typeface="Calibri"/>
                <a:cs typeface="Calibri"/>
              </a:rPr>
              <a:t>Hüseyin TURGUT</a:t>
            </a:r>
          </a:p>
        </p:txBody>
      </p:sp>
      <p:sp>
        <p:nvSpPr>
          <p:cNvPr id="11" name="Metin kutusu 10">
            <a:extLst>
              <a:ext uri="{FF2B5EF4-FFF2-40B4-BE49-F238E27FC236}">
                <a16:creationId xmlns:a16="http://schemas.microsoft.com/office/drawing/2014/main" id="{A4F36409-D10E-48C8-A4C9-5186B6C69A77}"/>
              </a:ext>
            </a:extLst>
          </p:cNvPr>
          <p:cNvSpPr txBox="1"/>
          <p:nvPr/>
        </p:nvSpPr>
        <p:spPr>
          <a:xfrm>
            <a:off x="675017" y="596025"/>
            <a:ext cx="5007634" cy="369332"/>
          </a:xfrm>
          <a:prstGeom prst="rect">
            <a:avLst/>
          </a:prstGeom>
          <a:noFill/>
        </p:spPr>
        <p:txBody>
          <a:bodyPr wrap="square">
            <a:spAutoFit/>
          </a:bodyPr>
          <a:lstStyle/>
          <a:p>
            <a:r>
              <a:rPr lang="tr-TR" b="1" dirty="0">
                <a:solidFill>
                  <a:srgbClr val="FF0000"/>
                </a:solidFill>
              </a:rPr>
              <a:t>Dünyada büyük veri uygulamaları</a:t>
            </a:r>
          </a:p>
        </p:txBody>
      </p:sp>
      <p:sp>
        <p:nvSpPr>
          <p:cNvPr id="7" name="Metin kutusu 6">
            <a:extLst>
              <a:ext uri="{FF2B5EF4-FFF2-40B4-BE49-F238E27FC236}">
                <a16:creationId xmlns:a16="http://schemas.microsoft.com/office/drawing/2014/main" id="{D6950916-A628-4F55-A346-941FDFBBB192}"/>
              </a:ext>
            </a:extLst>
          </p:cNvPr>
          <p:cNvSpPr txBox="1"/>
          <p:nvPr/>
        </p:nvSpPr>
        <p:spPr>
          <a:xfrm>
            <a:off x="477371" y="1155758"/>
            <a:ext cx="8146676" cy="369332"/>
          </a:xfrm>
          <a:prstGeom prst="rect">
            <a:avLst/>
          </a:prstGeom>
          <a:noFill/>
        </p:spPr>
        <p:txBody>
          <a:bodyPr wrap="square">
            <a:spAutoFit/>
          </a:bodyPr>
          <a:lstStyle/>
          <a:p>
            <a:pPr algn="l"/>
            <a:r>
              <a:rPr lang="tr-TR" sz="1800" b="0" i="0" u="none" strike="noStrike" baseline="0" dirty="0">
                <a:latin typeface="PalatinoLinotype-Roman"/>
              </a:rPr>
              <a:t>büyük veri alanında </a:t>
            </a:r>
            <a:r>
              <a:rPr lang="sv-SE" sz="1800" b="0" i="0" u="none" strike="noStrike" baseline="0" dirty="0">
                <a:latin typeface="PalatinoLinotype-Roman"/>
              </a:rPr>
              <a:t>en çok verilen dünya örnekleri</a:t>
            </a:r>
            <a:endParaRPr lang="tr-TR" sz="1600" b="1" dirty="0"/>
          </a:p>
        </p:txBody>
      </p:sp>
      <p:sp>
        <p:nvSpPr>
          <p:cNvPr id="10" name="Metin kutusu 9">
            <a:extLst>
              <a:ext uri="{FF2B5EF4-FFF2-40B4-BE49-F238E27FC236}">
                <a16:creationId xmlns:a16="http://schemas.microsoft.com/office/drawing/2014/main" id="{F6CECCDB-02C3-424A-A307-4E927A1C11CD}"/>
              </a:ext>
            </a:extLst>
          </p:cNvPr>
          <p:cNvSpPr txBox="1"/>
          <p:nvPr/>
        </p:nvSpPr>
        <p:spPr>
          <a:xfrm>
            <a:off x="173152" y="1695171"/>
            <a:ext cx="8543926" cy="2127314"/>
          </a:xfrm>
          <a:prstGeom prst="rect">
            <a:avLst/>
          </a:prstGeom>
          <a:noFill/>
        </p:spPr>
        <p:txBody>
          <a:bodyPr wrap="square">
            <a:spAutoFit/>
          </a:bodyPr>
          <a:lstStyle/>
          <a:p>
            <a:pPr algn="l">
              <a:lnSpc>
                <a:spcPct val="150000"/>
              </a:lnSpc>
            </a:pPr>
            <a:r>
              <a:rPr lang="tr-TR" sz="1800" b="0" i="0" u="none" strike="noStrike" baseline="0" dirty="0">
                <a:latin typeface="PalatinoLinotype-Roman"/>
              </a:rPr>
              <a:t>• Amerika’da faaliyet gösteren iletişim firması </a:t>
            </a:r>
            <a:r>
              <a:rPr lang="tr-TR" sz="1800" b="0" i="0" u="none" strike="noStrike" baseline="0" dirty="0">
                <a:solidFill>
                  <a:srgbClr val="FF0000"/>
                </a:solidFill>
                <a:latin typeface="PalatinoLinotype-Roman"/>
              </a:rPr>
              <a:t>Sprint</a:t>
            </a:r>
            <a:r>
              <a:rPr lang="tr-TR" sz="1800" b="0" i="0" u="none" strike="noStrike" baseline="0" dirty="0">
                <a:latin typeface="PalatinoLinotype-Roman"/>
              </a:rPr>
              <a:t>, iletişim hatlarının kullanım zamanında ağ hatası ve kullanıcı değişimi olurken iletişim kalitesini arttırmak ve müşteri deneyimini iyileştirmek için </a:t>
            </a:r>
            <a:r>
              <a:rPr lang="tr-TR" sz="1800" b="0" i="0" u="none" strike="noStrike" baseline="0" dirty="0">
                <a:solidFill>
                  <a:srgbClr val="FF0000"/>
                </a:solidFill>
                <a:latin typeface="PalatinoLinotype-Roman"/>
              </a:rPr>
              <a:t>büyük veri analizi kullanmaktadır</a:t>
            </a:r>
            <a:r>
              <a:rPr lang="tr-TR" sz="1800" b="0" i="0" u="none" strike="noStrike" baseline="0" dirty="0">
                <a:latin typeface="PalatinoLinotype-Roman"/>
              </a:rPr>
              <a:t>. 53 milyon kullanıcı için günde 10 milyar işlem gerçekleşmekte ve büyük veri analizleri gerçek zamanlı zekayı ağa koyarak %90 oranında bir kapasite artışı sağlamaktadır.</a:t>
            </a:r>
            <a:endParaRPr lang="tr-TR" dirty="0">
              <a:solidFill>
                <a:srgbClr val="FF0000"/>
              </a:solidFill>
            </a:endParaRPr>
          </a:p>
        </p:txBody>
      </p:sp>
      <p:pic>
        <p:nvPicPr>
          <p:cNvPr id="2050" name="Picture 2" descr="Sprint Logo | Anlamı, Tarih, PNG">
            <a:extLst>
              <a:ext uri="{FF2B5EF4-FFF2-40B4-BE49-F238E27FC236}">
                <a16:creationId xmlns:a16="http://schemas.microsoft.com/office/drawing/2014/main" id="{564FDCED-EA2A-4D48-9F3F-7757D45B8C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5376" y="4362729"/>
            <a:ext cx="28575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96921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2">
            <a:extLst>
              <a:ext uri="{FF2B5EF4-FFF2-40B4-BE49-F238E27FC236}">
                <a16:creationId xmlns:a16="http://schemas.microsoft.com/office/drawing/2014/main" id="{6FF7D12D-72A0-4C23-B163-FD31BB5A102E}"/>
              </a:ext>
            </a:extLst>
          </p:cNvPr>
          <p:cNvSpPr txBox="1"/>
          <p:nvPr/>
        </p:nvSpPr>
        <p:spPr>
          <a:xfrm>
            <a:off x="7416281" y="5992468"/>
            <a:ext cx="2601595" cy="605155"/>
          </a:xfrm>
          <a:prstGeom prst="rect">
            <a:avLst/>
          </a:prstGeom>
        </p:spPr>
        <p:txBody>
          <a:bodyPr vert="horz" wrap="square" lIns="0" tIns="0" rIns="0" bIns="0" rtlCol="0">
            <a:noAutofit/>
          </a:bodyPr>
          <a:lstStyle/>
          <a:p>
            <a:pPr marL="12700">
              <a:lnSpc>
                <a:spcPts val="4765"/>
              </a:lnSpc>
            </a:pPr>
            <a:r>
              <a:rPr b="1" spc="-25" dirty="0">
                <a:solidFill>
                  <a:srgbClr val="991200"/>
                </a:solidFill>
                <a:latin typeface="Trebuchet MS"/>
                <a:cs typeface="Trebuchet MS"/>
              </a:rPr>
              <a:t>Büyük</a:t>
            </a:r>
            <a:r>
              <a:rPr b="1" spc="-40" dirty="0">
                <a:solidFill>
                  <a:srgbClr val="991200"/>
                </a:solidFill>
                <a:latin typeface="Trebuchet MS"/>
                <a:cs typeface="Trebuchet MS"/>
              </a:rPr>
              <a:t> </a:t>
            </a:r>
            <a:r>
              <a:rPr b="1" spc="-20" dirty="0">
                <a:solidFill>
                  <a:srgbClr val="991200"/>
                </a:solidFill>
                <a:latin typeface="Trebuchet MS"/>
                <a:cs typeface="Trebuchet MS"/>
              </a:rPr>
              <a:t>Veri</a:t>
            </a:r>
            <a:endParaRPr dirty="0">
              <a:latin typeface="Trebuchet MS"/>
              <a:cs typeface="Trebuchet MS"/>
            </a:endParaRPr>
          </a:p>
        </p:txBody>
      </p:sp>
      <p:sp>
        <p:nvSpPr>
          <p:cNvPr id="9" name="object 4">
            <a:extLst>
              <a:ext uri="{FF2B5EF4-FFF2-40B4-BE49-F238E27FC236}">
                <a16:creationId xmlns:a16="http://schemas.microsoft.com/office/drawing/2014/main" id="{165205FE-024F-40E8-B515-2E229E14FCB9}"/>
              </a:ext>
            </a:extLst>
          </p:cNvPr>
          <p:cNvSpPr txBox="1"/>
          <p:nvPr/>
        </p:nvSpPr>
        <p:spPr>
          <a:xfrm>
            <a:off x="7593181" y="6464273"/>
            <a:ext cx="1428115" cy="266700"/>
          </a:xfrm>
          <a:prstGeom prst="rect">
            <a:avLst/>
          </a:prstGeom>
        </p:spPr>
        <p:txBody>
          <a:bodyPr vert="horz" wrap="square" lIns="0" tIns="0" rIns="0" bIns="0" rtlCol="0">
            <a:noAutofit/>
          </a:bodyPr>
          <a:lstStyle/>
          <a:p>
            <a:pPr marL="12700"/>
            <a:r>
              <a:rPr sz="900" dirty="0">
                <a:latin typeface="Calibri"/>
                <a:cs typeface="Calibri"/>
              </a:rPr>
              <a:t>Hüseyin TURGUT</a:t>
            </a:r>
          </a:p>
        </p:txBody>
      </p:sp>
      <p:sp>
        <p:nvSpPr>
          <p:cNvPr id="11" name="Metin kutusu 10">
            <a:extLst>
              <a:ext uri="{FF2B5EF4-FFF2-40B4-BE49-F238E27FC236}">
                <a16:creationId xmlns:a16="http://schemas.microsoft.com/office/drawing/2014/main" id="{A4F36409-D10E-48C8-A4C9-5186B6C69A77}"/>
              </a:ext>
            </a:extLst>
          </p:cNvPr>
          <p:cNvSpPr txBox="1"/>
          <p:nvPr/>
        </p:nvSpPr>
        <p:spPr>
          <a:xfrm>
            <a:off x="675017" y="596025"/>
            <a:ext cx="5007634" cy="369332"/>
          </a:xfrm>
          <a:prstGeom prst="rect">
            <a:avLst/>
          </a:prstGeom>
          <a:noFill/>
        </p:spPr>
        <p:txBody>
          <a:bodyPr wrap="square">
            <a:spAutoFit/>
          </a:bodyPr>
          <a:lstStyle/>
          <a:p>
            <a:r>
              <a:rPr lang="tr-TR" b="1" dirty="0">
                <a:solidFill>
                  <a:srgbClr val="FF0000"/>
                </a:solidFill>
              </a:rPr>
              <a:t>Dünyada büyük veri uygulamaları</a:t>
            </a:r>
          </a:p>
        </p:txBody>
      </p:sp>
      <p:sp>
        <p:nvSpPr>
          <p:cNvPr id="7" name="Metin kutusu 6">
            <a:extLst>
              <a:ext uri="{FF2B5EF4-FFF2-40B4-BE49-F238E27FC236}">
                <a16:creationId xmlns:a16="http://schemas.microsoft.com/office/drawing/2014/main" id="{D6950916-A628-4F55-A346-941FDFBBB192}"/>
              </a:ext>
            </a:extLst>
          </p:cNvPr>
          <p:cNvSpPr txBox="1"/>
          <p:nvPr/>
        </p:nvSpPr>
        <p:spPr>
          <a:xfrm>
            <a:off x="477371" y="1155758"/>
            <a:ext cx="8146676" cy="369332"/>
          </a:xfrm>
          <a:prstGeom prst="rect">
            <a:avLst/>
          </a:prstGeom>
          <a:noFill/>
        </p:spPr>
        <p:txBody>
          <a:bodyPr wrap="square">
            <a:spAutoFit/>
          </a:bodyPr>
          <a:lstStyle/>
          <a:p>
            <a:pPr algn="l"/>
            <a:r>
              <a:rPr lang="tr-TR" sz="1800" b="0" i="0" u="none" strike="noStrike" baseline="0" dirty="0">
                <a:latin typeface="PalatinoLinotype-Roman"/>
              </a:rPr>
              <a:t>büyük veri alanında </a:t>
            </a:r>
            <a:r>
              <a:rPr lang="sv-SE" sz="1800" b="0" i="0" u="none" strike="noStrike" baseline="0" dirty="0">
                <a:latin typeface="PalatinoLinotype-Roman"/>
              </a:rPr>
              <a:t>en çok verilen dünya örnekleri</a:t>
            </a:r>
            <a:endParaRPr lang="tr-TR" sz="1600" b="1" dirty="0"/>
          </a:p>
        </p:txBody>
      </p:sp>
      <p:sp>
        <p:nvSpPr>
          <p:cNvPr id="10" name="Metin kutusu 9">
            <a:extLst>
              <a:ext uri="{FF2B5EF4-FFF2-40B4-BE49-F238E27FC236}">
                <a16:creationId xmlns:a16="http://schemas.microsoft.com/office/drawing/2014/main" id="{F6CECCDB-02C3-424A-A307-4E927A1C11CD}"/>
              </a:ext>
            </a:extLst>
          </p:cNvPr>
          <p:cNvSpPr txBox="1"/>
          <p:nvPr/>
        </p:nvSpPr>
        <p:spPr>
          <a:xfrm>
            <a:off x="173152" y="1695171"/>
            <a:ext cx="8543926" cy="1711815"/>
          </a:xfrm>
          <a:prstGeom prst="rect">
            <a:avLst/>
          </a:prstGeom>
          <a:noFill/>
        </p:spPr>
        <p:txBody>
          <a:bodyPr wrap="square">
            <a:spAutoFit/>
          </a:bodyPr>
          <a:lstStyle/>
          <a:p>
            <a:pPr algn="l">
              <a:lnSpc>
                <a:spcPct val="150000"/>
              </a:lnSpc>
            </a:pPr>
            <a:r>
              <a:rPr lang="tr-TR" sz="1800" b="0" i="0" u="none" strike="noStrike" baseline="0" dirty="0">
                <a:latin typeface="PalatinoLinotype-Roman"/>
              </a:rPr>
              <a:t>• </a:t>
            </a:r>
            <a:r>
              <a:rPr lang="tr-TR" sz="1800" b="0" i="0" u="none" strike="noStrike" baseline="0" dirty="0" err="1">
                <a:solidFill>
                  <a:srgbClr val="FF0000"/>
                </a:solidFill>
                <a:latin typeface="PalatinoLinotype-Roman"/>
              </a:rPr>
              <a:t>American</a:t>
            </a:r>
            <a:r>
              <a:rPr lang="tr-TR" sz="1800" b="0" i="0" u="none" strike="noStrike" baseline="0" dirty="0">
                <a:solidFill>
                  <a:srgbClr val="FF0000"/>
                </a:solidFill>
                <a:latin typeface="PalatinoLinotype-Roman"/>
              </a:rPr>
              <a:t> Express </a:t>
            </a:r>
            <a:r>
              <a:rPr lang="tr-TR" sz="1800" b="0" i="0" u="none" strike="noStrike" baseline="0" dirty="0">
                <a:latin typeface="PalatinoLinotype-Roman"/>
              </a:rPr>
              <a:t>şirketi, geleneksel ticari istihbarat tabanlı raporlamasını ve müşteri sadakati öngören göstergeleri değiştirmek için </a:t>
            </a:r>
            <a:r>
              <a:rPr lang="tr-TR" sz="1800" b="0" i="0" u="none" strike="noStrike" baseline="0" dirty="0">
                <a:solidFill>
                  <a:srgbClr val="FF0000"/>
                </a:solidFill>
                <a:latin typeface="PalatinoLinotype-Roman"/>
              </a:rPr>
              <a:t>gelişmiş tahmin modelleri </a:t>
            </a:r>
            <a:r>
              <a:rPr lang="tr-TR" sz="1800" b="0" i="0" u="none" strike="noStrike" baseline="0" dirty="0">
                <a:latin typeface="PalatinoLinotype-Roman"/>
              </a:rPr>
              <a:t>oluşturarak, 115 değişken ile geçmiş müşteri işlemlerini analiz etmiş ve böylelikle </a:t>
            </a:r>
            <a:r>
              <a:rPr lang="tr-TR" sz="1800" b="0" i="0" u="none" strike="noStrike" baseline="0" dirty="0">
                <a:solidFill>
                  <a:srgbClr val="FF0000"/>
                </a:solidFill>
                <a:latin typeface="PalatinoLinotype-Roman"/>
              </a:rPr>
              <a:t>Avustralya pazarında kapanacak hesapların %24’ünü tahmin edilebilmiştir</a:t>
            </a:r>
            <a:r>
              <a:rPr lang="tr-TR" sz="1800" b="0" i="0" u="none" strike="noStrike" baseline="0" dirty="0">
                <a:latin typeface="PalatinoLinotype-Roman"/>
              </a:rPr>
              <a:t>.</a:t>
            </a:r>
            <a:endParaRPr lang="tr-TR" dirty="0">
              <a:solidFill>
                <a:srgbClr val="FF0000"/>
              </a:solidFill>
            </a:endParaRPr>
          </a:p>
        </p:txBody>
      </p:sp>
      <p:pic>
        <p:nvPicPr>
          <p:cNvPr id="2" name="Resim 1">
            <a:extLst>
              <a:ext uri="{FF2B5EF4-FFF2-40B4-BE49-F238E27FC236}">
                <a16:creationId xmlns:a16="http://schemas.microsoft.com/office/drawing/2014/main" id="{00697B9F-0871-4C66-89B8-F9DFA9408E39}"/>
              </a:ext>
            </a:extLst>
          </p:cNvPr>
          <p:cNvPicPr>
            <a:picLocks noChangeAspect="1"/>
          </p:cNvPicPr>
          <p:nvPr/>
        </p:nvPicPr>
        <p:blipFill>
          <a:blip r:embed="rId2"/>
          <a:stretch>
            <a:fillRect/>
          </a:stretch>
        </p:blipFill>
        <p:spPr>
          <a:xfrm>
            <a:off x="675017" y="3858868"/>
            <a:ext cx="2143125" cy="2133600"/>
          </a:xfrm>
          <a:prstGeom prst="rect">
            <a:avLst/>
          </a:prstGeom>
        </p:spPr>
      </p:pic>
    </p:spTree>
    <p:extLst>
      <p:ext uri="{BB962C8B-B14F-4D97-AF65-F5344CB8AC3E}">
        <p14:creationId xmlns:p14="http://schemas.microsoft.com/office/powerpoint/2010/main" val="22793463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2">
            <a:extLst>
              <a:ext uri="{FF2B5EF4-FFF2-40B4-BE49-F238E27FC236}">
                <a16:creationId xmlns:a16="http://schemas.microsoft.com/office/drawing/2014/main" id="{6FF7D12D-72A0-4C23-B163-FD31BB5A102E}"/>
              </a:ext>
            </a:extLst>
          </p:cNvPr>
          <p:cNvSpPr txBox="1"/>
          <p:nvPr/>
        </p:nvSpPr>
        <p:spPr>
          <a:xfrm>
            <a:off x="7416281" y="5992468"/>
            <a:ext cx="2601595" cy="605155"/>
          </a:xfrm>
          <a:prstGeom prst="rect">
            <a:avLst/>
          </a:prstGeom>
        </p:spPr>
        <p:txBody>
          <a:bodyPr vert="horz" wrap="square" lIns="0" tIns="0" rIns="0" bIns="0" rtlCol="0">
            <a:noAutofit/>
          </a:bodyPr>
          <a:lstStyle/>
          <a:p>
            <a:pPr marL="12700">
              <a:lnSpc>
                <a:spcPts val="4765"/>
              </a:lnSpc>
            </a:pPr>
            <a:r>
              <a:rPr b="1" spc="-25" dirty="0">
                <a:solidFill>
                  <a:srgbClr val="991200"/>
                </a:solidFill>
                <a:latin typeface="Trebuchet MS"/>
                <a:cs typeface="Trebuchet MS"/>
              </a:rPr>
              <a:t>Büyük</a:t>
            </a:r>
            <a:r>
              <a:rPr b="1" spc="-40" dirty="0">
                <a:solidFill>
                  <a:srgbClr val="991200"/>
                </a:solidFill>
                <a:latin typeface="Trebuchet MS"/>
                <a:cs typeface="Trebuchet MS"/>
              </a:rPr>
              <a:t> </a:t>
            </a:r>
            <a:r>
              <a:rPr b="1" spc="-20" dirty="0">
                <a:solidFill>
                  <a:srgbClr val="991200"/>
                </a:solidFill>
                <a:latin typeface="Trebuchet MS"/>
                <a:cs typeface="Trebuchet MS"/>
              </a:rPr>
              <a:t>Veri</a:t>
            </a:r>
            <a:endParaRPr dirty="0">
              <a:latin typeface="Trebuchet MS"/>
              <a:cs typeface="Trebuchet MS"/>
            </a:endParaRPr>
          </a:p>
        </p:txBody>
      </p:sp>
      <p:sp>
        <p:nvSpPr>
          <p:cNvPr id="9" name="object 4">
            <a:extLst>
              <a:ext uri="{FF2B5EF4-FFF2-40B4-BE49-F238E27FC236}">
                <a16:creationId xmlns:a16="http://schemas.microsoft.com/office/drawing/2014/main" id="{165205FE-024F-40E8-B515-2E229E14FCB9}"/>
              </a:ext>
            </a:extLst>
          </p:cNvPr>
          <p:cNvSpPr txBox="1"/>
          <p:nvPr/>
        </p:nvSpPr>
        <p:spPr>
          <a:xfrm>
            <a:off x="7593181" y="6464273"/>
            <a:ext cx="1428115" cy="266700"/>
          </a:xfrm>
          <a:prstGeom prst="rect">
            <a:avLst/>
          </a:prstGeom>
        </p:spPr>
        <p:txBody>
          <a:bodyPr vert="horz" wrap="square" lIns="0" tIns="0" rIns="0" bIns="0" rtlCol="0">
            <a:noAutofit/>
          </a:bodyPr>
          <a:lstStyle/>
          <a:p>
            <a:pPr marL="12700"/>
            <a:r>
              <a:rPr sz="900" dirty="0">
                <a:latin typeface="Calibri"/>
                <a:cs typeface="Calibri"/>
              </a:rPr>
              <a:t>Hüseyin TURGUT</a:t>
            </a:r>
          </a:p>
        </p:txBody>
      </p:sp>
      <p:sp>
        <p:nvSpPr>
          <p:cNvPr id="11" name="Metin kutusu 10">
            <a:extLst>
              <a:ext uri="{FF2B5EF4-FFF2-40B4-BE49-F238E27FC236}">
                <a16:creationId xmlns:a16="http://schemas.microsoft.com/office/drawing/2014/main" id="{A4F36409-D10E-48C8-A4C9-5186B6C69A77}"/>
              </a:ext>
            </a:extLst>
          </p:cNvPr>
          <p:cNvSpPr txBox="1"/>
          <p:nvPr/>
        </p:nvSpPr>
        <p:spPr>
          <a:xfrm>
            <a:off x="675017" y="596025"/>
            <a:ext cx="5007634" cy="369332"/>
          </a:xfrm>
          <a:prstGeom prst="rect">
            <a:avLst/>
          </a:prstGeom>
          <a:noFill/>
        </p:spPr>
        <p:txBody>
          <a:bodyPr wrap="square">
            <a:spAutoFit/>
          </a:bodyPr>
          <a:lstStyle/>
          <a:p>
            <a:r>
              <a:rPr lang="tr-TR" b="1" dirty="0">
                <a:solidFill>
                  <a:srgbClr val="FF0000"/>
                </a:solidFill>
              </a:rPr>
              <a:t>Dünyada büyük veri uygulamaları</a:t>
            </a:r>
          </a:p>
        </p:txBody>
      </p:sp>
      <p:sp>
        <p:nvSpPr>
          <p:cNvPr id="7" name="Metin kutusu 6">
            <a:extLst>
              <a:ext uri="{FF2B5EF4-FFF2-40B4-BE49-F238E27FC236}">
                <a16:creationId xmlns:a16="http://schemas.microsoft.com/office/drawing/2014/main" id="{D6950916-A628-4F55-A346-941FDFBBB192}"/>
              </a:ext>
            </a:extLst>
          </p:cNvPr>
          <p:cNvSpPr txBox="1"/>
          <p:nvPr/>
        </p:nvSpPr>
        <p:spPr>
          <a:xfrm>
            <a:off x="477371" y="1155758"/>
            <a:ext cx="8146676" cy="369332"/>
          </a:xfrm>
          <a:prstGeom prst="rect">
            <a:avLst/>
          </a:prstGeom>
          <a:noFill/>
        </p:spPr>
        <p:txBody>
          <a:bodyPr wrap="square">
            <a:spAutoFit/>
          </a:bodyPr>
          <a:lstStyle/>
          <a:p>
            <a:pPr algn="l"/>
            <a:r>
              <a:rPr lang="tr-TR" sz="1800" b="0" i="0" u="none" strike="noStrike" baseline="0" dirty="0">
                <a:latin typeface="PalatinoLinotype-Roman"/>
              </a:rPr>
              <a:t>büyük veri alanında </a:t>
            </a:r>
            <a:r>
              <a:rPr lang="sv-SE" sz="1800" b="0" i="0" u="none" strike="noStrike" baseline="0" dirty="0">
                <a:latin typeface="PalatinoLinotype-Roman"/>
              </a:rPr>
              <a:t>en çok verilen dünya örnekleri</a:t>
            </a:r>
            <a:endParaRPr lang="tr-TR" sz="1600" b="1" dirty="0"/>
          </a:p>
        </p:txBody>
      </p:sp>
      <p:sp>
        <p:nvSpPr>
          <p:cNvPr id="10" name="Metin kutusu 9">
            <a:extLst>
              <a:ext uri="{FF2B5EF4-FFF2-40B4-BE49-F238E27FC236}">
                <a16:creationId xmlns:a16="http://schemas.microsoft.com/office/drawing/2014/main" id="{F6CECCDB-02C3-424A-A307-4E927A1C11CD}"/>
              </a:ext>
            </a:extLst>
          </p:cNvPr>
          <p:cNvSpPr txBox="1"/>
          <p:nvPr/>
        </p:nvSpPr>
        <p:spPr>
          <a:xfrm>
            <a:off x="173152" y="1695171"/>
            <a:ext cx="8543926" cy="2958310"/>
          </a:xfrm>
          <a:prstGeom prst="rect">
            <a:avLst/>
          </a:prstGeom>
          <a:noFill/>
        </p:spPr>
        <p:txBody>
          <a:bodyPr wrap="square">
            <a:spAutoFit/>
          </a:bodyPr>
          <a:lstStyle/>
          <a:p>
            <a:pPr algn="l">
              <a:lnSpc>
                <a:spcPct val="150000"/>
              </a:lnSpc>
            </a:pPr>
            <a:r>
              <a:rPr lang="tr-TR" sz="1800" b="0" i="0" u="none" strike="noStrike" baseline="0" dirty="0">
                <a:latin typeface="PalatinoLinotype-Roman"/>
              </a:rPr>
              <a:t>• </a:t>
            </a:r>
            <a:r>
              <a:rPr lang="tr-TR" sz="1800" b="0" i="0" u="none" strike="noStrike" baseline="0" dirty="0">
                <a:solidFill>
                  <a:srgbClr val="FF0000"/>
                </a:solidFill>
                <a:latin typeface="PalatinoLinotype-Roman"/>
              </a:rPr>
              <a:t>Amerikan sigorta şirketi AIG</a:t>
            </a:r>
            <a:r>
              <a:rPr lang="tr-TR" sz="1800" b="0" i="0" u="none" strike="noStrike" baseline="0" dirty="0">
                <a:latin typeface="PalatinoLinotype-Roman"/>
              </a:rPr>
              <a:t>, </a:t>
            </a:r>
            <a:r>
              <a:rPr lang="tr-TR" sz="1800" b="1" i="0" u="none" strike="noStrike" baseline="0" dirty="0">
                <a:solidFill>
                  <a:srgbClr val="FF0000"/>
                </a:solidFill>
                <a:latin typeface="PalatinoLinotype-Roman"/>
              </a:rPr>
              <a:t>dolandırıcılıkla mücadele etmek için büyük veri </a:t>
            </a:r>
            <a:r>
              <a:rPr lang="tr-TR" sz="1800" b="0" i="0" u="none" strike="noStrike" baseline="0" dirty="0">
                <a:latin typeface="PalatinoLinotype-Roman"/>
              </a:rPr>
              <a:t>ve veri görselleştirme kullanmaktadır. Sistem, olası sahtekârlıkları tespit etmek için talep veri tabanından ve elle yazılmış olan notlarından yapısal ve yapısal olmayan verileri almaktadır. Ayrıca sistem talep önceliklerinin listelemesinin yanı sıra, ısı haritaları gibi çizelgeler ve görselleştirmeleri araştırmak, ekipleri bilgilendirmek ve makine öğrenme algoritmalarında iyileştirmeler yapılmasına yardımcı olmaktadır.</a:t>
            </a:r>
            <a:endParaRPr lang="tr-TR" dirty="0">
              <a:solidFill>
                <a:srgbClr val="FF0000"/>
              </a:solidFill>
            </a:endParaRPr>
          </a:p>
        </p:txBody>
      </p:sp>
      <p:pic>
        <p:nvPicPr>
          <p:cNvPr id="3074" name="Picture 2">
            <a:extLst>
              <a:ext uri="{FF2B5EF4-FFF2-40B4-BE49-F238E27FC236}">
                <a16:creationId xmlns:a16="http://schemas.microsoft.com/office/drawing/2014/main" id="{54A1AE8D-2612-4BE7-8824-D58FADF95C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017" y="4823562"/>
            <a:ext cx="2914650" cy="1571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8061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2">
            <a:extLst>
              <a:ext uri="{FF2B5EF4-FFF2-40B4-BE49-F238E27FC236}">
                <a16:creationId xmlns:a16="http://schemas.microsoft.com/office/drawing/2014/main" id="{6FF7D12D-72A0-4C23-B163-FD31BB5A102E}"/>
              </a:ext>
            </a:extLst>
          </p:cNvPr>
          <p:cNvSpPr txBox="1"/>
          <p:nvPr/>
        </p:nvSpPr>
        <p:spPr>
          <a:xfrm>
            <a:off x="7416281" y="5992468"/>
            <a:ext cx="2601595" cy="605155"/>
          </a:xfrm>
          <a:prstGeom prst="rect">
            <a:avLst/>
          </a:prstGeom>
        </p:spPr>
        <p:txBody>
          <a:bodyPr vert="horz" wrap="square" lIns="0" tIns="0" rIns="0" bIns="0" rtlCol="0">
            <a:noAutofit/>
          </a:bodyPr>
          <a:lstStyle/>
          <a:p>
            <a:pPr marL="12700">
              <a:lnSpc>
                <a:spcPts val="4765"/>
              </a:lnSpc>
            </a:pPr>
            <a:r>
              <a:rPr b="1" spc="-25" dirty="0">
                <a:solidFill>
                  <a:srgbClr val="991200"/>
                </a:solidFill>
                <a:latin typeface="Trebuchet MS"/>
                <a:cs typeface="Trebuchet MS"/>
              </a:rPr>
              <a:t>Büyük</a:t>
            </a:r>
            <a:r>
              <a:rPr b="1" spc="-40" dirty="0">
                <a:solidFill>
                  <a:srgbClr val="991200"/>
                </a:solidFill>
                <a:latin typeface="Trebuchet MS"/>
                <a:cs typeface="Trebuchet MS"/>
              </a:rPr>
              <a:t> </a:t>
            </a:r>
            <a:r>
              <a:rPr b="1" spc="-20" dirty="0">
                <a:solidFill>
                  <a:srgbClr val="991200"/>
                </a:solidFill>
                <a:latin typeface="Trebuchet MS"/>
                <a:cs typeface="Trebuchet MS"/>
              </a:rPr>
              <a:t>Veri</a:t>
            </a:r>
            <a:endParaRPr dirty="0">
              <a:latin typeface="Trebuchet MS"/>
              <a:cs typeface="Trebuchet MS"/>
            </a:endParaRPr>
          </a:p>
        </p:txBody>
      </p:sp>
      <p:sp>
        <p:nvSpPr>
          <p:cNvPr id="9" name="object 4">
            <a:extLst>
              <a:ext uri="{FF2B5EF4-FFF2-40B4-BE49-F238E27FC236}">
                <a16:creationId xmlns:a16="http://schemas.microsoft.com/office/drawing/2014/main" id="{165205FE-024F-40E8-B515-2E229E14FCB9}"/>
              </a:ext>
            </a:extLst>
          </p:cNvPr>
          <p:cNvSpPr txBox="1"/>
          <p:nvPr/>
        </p:nvSpPr>
        <p:spPr>
          <a:xfrm>
            <a:off x="7593181" y="6464273"/>
            <a:ext cx="1428115" cy="266700"/>
          </a:xfrm>
          <a:prstGeom prst="rect">
            <a:avLst/>
          </a:prstGeom>
        </p:spPr>
        <p:txBody>
          <a:bodyPr vert="horz" wrap="square" lIns="0" tIns="0" rIns="0" bIns="0" rtlCol="0">
            <a:noAutofit/>
          </a:bodyPr>
          <a:lstStyle/>
          <a:p>
            <a:pPr marL="12700"/>
            <a:r>
              <a:rPr sz="900" dirty="0">
                <a:latin typeface="Calibri"/>
                <a:cs typeface="Calibri"/>
              </a:rPr>
              <a:t>Hüseyin TURGUT</a:t>
            </a:r>
          </a:p>
        </p:txBody>
      </p:sp>
      <p:sp>
        <p:nvSpPr>
          <p:cNvPr id="11" name="Metin kutusu 10">
            <a:extLst>
              <a:ext uri="{FF2B5EF4-FFF2-40B4-BE49-F238E27FC236}">
                <a16:creationId xmlns:a16="http://schemas.microsoft.com/office/drawing/2014/main" id="{A4F36409-D10E-48C8-A4C9-5186B6C69A77}"/>
              </a:ext>
            </a:extLst>
          </p:cNvPr>
          <p:cNvSpPr txBox="1"/>
          <p:nvPr/>
        </p:nvSpPr>
        <p:spPr>
          <a:xfrm>
            <a:off x="675017" y="596025"/>
            <a:ext cx="5007634" cy="369332"/>
          </a:xfrm>
          <a:prstGeom prst="rect">
            <a:avLst/>
          </a:prstGeom>
          <a:noFill/>
        </p:spPr>
        <p:txBody>
          <a:bodyPr wrap="square">
            <a:spAutoFit/>
          </a:bodyPr>
          <a:lstStyle/>
          <a:p>
            <a:r>
              <a:rPr lang="tr-TR" b="1" dirty="0">
                <a:solidFill>
                  <a:srgbClr val="FF0000"/>
                </a:solidFill>
              </a:rPr>
              <a:t>Dünyada büyük veri uygulamaları</a:t>
            </a:r>
          </a:p>
        </p:txBody>
      </p:sp>
      <p:sp>
        <p:nvSpPr>
          <p:cNvPr id="7" name="Metin kutusu 6">
            <a:extLst>
              <a:ext uri="{FF2B5EF4-FFF2-40B4-BE49-F238E27FC236}">
                <a16:creationId xmlns:a16="http://schemas.microsoft.com/office/drawing/2014/main" id="{D6950916-A628-4F55-A346-941FDFBBB192}"/>
              </a:ext>
            </a:extLst>
          </p:cNvPr>
          <p:cNvSpPr txBox="1"/>
          <p:nvPr/>
        </p:nvSpPr>
        <p:spPr>
          <a:xfrm>
            <a:off x="477371" y="1155758"/>
            <a:ext cx="8146676" cy="369332"/>
          </a:xfrm>
          <a:prstGeom prst="rect">
            <a:avLst/>
          </a:prstGeom>
          <a:noFill/>
        </p:spPr>
        <p:txBody>
          <a:bodyPr wrap="square">
            <a:spAutoFit/>
          </a:bodyPr>
          <a:lstStyle/>
          <a:p>
            <a:pPr algn="l"/>
            <a:r>
              <a:rPr lang="tr-TR" sz="1800" b="0" i="0" u="none" strike="noStrike" baseline="0" dirty="0">
                <a:latin typeface="PalatinoLinotype-Roman"/>
              </a:rPr>
              <a:t>büyük veri alanında </a:t>
            </a:r>
            <a:r>
              <a:rPr lang="sv-SE" sz="1800" b="0" i="0" u="none" strike="noStrike" baseline="0" dirty="0">
                <a:latin typeface="PalatinoLinotype-Roman"/>
              </a:rPr>
              <a:t>en çok verilen dünya örnekleri</a:t>
            </a:r>
            <a:endParaRPr lang="tr-TR" sz="1600" b="1" dirty="0"/>
          </a:p>
        </p:txBody>
      </p:sp>
      <p:sp>
        <p:nvSpPr>
          <p:cNvPr id="10" name="Metin kutusu 9">
            <a:extLst>
              <a:ext uri="{FF2B5EF4-FFF2-40B4-BE49-F238E27FC236}">
                <a16:creationId xmlns:a16="http://schemas.microsoft.com/office/drawing/2014/main" id="{F6CECCDB-02C3-424A-A307-4E927A1C11CD}"/>
              </a:ext>
            </a:extLst>
          </p:cNvPr>
          <p:cNvSpPr txBox="1"/>
          <p:nvPr/>
        </p:nvSpPr>
        <p:spPr>
          <a:xfrm>
            <a:off x="173152" y="1695171"/>
            <a:ext cx="8543926" cy="3789307"/>
          </a:xfrm>
          <a:prstGeom prst="rect">
            <a:avLst/>
          </a:prstGeom>
          <a:noFill/>
        </p:spPr>
        <p:txBody>
          <a:bodyPr wrap="square">
            <a:spAutoFit/>
          </a:bodyPr>
          <a:lstStyle/>
          <a:p>
            <a:pPr algn="l">
              <a:lnSpc>
                <a:spcPct val="150000"/>
              </a:lnSpc>
            </a:pPr>
            <a:r>
              <a:rPr lang="tr-TR" sz="1800" b="0" i="0" u="none" strike="noStrike" baseline="0" dirty="0">
                <a:latin typeface="PalatinoLinotype-Roman"/>
              </a:rPr>
              <a:t>• </a:t>
            </a:r>
            <a:r>
              <a:rPr lang="tr-TR" sz="1800" b="1" i="0" u="none" strike="noStrike" baseline="0" dirty="0" err="1">
                <a:solidFill>
                  <a:srgbClr val="FF0000"/>
                </a:solidFill>
                <a:latin typeface="PalatinoLinotype-Roman"/>
              </a:rPr>
              <a:t>Tesla</a:t>
            </a:r>
            <a:r>
              <a:rPr lang="tr-TR" sz="1800" b="0" i="0" u="none" strike="noStrike" baseline="0" dirty="0">
                <a:latin typeface="PalatinoLinotype-Roman"/>
              </a:rPr>
              <a:t> şirketi araçlarını </a:t>
            </a:r>
            <a:r>
              <a:rPr lang="tr-TR" sz="1800" b="0" i="0" u="none" strike="noStrike" baseline="0" dirty="0" err="1">
                <a:latin typeface="PalatinoLinotype-Roman"/>
              </a:rPr>
              <a:t>sensörlerle</a:t>
            </a:r>
            <a:r>
              <a:rPr lang="tr-TR" sz="1800" b="0" i="0" u="none" strike="noStrike" baseline="0" dirty="0">
                <a:latin typeface="PalatinoLinotype-Roman"/>
              </a:rPr>
              <a:t> donatarak ve </a:t>
            </a:r>
            <a:r>
              <a:rPr lang="tr-TR" sz="1800" b="0" i="0" u="none" strike="noStrike" baseline="0" dirty="0" err="1">
                <a:latin typeface="PalatinoLinotype-Roman"/>
              </a:rPr>
              <a:t>Apache</a:t>
            </a:r>
            <a:r>
              <a:rPr lang="tr-TR" sz="1800" b="0" i="0" u="none" strike="noStrike" baseline="0" dirty="0">
                <a:latin typeface="PalatinoLinotype-Roman"/>
              </a:rPr>
              <a:t> </a:t>
            </a:r>
            <a:r>
              <a:rPr lang="tr-TR" sz="1800" b="0" i="0" u="none" strike="noStrike" baseline="0" dirty="0" err="1">
                <a:latin typeface="PalatinoLinotype-Roman"/>
              </a:rPr>
              <a:t>Hadoop</a:t>
            </a:r>
            <a:r>
              <a:rPr lang="tr-TR" sz="1800" b="0" i="0" u="none" strike="noStrike" baseline="0" dirty="0">
                <a:latin typeface="PalatinoLinotype-Roman"/>
              </a:rPr>
              <a:t> yapısını kullanarak </a:t>
            </a:r>
            <a:r>
              <a:rPr lang="tr-TR" sz="1800" b="0" i="0" u="none" strike="noStrike" baseline="0" dirty="0">
                <a:solidFill>
                  <a:srgbClr val="FF0000"/>
                </a:solidFill>
                <a:latin typeface="PalatinoLinotype-Roman"/>
              </a:rPr>
              <a:t>veri toplamakta ve toplanan veriyi analiz için ana merkeze göndermektedir</a:t>
            </a:r>
            <a:r>
              <a:rPr lang="tr-TR" sz="1800" b="0" i="0" u="none" strike="noStrike" baseline="0" dirty="0">
                <a:latin typeface="PalatinoLinotype-Roman"/>
              </a:rPr>
              <a:t>. Toplanan veriler, şirket Ar-Ge gelişimini, araba performansını,</a:t>
            </a:r>
          </a:p>
          <a:p>
            <a:pPr algn="l">
              <a:lnSpc>
                <a:spcPct val="150000"/>
              </a:lnSpc>
            </a:pPr>
            <a:r>
              <a:rPr lang="tr-TR" sz="1800" b="0" i="0" u="none" strike="noStrike" baseline="0" dirty="0">
                <a:latin typeface="PalatinoLinotype-Roman"/>
              </a:rPr>
              <a:t>araç bakımını ve müşteri memnuniyetini artırmak için kullanılmaktadır. </a:t>
            </a:r>
          </a:p>
          <a:p>
            <a:pPr algn="l">
              <a:lnSpc>
                <a:spcPct val="150000"/>
              </a:lnSpc>
            </a:pPr>
            <a:endParaRPr lang="tr-TR" dirty="0">
              <a:latin typeface="PalatinoLinotype-Roman"/>
            </a:endParaRPr>
          </a:p>
          <a:p>
            <a:pPr algn="l">
              <a:lnSpc>
                <a:spcPct val="150000"/>
              </a:lnSpc>
            </a:pPr>
            <a:r>
              <a:rPr lang="tr-TR" sz="1800" b="0" i="0" u="none" strike="noStrike" baseline="0" dirty="0">
                <a:latin typeface="PalatinoLinotype-Roman"/>
              </a:rPr>
              <a:t>Örneğin araçla ilgili problem olduğunda sürücüye servise gitmesi tavsiye edilir ve şirket genel merkezi bilgilendirilir. Bu özellikler sayesinde </a:t>
            </a:r>
            <a:r>
              <a:rPr lang="tr-TR" sz="1800" b="0" i="0" u="none" strike="noStrike" baseline="0" dirty="0" err="1">
                <a:latin typeface="PalatinoLinotype-Roman"/>
              </a:rPr>
              <a:t>Tesla’nın</a:t>
            </a:r>
            <a:r>
              <a:rPr lang="tr-TR" sz="1800" b="0" i="0" u="none" strike="noStrike" baseline="0" dirty="0">
                <a:latin typeface="PalatinoLinotype-Roman"/>
              </a:rPr>
              <a:t> şarj istasyonlarının yaygın olarak kullanılmadığı zorlu çevre şartlarında bile şirket için pazar payı yaratmasına yardımcı olmaktadır.</a:t>
            </a:r>
            <a:endParaRPr lang="tr-TR" dirty="0">
              <a:solidFill>
                <a:srgbClr val="FF0000"/>
              </a:solidFill>
            </a:endParaRPr>
          </a:p>
        </p:txBody>
      </p:sp>
      <p:pic>
        <p:nvPicPr>
          <p:cNvPr id="4098" name="Picture 2" descr="Tesla Logo, history, meaning, symbol, PNG">
            <a:extLst>
              <a:ext uri="{FF2B5EF4-FFF2-40B4-BE49-F238E27FC236}">
                <a16:creationId xmlns:a16="http://schemas.microsoft.com/office/drawing/2014/main" id="{3D5613CD-ACA4-4FA0-924C-1265A21E04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1508" y="5601527"/>
            <a:ext cx="1934077" cy="10830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97282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2">
            <a:extLst>
              <a:ext uri="{FF2B5EF4-FFF2-40B4-BE49-F238E27FC236}">
                <a16:creationId xmlns:a16="http://schemas.microsoft.com/office/drawing/2014/main" id="{6FF7D12D-72A0-4C23-B163-FD31BB5A102E}"/>
              </a:ext>
            </a:extLst>
          </p:cNvPr>
          <p:cNvSpPr txBox="1"/>
          <p:nvPr/>
        </p:nvSpPr>
        <p:spPr>
          <a:xfrm>
            <a:off x="7416281" y="5992468"/>
            <a:ext cx="2601595" cy="605155"/>
          </a:xfrm>
          <a:prstGeom prst="rect">
            <a:avLst/>
          </a:prstGeom>
        </p:spPr>
        <p:txBody>
          <a:bodyPr vert="horz" wrap="square" lIns="0" tIns="0" rIns="0" bIns="0" rtlCol="0">
            <a:noAutofit/>
          </a:bodyPr>
          <a:lstStyle/>
          <a:p>
            <a:pPr marL="12700">
              <a:lnSpc>
                <a:spcPts val="4765"/>
              </a:lnSpc>
            </a:pPr>
            <a:r>
              <a:rPr b="1" spc="-25" dirty="0">
                <a:solidFill>
                  <a:srgbClr val="991200"/>
                </a:solidFill>
                <a:latin typeface="Trebuchet MS"/>
                <a:cs typeface="Trebuchet MS"/>
              </a:rPr>
              <a:t>Büyük</a:t>
            </a:r>
            <a:r>
              <a:rPr b="1" spc="-40" dirty="0">
                <a:solidFill>
                  <a:srgbClr val="991200"/>
                </a:solidFill>
                <a:latin typeface="Trebuchet MS"/>
                <a:cs typeface="Trebuchet MS"/>
              </a:rPr>
              <a:t> </a:t>
            </a:r>
            <a:r>
              <a:rPr b="1" spc="-20" dirty="0">
                <a:solidFill>
                  <a:srgbClr val="991200"/>
                </a:solidFill>
                <a:latin typeface="Trebuchet MS"/>
                <a:cs typeface="Trebuchet MS"/>
              </a:rPr>
              <a:t>Veri</a:t>
            </a:r>
            <a:endParaRPr dirty="0">
              <a:latin typeface="Trebuchet MS"/>
              <a:cs typeface="Trebuchet MS"/>
            </a:endParaRPr>
          </a:p>
        </p:txBody>
      </p:sp>
      <p:sp>
        <p:nvSpPr>
          <p:cNvPr id="9" name="object 4">
            <a:extLst>
              <a:ext uri="{FF2B5EF4-FFF2-40B4-BE49-F238E27FC236}">
                <a16:creationId xmlns:a16="http://schemas.microsoft.com/office/drawing/2014/main" id="{165205FE-024F-40E8-B515-2E229E14FCB9}"/>
              </a:ext>
            </a:extLst>
          </p:cNvPr>
          <p:cNvSpPr txBox="1"/>
          <p:nvPr/>
        </p:nvSpPr>
        <p:spPr>
          <a:xfrm>
            <a:off x="7593181" y="6464273"/>
            <a:ext cx="1428115" cy="266700"/>
          </a:xfrm>
          <a:prstGeom prst="rect">
            <a:avLst/>
          </a:prstGeom>
        </p:spPr>
        <p:txBody>
          <a:bodyPr vert="horz" wrap="square" lIns="0" tIns="0" rIns="0" bIns="0" rtlCol="0">
            <a:noAutofit/>
          </a:bodyPr>
          <a:lstStyle/>
          <a:p>
            <a:pPr marL="12700"/>
            <a:r>
              <a:rPr sz="900" dirty="0">
                <a:latin typeface="Calibri"/>
                <a:cs typeface="Calibri"/>
              </a:rPr>
              <a:t>Hüseyin TURGUT</a:t>
            </a:r>
          </a:p>
        </p:txBody>
      </p:sp>
      <p:sp>
        <p:nvSpPr>
          <p:cNvPr id="11" name="Metin kutusu 10">
            <a:extLst>
              <a:ext uri="{FF2B5EF4-FFF2-40B4-BE49-F238E27FC236}">
                <a16:creationId xmlns:a16="http://schemas.microsoft.com/office/drawing/2014/main" id="{A4F36409-D10E-48C8-A4C9-5186B6C69A77}"/>
              </a:ext>
            </a:extLst>
          </p:cNvPr>
          <p:cNvSpPr txBox="1"/>
          <p:nvPr/>
        </p:nvSpPr>
        <p:spPr>
          <a:xfrm>
            <a:off x="675017" y="596025"/>
            <a:ext cx="5007634" cy="369332"/>
          </a:xfrm>
          <a:prstGeom prst="rect">
            <a:avLst/>
          </a:prstGeom>
          <a:noFill/>
        </p:spPr>
        <p:txBody>
          <a:bodyPr wrap="square">
            <a:spAutoFit/>
          </a:bodyPr>
          <a:lstStyle/>
          <a:p>
            <a:r>
              <a:rPr lang="tr-TR" b="1" dirty="0">
                <a:solidFill>
                  <a:srgbClr val="FF0000"/>
                </a:solidFill>
              </a:rPr>
              <a:t>Dünyada büyük veri uygulamaları</a:t>
            </a:r>
          </a:p>
        </p:txBody>
      </p:sp>
      <p:sp>
        <p:nvSpPr>
          <p:cNvPr id="7" name="Metin kutusu 6">
            <a:extLst>
              <a:ext uri="{FF2B5EF4-FFF2-40B4-BE49-F238E27FC236}">
                <a16:creationId xmlns:a16="http://schemas.microsoft.com/office/drawing/2014/main" id="{D6950916-A628-4F55-A346-941FDFBBB192}"/>
              </a:ext>
            </a:extLst>
          </p:cNvPr>
          <p:cNvSpPr txBox="1"/>
          <p:nvPr/>
        </p:nvSpPr>
        <p:spPr>
          <a:xfrm>
            <a:off x="477371" y="1155758"/>
            <a:ext cx="8146676" cy="369332"/>
          </a:xfrm>
          <a:prstGeom prst="rect">
            <a:avLst/>
          </a:prstGeom>
          <a:noFill/>
        </p:spPr>
        <p:txBody>
          <a:bodyPr wrap="square">
            <a:spAutoFit/>
          </a:bodyPr>
          <a:lstStyle/>
          <a:p>
            <a:pPr algn="l"/>
            <a:r>
              <a:rPr lang="tr-TR" sz="1800" b="0" i="0" u="none" strike="noStrike" baseline="0" dirty="0">
                <a:latin typeface="PalatinoLinotype-Roman"/>
              </a:rPr>
              <a:t>büyük veri alanında </a:t>
            </a:r>
            <a:r>
              <a:rPr lang="sv-SE" sz="1800" b="0" i="0" u="none" strike="noStrike" baseline="0" dirty="0">
                <a:latin typeface="PalatinoLinotype-Roman"/>
              </a:rPr>
              <a:t>en çok verilen dünya örnekleri</a:t>
            </a:r>
            <a:endParaRPr lang="tr-TR" sz="1600" b="1" dirty="0"/>
          </a:p>
        </p:txBody>
      </p:sp>
      <p:sp>
        <p:nvSpPr>
          <p:cNvPr id="10" name="Metin kutusu 9">
            <a:extLst>
              <a:ext uri="{FF2B5EF4-FFF2-40B4-BE49-F238E27FC236}">
                <a16:creationId xmlns:a16="http://schemas.microsoft.com/office/drawing/2014/main" id="{F6CECCDB-02C3-424A-A307-4E927A1C11CD}"/>
              </a:ext>
            </a:extLst>
          </p:cNvPr>
          <p:cNvSpPr txBox="1"/>
          <p:nvPr/>
        </p:nvSpPr>
        <p:spPr>
          <a:xfrm>
            <a:off x="173152" y="1695171"/>
            <a:ext cx="8543926" cy="2958310"/>
          </a:xfrm>
          <a:prstGeom prst="rect">
            <a:avLst/>
          </a:prstGeom>
          <a:noFill/>
        </p:spPr>
        <p:txBody>
          <a:bodyPr wrap="square">
            <a:spAutoFit/>
          </a:bodyPr>
          <a:lstStyle/>
          <a:p>
            <a:pPr algn="l">
              <a:lnSpc>
                <a:spcPct val="150000"/>
              </a:lnSpc>
            </a:pPr>
            <a:r>
              <a:rPr lang="tr-TR" sz="1800" b="0" i="0" u="none" strike="noStrike" baseline="0" dirty="0">
                <a:latin typeface="PalatinoLinotype-Roman"/>
              </a:rPr>
              <a:t>• </a:t>
            </a:r>
            <a:r>
              <a:rPr lang="tr-TR" sz="1800" b="1" i="0" u="none" strike="noStrike" baseline="0" dirty="0">
                <a:solidFill>
                  <a:srgbClr val="FF0000"/>
                </a:solidFill>
                <a:latin typeface="PalatinoLinotype-Roman"/>
              </a:rPr>
              <a:t>Ford</a:t>
            </a:r>
            <a:r>
              <a:rPr lang="tr-TR" sz="1800" b="0" i="0" u="none" strike="noStrike" baseline="0" dirty="0">
                <a:latin typeface="PalatinoLinotype-Roman"/>
              </a:rPr>
              <a:t>, şirketin daha büyük bir teknoloji şirketi haline gelmesi için araç kalitesini,</a:t>
            </a:r>
          </a:p>
          <a:p>
            <a:pPr algn="l">
              <a:lnSpc>
                <a:spcPct val="150000"/>
              </a:lnSpc>
            </a:pPr>
            <a:r>
              <a:rPr lang="tr-TR" sz="1800" b="0" i="0" u="none" strike="noStrike" baseline="0" dirty="0">
                <a:latin typeface="PalatinoLinotype-Roman"/>
              </a:rPr>
              <a:t>sigorta giderlerini, nakliye, araç istihbaratını, sürüş modellerini belirlemek için büyük veri kullandıklarını belirtmiştir. </a:t>
            </a:r>
          </a:p>
          <a:p>
            <a:pPr algn="l">
              <a:lnSpc>
                <a:spcPct val="150000"/>
              </a:lnSpc>
            </a:pPr>
            <a:endParaRPr lang="tr-TR" dirty="0">
              <a:latin typeface="PalatinoLinotype-Roman"/>
            </a:endParaRPr>
          </a:p>
          <a:p>
            <a:pPr algn="l">
              <a:lnSpc>
                <a:spcPct val="150000"/>
              </a:lnSpc>
            </a:pPr>
            <a:r>
              <a:rPr lang="tr-TR" sz="1800" b="0" i="0" u="none" strike="noStrike" baseline="0" dirty="0">
                <a:latin typeface="PalatinoLinotype-Roman"/>
              </a:rPr>
              <a:t>Örneğin şirket, verileri sürücünün sigorta maliyetlerini düşürmeye yardımcı olmak için kullanmayı ve hatta şirket genelinde önemli kararları destekleyen yaklaşık 200 büyük veri ve analitik uzmanını işe almayı planlamaktadır.</a:t>
            </a:r>
            <a:endParaRPr lang="tr-TR" dirty="0">
              <a:solidFill>
                <a:srgbClr val="FF0000"/>
              </a:solidFill>
            </a:endParaRPr>
          </a:p>
        </p:txBody>
      </p:sp>
      <p:pic>
        <p:nvPicPr>
          <p:cNvPr id="5122" name="Picture 2">
            <a:extLst>
              <a:ext uri="{FF2B5EF4-FFF2-40B4-BE49-F238E27FC236}">
                <a16:creationId xmlns:a16="http://schemas.microsoft.com/office/drawing/2014/main" id="{8D632132-C47B-4B1B-BB8F-7B4165D31A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3134" y="5140298"/>
            <a:ext cx="3457575" cy="1323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44522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2">
            <a:extLst>
              <a:ext uri="{FF2B5EF4-FFF2-40B4-BE49-F238E27FC236}">
                <a16:creationId xmlns:a16="http://schemas.microsoft.com/office/drawing/2014/main" id="{6FF7D12D-72A0-4C23-B163-FD31BB5A102E}"/>
              </a:ext>
            </a:extLst>
          </p:cNvPr>
          <p:cNvSpPr txBox="1"/>
          <p:nvPr/>
        </p:nvSpPr>
        <p:spPr>
          <a:xfrm>
            <a:off x="7416281" y="5992468"/>
            <a:ext cx="2601595" cy="605155"/>
          </a:xfrm>
          <a:prstGeom prst="rect">
            <a:avLst/>
          </a:prstGeom>
        </p:spPr>
        <p:txBody>
          <a:bodyPr vert="horz" wrap="square" lIns="0" tIns="0" rIns="0" bIns="0" rtlCol="0">
            <a:noAutofit/>
          </a:bodyPr>
          <a:lstStyle/>
          <a:p>
            <a:pPr marL="12700">
              <a:lnSpc>
                <a:spcPts val="4765"/>
              </a:lnSpc>
            </a:pPr>
            <a:r>
              <a:rPr b="1" spc="-25" dirty="0">
                <a:solidFill>
                  <a:srgbClr val="991200"/>
                </a:solidFill>
                <a:latin typeface="Trebuchet MS"/>
                <a:cs typeface="Trebuchet MS"/>
              </a:rPr>
              <a:t>Büyük</a:t>
            </a:r>
            <a:r>
              <a:rPr b="1" spc="-40" dirty="0">
                <a:solidFill>
                  <a:srgbClr val="991200"/>
                </a:solidFill>
                <a:latin typeface="Trebuchet MS"/>
                <a:cs typeface="Trebuchet MS"/>
              </a:rPr>
              <a:t> </a:t>
            </a:r>
            <a:r>
              <a:rPr b="1" spc="-20" dirty="0">
                <a:solidFill>
                  <a:srgbClr val="991200"/>
                </a:solidFill>
                <a:latin typeface="Trebuchet MS"/>
                <a:cs typeface="Trebuchet MS"/>
              </a:rPr>
              <a:t>Veri</a:t>
            </a:r>
            <a:endParaRPr dirty="0">
              <a:latin typeface="Trebuchet MS"/>
              <a:cs typeface="Trebuchet MS"/>
            </a:endParaRPr>
          </a:p>
        </p:txBody>
      </p:sp>
      <p:sp>
        <p:nvSpPr>
          <p:cNvPr id="9" name="object 4">
            <a:extLst>
              <a:ext uri="{FF2B5EF4-FFF2-40B4-BE49-F238E27FC236}">
                <a16:creationId xmlns:a16="http://schemas.microsoft.com/office/drawing/2014/main" id="{165205FE-024F-40E8-B515-2E229E14FCB9}"/>
              </a:ext>
            </a:extLst>
          </p:cNvPr>
          <p:cNvSpPr txBox="1"/>
          <p:nvPr/>
        </p:nvSpPr>
        <p:spPr>
          <a:xfrm>
            <a:off x="7593181" y="6464273"/>
            <a:ext cx="1428115" cy="266700"/>
          </a:xfrm>
          <a:prstGeom prst="rect">
            <a:avLst/>
          </a:prstGeom>
        </p:spPr>
        <p:txBody>
          <a:bodyPr vert="horz" wrap="square" lIns="0" tIns="0" rIns="0" bIns="0" rtlCol="0">
            <a:noAutofit/>
          </a:bodyPr>
          <a:lstStyle/>
          <a:p>
            <a:pPr marL="12700"/>
            <a:r>
              <a:rPr sz="900" dirty="0">
                <a:latin typeface="Calibri"/>
                <a:cs typeface="Calibri"/>
              </a:rPr>
              <a:t>Hüseyin TURGUT</a:t>
            </a:r>
          </a:p>
        </p:txBody>
      </p:sp>
      <p:sp>
        <p:nvSpPr>
          <p:cNvPr id="11" name="Metin kutusu 10">
            <a:extLst>
              <a:ext uri="{FF2B5EF4-FFF2-40B4-BE49-F238E27FC236}">
                <a16:creationId xmlns:a16="http://schemas.microsoft.com/office/drawing/2014/main" id="{A4F36409-D10E-48C8-A4C9-5186B6C69A77}"/>
              </a:ext>
            </a:extLst>
          </p:cNvPr>
          <p:cNvSpPr txBox="1"/>
          <p:nvPr/>
        </p:nvSpPr>
        <p:spPr>
          <a:xfrm>
            <a:off x="675017" y="596025"/>
            <a:ext cx="5007634" cy="369332"/>
          </a:xfrm>
          <a:prstGeom prst="rect">
            <a:avLst/>
          </a:prstGeom>
          <a:noFill/>
        </p:spPr>
        <p:txBody>
          <a:bodyPr wrap="square">
            <a:spAutoFit/>
          </a:bodyPr>
          <a:lstStyle/>
          <a:p>
            <a:r>
              <a:rPr lang="tr-TR" b="1" dirty="0">
                <a:solidFill>
                  <a:srgbClr val="FF0000"/>
                </a:solidFill>
              </a:rPr>
              <a:t>Dünyada büyük veri uygulamaları</a:t>
            </a:r>
          </a:p>
        </p:txBody>
      </p:sp>
      <p:sp>
        <p:nvSpPr>
          <p:cNvPr id="7" name="Metin kutusu 6">
            <a:extLst>
              <a:ext uri="{FF2B5EF4-FFF2-40B4-BE49-F238E27FC236}">
                <a16:creationId xmlns:a16="http://schemas.microsoft.com/office/drawing/2014/main" id="{D6950916-A628-4F55-A346-941FDFBBB192}"/>
              </a:ext>
            </a:extLst>
          </p:cNvPr>
          <p:cNvSpPr txBox="1"/>
          <p:nvPr/>
        </p:nvSpPr>
        <p:spPr>
          <a:xfrm>
            <a:off x="477371" y="1155758"/>
            <a:ext cx="8146676" cy="369332"/>
          </a:xfrm>
          <a:prstGeom prst="rect">
            <a:avLst/>
          </a:prstGeom>
          <a:noFill/>
        </p:spPr>
        <p:txBody>
          <a:bodyPr wrap="square">
            <a:spAutoFit/>
          </a:bodyPr>
          <a:lstStyle/>
          <a:p>
            <a:pPr algn="l"/>
            <a:r>
              <a:rPr lang="tr-TR" sz="1800" b="0" i="0" u="none" strike="noStrike" baseline="0" dirty="0">
                <a:latin typeface="PalatinoLinotype-Roman"/>
              </a:rPr>
              <a:t>büyük veri alanında </a:t>
            </a:r>
            <a:r>
              <a:rPr lang="sv-SE" sz="1800" b="0" i="0" u="none" strike="noStrike" baseline="0" dirty="0">
                <a:latin typeface="PalatinoLinotype-Roman"/>
              </a:rPr>
              <a:t>en çok verilen dünya örnekleri</a:t>
            </a:r>
            <a:endParaRPr lang="tr-TR" sz="1600" b="1" dirty="0"/>
          </a:p>
        </p:txBody>
      </p:sp>
      <p:sp>
        <p:nvSpPr>
          <p:cNvPr id="10" name="Metin kutusu 9">
            <a:extLst>
              <a:ext uri="{FF2B5EF4-FFF2-40B4-BE49-F238E27FC236}">
                <a16:creationId xmlns:a16="http://schemas.microsoft.com/office/drawing/2014/main" id="{F6CECCDB-02C3-424A-A307-4E927A1C11CD}"/>
              </a:ext>
            </a:extLst>
          </p:cNvPr>
          <p:cNvSpPr txBox="1"/>
          <p:nvPr/>
        </p:nvSpPr>
        <p:spPr>
          <a:xfrm>
            <a:off x="173152" y="1695171"/>
            <a:ext cx="8543926" cy="2127314"/>
          </a:xfrm>
          <a:prstGeom prst="rect">
            <a:avLst/>
          </a:prstGeom>
          <a:noFill/>
        </p:spPr>
        <p:txBody>
          <a:bodyPr wrap="square">
            <a:spAutoFit/>
          </a:bodyPr>
          <a:lstStyle/>
          <a:p>
            <a:pPr algn="l">
              <a:lnSpc>
                <a:spcPct val="150000"/>
              </a:lnSpc>
            </a:pPr>
            <a:r>
              <a:rPr lang="tr-TR" sz="1800" b="0" i="0" u="none" strike="noStrike" baseline="0" dirty="0">
                <a:latin typeface="PalatinoLinotype-Roman"/>
              </a:rPr>
              <a:t>• </a:t>
            </a:r>
            <a:r>
              <a:rPr lang="tr-TR" sz="1800" b="1" i="0" u="none" strike="noStrike" baseline="0" dirty="0" err="1">
                <a:solidFill>
                  <a:srgbClr val="FF0000"/>
                </a:solidFill>
                <a:latin typeface="PalatinoLinotype-Roman"/>
              </a:rPr>
              <a:t>Aetna</a:t>
            </a:r>
            <a:r>
              <a:rPr lang="tr-TR" sz="1800" b="0" i="0" u="none" strike="noStrike" baseline="0" dirty="0">
                <a:latin typeface="PalatinoLinotype-Roman"/>
              </a:rPr>
              <a:t>, bir dizi </a:t>
            </a:r>
            <a:r>
              <a:rPr lang="tr-TR" sz="1800" b="0" i="0" u="none" strike="noStrike" baseline="0" dirty="0" err="1">
                <a:latin typeface="PalatinoLinotype-Roman"/>
              </a:rPr>
              <a:t>metabolik</a:t>
            </a:r>
            <a:r>
              <a:rPr lang="tr-TR" sz="1800" b="0" i="0" u="none" strike="noStrike" baseline="0" dirty="0">
                <a:latin typeface="PalatinoLinotype-Roman"/>
              </a:rPr>
              <a:t> sendrom tespit tetkiklerinin incelenmesi sonucunda,</a:t>
            </a:r>
          </a:p>
          <a:p>
            <a:pPr algn="l">
              <a:lnSpc>
                <a:spcPct val="150000"/>
              </a:lnSpc>
            </a:pPr>
            <a:r>
              <a:rPr lang="tr-TR" sz="1800" b="1" i="0" u="none" strike="noStrike" baseline="0" dirty="0">
                <a:solidFill>
                  <a:srgbClr val="FF0000"/>
                </a:solidFill>
                <a:latin typeface="PalatinoLinotype-Roman"/>
              </a:rPr>
              <a:t>hasta risk faktörlerini </a:t>
            </a:r>
            <a:r>
              <a:rPr lang="tr-TR" sz="1800" b="0" i="0" u="none" strike="noStrike" baseline="0" dirty="0">
                <a:latin typeface="PalatinoLinotype-Roman"/>
              </a:rPr>
              <a:t>değerlendirmekte ve sağlıklarını iyileştirmede en fazla etkiye sahip olan (istatistiksel olarak) bir veya iki şeyi tedavi etmeye çalışmaktadır. </a:t>
            </a:r>
            <a:r>
              <a:rPr lang="tr-TR" sz="1800" b="1" i="0" u="none" strike="noStrike" baseline="0" dirty="0">
                <a:solidFill>
                  <a:srgbClr val="FF0000"/>
                </a:solidFill>
                <a:latin typeface="PalatinoLinotype-Roman"/>
              </a:rPr>
              <a:t>Doktorlarını daha önce ziyaret etmemiş olan hastaların %90’ı, taramadan fayda görecek olan hastaların oranını ise %60 olarak belirlemiştir</a:t>
            </a:r>
            <a:r>
              <a:rPr lang="tr-TR" sz="1800" b="0" i="0" u="none" strike="noStrike" baseline="0" dirty="0">
                <a:latin typeface="PalatinoLinotype-Roman"/>
              </a:rPr>
              <a:t>.</a:t>
            </a:r>
            <a:endParaRPr lang="tr-TR" dirty="0">
              <a:solidFill>
                <a:srgbClr val="FF0000"/>
              </a:solidFill>
            </a:endParaRPr>
          </a:p>
        </p:txBody>
      </p:sp>
      <p:pic>
        <p:nvPicPr>
          <p:cNvPr id="6146" name="Picture 2" descr="Aetna">
            <a:extLst>
              <a:ext uri="{FF2B5EF4-FFF2-40B4-BE49-F238E27FC236}">
                <a16:creationId xmlns:a16="http://schemas.microsoft.com/office/drawing/2014/main" id="{940E551A-67A5-4943-90A9-031DAC7DCE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840" y="4293114"/>
            <a:ext cx="3724275" cy="1228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86150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2">
            <a:extLst>
              <a:ext uri="{FF2B5EF4-FFF2-40B4-BE49-F238E27FC236}">
                <a16:creationId xmlns:a16="http://schemas.microsoft.com/office/drawing/2014/main" id="{6FF7D12D-72A0-4C23-B163-FD31BB5A102E}"/>
              </a:ext>
            </a:extLst>
          </p:cNvPr>
          <p:cNvSpPr txBox="1"/>
          <p:nvPr/>
        </p:nvSpPr>
        <p:spPr>
          <a:xfrm>
            <a:off x="7416281" y="5992468"/>
            <a:ext cx="2601595" cy="605155"/>
          </a:xfrm>
          <a:prstGeom prst="rect">
            <a:avLst/>
          </a:prstGeom>
        </p:spPr>
        <p:txBody>
          <a:bodyPr vert="horz" wrap="square" lIns="0" tIns="0" rIns="0" bIns="0" rtlCol="0">
            <a:noAutofit/>
          </a:bodyPr>
          <a:lstStyle/>
          <a:p>
            <a:pPr marL="12700">
              <a:lnSpc>
                <a:spcPts val="4765"/>
              </a:lnSpc>
            </a:pPr>
            <a:r>
              <a:rPr b="1" spc="-25" dirty="0">
                <a:solidFill>
                  <a:srgbClr val="991200"/>
                </a:solidFill>
                <a:latin typeface="Trebuchet MS"/>
                <a:cs typeface="Trebuchet MS"/>
              </a:rPr>
              <a:t>Büyük</a:t>
            </a:r>
            <a:r>
              <a:rPr b="1" spc="-40" dirty="0">
                <a:solidFill>
                  <a:srgbClr val="991200"/>
                </a:solidFill>
                <a:latin typeface="Trebuchet MS"/>
                <a:cs typeface="Trebuchet MS"/>
              </a:rPr>
              <a:t> </a:t>
            </a:r>
            <a:r>
              <a:rPr b="1" spc="-20" dirty="0">
                <a:solidFill>
                  <a:srgbClr val="991200"/>
                </a:solidFill>
                <a:latin typeface="Trebuchet MS"/>
                <a:cs typeface="Trebuchet MS"/>
              </a:rPr>
              <a:t>Veri</a:t>
            </a:r>
            <a:endParaRPr dirty="0">
              <a:latin typeface="Trebuchet MS"/>
              <a:cs typeface="Trebuchet MS"/>
            </a:endParaRPr>
          </a:p>
        </p:txBody>
      </p:sp>
      <p:sp>
        <p:nvSpPr>
          <p:cNvPr id="9" name="object 4">
            <a:extLst>
              <a:ext uri="{FF2B5EF4-FFF2-40B4-BE49-F238E27FC236}">
                <a16:creationId xmlns:a16="http://schemas.microsoft.com/office/drawing/2014/main" id="{165205FE-024F-40E8-B515-2E229E14FCB9}"/>
              </a:ext>
            </a:extLst>
          </p:cNvPr>
          <p:cNvSpPr txBox="1"/>
          <p:nvPr/>
        </p:nvSpPr>
        <p:spPr>
          <a:xfrm>
            <a:off x="7593181" y="6464273"/>
            <a:ext cx="1428115" cy="266700"/>
          </a:xfrm>
          <a:prstGeom prst="rect">
            <a:avLst/>
          </a:prstGeom>
        </p:spPr>
        <p:txBody>
          <a:bodyPr vert="horz" wrap="square" lIns="0" tIns="0" rIns="0" bIns="0" rtlCol="0">
            <a:noAutofit/>
          </a:bodyPr>
          <a:lstStyle/>
          <a:p>
            <a:pPr marL="12700"/>
            <a:r>
              <a:rPr sz="900" dirty="0">
                <a:latin typeface="Calibri"/>
                <a:cs typeface="Calibri"/>
              </a:rPr>
              <a:t>Hüseyin TURGUT</a:t>
            </a:r>
          </a:p>
        </p:txBody>
      </p:sp>
      <p:sp>
        <p:nvSpPr>
          <p:cNvPr id="11" name="Metin kutusu 10">
            <a:extLst>
              <a:ext uri="{FF2B5EF4-FFF2-40B4-BE49-F238E27FC236}">
                <a16:creationId xmlns:a16="http://schemas.microsoft.com/office/drawing/2014/main" id="{A4F36409-D10E-48C8-A4C9-5186B6C69A77}"/>
              </a:ext>
            </a:extLst>
          </p:cNvPr>
          <p:cNvSpPr txBox="1"/>
          <p:nvPr/>
        </p:nvSpPr>
        <p:spPr>
          <a:xfrm>
            <a:off x="675017" y="596025"/>
            <a:ext cx="5007634" cy="369332"/>
          </a:xfrm>
          <a:prstGeom prst="rect">
            <a:avLst/>
          </a:prstGeom>
          <a:noFill/>
        </p:spPr>
        <p:txBody>
          <a:bodyPr wrap="square">
            <a:spAutoFit/>
          </a:bodyPr>
          <a:lstStyle/>
          <a:p>
            <a:r>
              <a:rPr lang="tr-TR" b="1" dirty="0">
                <a:solidFill>
                  <a:srgbClr val="FF0000"/>
                </a:solidFill>
              </a:rPr>
              <a:t>Dünyada büyük veri uygulamaları</a:t>
            </a:r>
          </a:p>
        </p:txBody>
      </p:sp>
      <p:sp>
        <p:nvSpPr>
          <p:cNvPr id="7" name="Metin kutusu 6">
            <a:extLst>
              <a:ext uri="{FF2B5EF4-FFF2-40B4-BE49-F238E27FC236}">
                <a16:creationId xmlns:a16="http://schemas.microsoft.com/office/drawing/2014/main" id="{D6950916-A628-4F55-A346-941FDFBBB192}"/>
              </a:ext>
            </a:extLst>
          </p:cNvPr>
          <p:cNvSpPr txBox="1"/>
          <p:nvPr/>
        </p:nvSpPr>
        <p:spPr>
          <a:xfrm>
            <a:off x="477371" y="1155758"/>
            <a:ext cx="8146676" cy="369332"/>
          </a:xfrm>
          <a:prstGeom prst="rect">
            <a:avLst/>
          </a:prstGeom>
          <a:noFill/>
        </p:spPr>
        <p:txBody>
          <a:bodyPr wrap="square">
            <a:spAutoFit/>
          </a:bodyPr>
          <a:lstStyle/>
          <a:p>
            <a:pPr algn="l"/>
            <a:r>
              <a:rPr lang="tr-TR" sz="1800" b="0" i="0" u="none" strike="noStrike" baseline="0" dirty="0">
                <a:latin typeface="PalatinoLinotype-Roman"/>
              </a:rPr>
              <a:t>büyük veri alanında </a:t>
            </a:r>
            <a:r>
              <a:rPr lang="sv-SE" sz="1800" b="0" i="0" u="none" strike="noStrike" baseline="0" dirty="0">
                <a:latin typeface="PalatinoLinotype-Roman"/>
              </a:rPr>
              <a:t>en çok verilen dünya örnekleri</a:t>
            </a:r>
            <a:endParaRPr lang="tr-TR" sz="1600" b="1" dirty="0"/>
          </a:p>
        </p:txBody>
      </p:sp>
      <p:sp>
        <p:nvSpPr>
          <p:cNvPr id="10" name="Metin kutusu 9">
            <a:extLst>
              <a:ext uri="{FF2B5EF4-FFF2-40B4-BE49-F238E27FC236}">
                <a16:creationId xmlns:a16="http://schemas.microsoft.com/office/drawing/2014/main" id="{F6CECCDB-02C3-424A-A307-4E927A1C11CD}"/>
              </a:ext>
            </a:extLst>
          </p:cNvPr>
          <p:cNvSpPr txBox="1"/>
          <p:nvPr/>
        </p:nvSpPr>
        <p:spPr>
          <a:xfrm>
            <a:off x="173152" y="1695171"/>
            <a:ext cx="8543926" cy="1296317"/>
          </a:xfrm>
          <a:prstGeom prst="rect">
            <a:avLst/>
          </a:prstGeom>
          <a:noFill/>
        </p:spPr>
        <p:txBody>
          <a:bodyPr wrap="square">
            <a:spAutoFit/>
          </a:bodyPr>
          <a:lstStyle/>
          <a:p>
            <a:pPr algn="l">
              <a:lnSpc>
                <a:spcPct val="150000"/>
              </a:lnSpc>
            </a:pPr>
            <a:r>
              <a:rPr lang="tr-TR" sz="1800" b="0" i="0" u="none" strike="noStrike" baseline="0" dirty="0">
                <a:latin typeface="PalatinoLinotype-Roman"/>
              </a:rPr>
              <a:t>• </a:t>
            </a:r>
            <a:r>
              <a:rPr lang="tr-TR" sz="1800" b="1" i="0" u="none" strike="noStrike" baseline="0" dirty="0">
                <a:solidFill>
                  <a:srgbClr val="FF0000"/>
                </a:solidFill>
                <a:latin typeface="PalatinoLinotype-Roman"/>
              </a:rPr>
              <a:t>Atlanta </a:t>
            </a:r>
            <a:r>
              <a:rPr lang="tr-TR" sz="1800" b="1" i="0" u="none" strike="noStrike" baseline="0" dirty="0" err="1">
                <a:solidFill>
                  <a:srgbClr val="FF0000"/>
                </a:solidFill>
                <a:latin typeface="PalatinoLinotype-Roman"/>
              </a:rPr>
              <a:t>Falcons</a:t>
            </a:r>
            <a:r>
              <a:rPr lang="tr-TR" sz="1800" b="0" i="0" u="none" strike="noStrike" baseline="0" dirty="0">
                <a:latin typeface="PalatinoLinotype-Roman"/>
              </a:rPr>
              <a:t>, uygulamalar sırasında oyuncu hareketlerini değerlendirmek</a:t>
            </a:r>
          </a:p>
          <a:p>
            <a:pPr algn="l">
              <a:lnSpc>
                <a:spcPct val="150000"/>
              </a:lnSpc>
            </a:pPr>
            <a:r>
              <a:rPr lang="tr-TR" sz="1800" b="0" i="0" u="none" strike="noStrike" baseline="0" dirty="0">
                <a:latin typeface="PalatinoLinotype-Roman"/>
              </a:rPr>
              <a:t>için GPS teknolojisinden faydalanılarak, </a:t>
            </a:r>
            <a:r>
              <a:rPr lang="tr-TR" sz="1800" b="0" i="0" u="none" strike="noStrike" baseline="0" dirty="0">
                <a:solidFill>
                  <a:srgbClr val="FF0000"/>
                </a:solidFill>
                <a:latin typeface="PalatinoLinotype-Roman"/>
              </a:rPr>
              <a:t>antrenörlerin daha etkili oyun oynatmasına </a:t>
            </a:r>
            <a:r>
              <a:rPr lang="tr-TR" sz="1800" b="0" i="0" u="none" strike="noStrike" baseline="0" dirty="0">
                <a:latin typeface="PalatinoLinotype-Roman"/>
              </a:rPr>
              <a:t>yardımcı olmaktadır.</a:t>
            </a:r>
            <a:endParaRPr lang="tr-TR" dirty="0">
              <a:solidFill>
                <a:srgbClr val="FF0000"/>
              </a:solidFill>
            </a:endParaRPr>
          </a:p>
        </p:txBody>
      </p:sp>
      <p:pic>
        <p:nvPicPr>
          <p:cNvPr id="7170" name="Picture 2" descr="nfl atlanta falcons team logo - Nomad Logic Inc. 2000 -">
            <a:extLst>
              <a:ext uri="{FF2B5EF4-FFF2-40B4-BE49-F238E27FC236}">
                <a16:creationId xmlns:a16="http://schemas.microsoft.com/office/drawing/2014/main" id="{D67B4891-A5FC-4A46-A9C3-8507573A5D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333" y="3559117"/>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25332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2">
            <a:extLst>
              <a:ext uri="{FF2B5EF4-FFF2-40B4-BE49-F238E27FC236}">
                <a16:creationId xmlns:a16="http://schemas.microsoft.com/office/drawing/2014/main" id="{6FF7D12D-72A0-4C23-B163-FD31BB5A102E}"/>
              </a:ext>
            </a:extLst>
          </p:cNvPr>
          <p:cNvSpPr txBox="1"/>
          <p:nvPr/>
        </p:nvSpPr>
        <p:spPr>
          <a:xfrm>
            <a:off x="7416281" y="5992468"/>
            <a:ext cx="2601595" cy="605155"/>
          </a:xfrm>
          <a:prstGeom prst="rect">
            <a:avLst/>
          </a:prstGeom>
        </p:spPr>
        <p:txBody>
          <a:bodyPr vert="horz" wrap="square" lIns="0" tIns="0" rIns="0" bIns="0" rtlCol="0">
            <a:noAutofit/>
          </a:bodyPr>
          <a:lstStyle/>
          <a:p>
            <a:pPr marL="12700">
              <a:lnSpc>
                <a:spcPts val="4765"/>
              </a:lnSpc>
            </a:pPr>
            <a:r>
              <a:rPr b="1" spc="-25" dirty="0">
                <a:solidFill>
                  <a:srgbClr val="991200"/>
                </a:solidFill>
                <a:latin typeface="Trebuchet MS"/>
                <a:cs typeface="Trebuchet MS"/>
              </a:rPr>
              <a:t>Büyük</a:t>
            </a:r>
            <a:r>
              <a:rPr b="1" spc="-40" dirty="0">
                <a:solidFill>
                  <a:srgbClr val="991200"/>
                </a:solidFill>
                <a:latin typeface="Trebuchet MS"/>
                <a:cs typeface="Trebuchet MS"/>
              </a:rPr>
              <a:t> </a:t>
            </a:r>
            <a:r>
              <a:rPr b="1" spc="-20" dirty="0">
                <a:solidFill>
                  <a:srgbClr val="991200"/>
                </a:solidFill>
                <a:latin typeface="Trebuchet MS"/>
                <a:cs typeface="Trebuchet MS"/>
              </a:rPr>
              <a:t>Veri</a:t>
            </a:r>
            <a:endParaRPr dirty="0">
              <a:latin typeface="Trebuchet MS"/>
              <a:cs typeface="Trebuchet MS"/>
            </a:endParaRPr>
          </a:p>
        </p:txBody>
      </p:sp>
      <p:sp>
        <p:nvSpPr>
          <p:cNvPr id="9" name="object 4">
            <a:extLst>
              <a:ext uri="{FF2B5EF4-FFF2-40B4-BE49-F238E27FC236}">
                <a16:creationId xmlns:a16="http://schemas.microsoft.com/office/drawing/2014/main" id="{165205FE-024F-40E8-B515-2E229E14FCB9}"/>
              </a:ext>
            </a:extLst>
          </p:cNvPr>
          <p:cNvSpPr txBox="1"/>
          <p:nvPr/>
        </p:nvSpPr>
        <p:spPr>
          <a:xfrm>
            <a:off x="7593181" y="6464273"/>
            <a:ext cx="1428115" cy="266700"/>
          </a:xfrm>
          <a:prstGeom prst="rect">
            <a:avLst/>
          </a:prstGeom>
        </p:spPr>
        <p:txBody>
          <a:bodyPr vert="horz" wrap="square" lIns="0" tIns="0" rIns="0" bIns="0" rtlCol="0">
            <a:noAutofit/>
          </a:bodyPr>
          <a:lstStyle/>
          <a:p>
            <a:pPr marL="12700"/>
            <a:r>
              <a:rPr sz="900" dirty="0">
                <a:latin typeface="Calibri"/>
                <a:cs typeface="Calibri"/>
              </a:rPr>
              <a:t>Hüseyin TURGUT</a:t>
            </a:r>
          </a:p>
        </p:txBody>
      </p:sp>
      <p:sp>
        <p:nvSpPr>
          <p:cNvPr id="11" name="Metin kutusu 10">
            <a:extLst>
              <a:ext uri="{FF2B5EF4-FFF2-40B4-BE49-F238E27FC236}">
                <a16:creationId xmlns:a16="http://schemas.microsoft.com/office/drawing/2014/main" id="{A4F36409-D10E-48C8-A4C9-5186B6C69A77}"/>
              </a:ext>
            </a:extLst>
          </p:cNvPr>
          <p:cNvSpPr txBox="1"/>
          <p:nvPr/>
        </p:nvSpPr>
        <p:spPr>
          <a:xfrm>
            <a:off x="675017" y="596025"/>
            <a:ext cx="5007634" cy="369332"/>
          </a:xfrm>
          <a:prstGeom prst="rect">
            <a:avLst/>
          </a:prstGeom>
          <a:noFill/>
        </p:spPr>
        <p:txBody>
          <a:bodyPr wrap="square">
            <a:spAutoFit/>
          </a:bodyPr>
          <a:lstStyle/>
          <a:p>
            <a:r>
              <a:rPr lang="tr-TR" b="1" dirty="0">
                <a:solidFill>
                  <a:srgbClr val="FF0000"/>
                </a:solidFill>
              </a:rPr>
              <a:t>Dünyada büyük veri uygulamaları</a:t>
            </a:r>
          </a:p>
        </p:txBody>
      </p:sp>
      <p:sp>
        <p:nvSpPr>
          <p:cNvPr id="7" name="Metin kutusu 6">
            <a:extLst>
              <a:ext uri="{FF2B5EF4-FFF2-40B4-BE49-F238E27FC236}">
                <a16:creationId xmlns:a16="http://schemas.microsoft.com/office/drawing/2014/main" id="{D6950916-A628-4F55-A346-941FDFBBB192}"/>
              </a:ext>
            </a:extLst>
          </p:cNvPr>
          <p:cNvSpPr txBox="1"/>
          <p:nvPr/>
        </p:nvSpPr>
        <p:spPr>
          <a:xfrm>
            <a:off x="477371" y="1155758"/>
            <a:ext cx="8146676" cy="369332"/>
          </a:xfrm>
          <a:prstGeom prst="rect">
            <a:avLst/>
          </a:prstGeom>
          <a:noFill/>
        </p:spPr>
        <p:txBody>
          <a:bodyPr wrap="square">
            <a:spAutoFit/>
          </a:bodyPr>
          <a:lstStyle/>
          <a:p>
            <a:pPr algn="l"/>
            <a:r>
              <a:rPr lang="tr-TR" sz="1800" b="0" i="0" u="none" strike="noStrike" baseline="0" dirty="0">
                <a:latin typeface="PalatinoLinotype-Roman"/>
              </a:rPr>
              <a:t>büyük veri alanında </a:t>
            </a:r>
            <a:r>
              <a:rPr lang="sv-SE" sz="1800" b="0" i="0" u="none" strike="noStrike" baseline="0" dirty="0">
                <a:latin typeface="PalatinoLinotype-Roman"/>
              </a:rPr>
              <a:t>en çok verilen dünya örnekleri</a:t>
            </a:r>
            <a:endParaRPr lang="tr-TR" sz="1600" b="1" dirty="0"/>
          </a:p>
        </p:txBody>
      </p:sp>
      <p:sp>
        <p:nvSpPr>
          <p:cNvPr id="10" name="Metin kutusu 9">
            <a:extLst>
              <a:ext uri="{FF2B5EF4-FFF2-40B4-BE49-F238E27FC236}">
                <a16:creationId xmlns:a16="http://schemas.microsoft.com/office/drawing/2014/main" id="{F6CECCDB-02C3-424A-A307-4E927A1C11CD}"/>
              </a:ext>
            </a:extLst>
          </p:cNvPr>
          <p:cNvSpPr txBox="1"/>
          <p:nvPr/>
        </p:nvSpPr>
        <p:spPr>
          <a:xfrm>
            <a:off x="173152" y="1695171"/>
            <a:ext cx="8543926" cy="1296317"/>
          </a:xfrm>
          <a:prstGeom prst="rect">
            <a:avLst/>
          </a:prstGeom>
          <a:noFill/>
        </p:spPr>
        <p:txBody>
          <a:bodyPr wrap="square">
            <a:spAutoFit/>
          </a:bodyPr>
          <a:lstStyle/>
          <a:p>
            <a:pPr algn="l">
              <a:lnSpc>
                <a:spcPct val="150000"/>
              </a:lnSpc>
            </a:pPr>
            <a:r>
              <a:rPr lang="tr-TR" sz="1800" b="0" i="0" u="none" strike="noStrike" baseline="0" dirty="0">
                <a:latin typeface="PalatinoLinotype-Roman"/>
              </a:rPr>
              <a:t>• </a:t>
            </a:r>
            <a:r>
              <a:rPr lang="tr-TR" sz="1800" b="1" i="0" u="none" strike="noStrike" baseline="0" dirty="0">
                <a:solidFill>
                  <a:srgbClr val="FF0000"/>
                </a:solidFill>
                <a:latin typeface="PalatinoLinotype-Roman"/>
              </a:rPr>
              <a:t>Bank of </a:t>
            </a:r>
            <a:r>
              <a:rPr lang="tr-TR" sz="1800" b="1" i="0" u="none" strike="noStrike" baseline="0" dirty="0" err="1">
                <a:solidFill>
                  <a:srgbClr val="FF0000"/>
                </a:solidFill>
                <a:latin typeface="PalatinoLinotype-Roman"/>
              </a:rPr>
              <a:t>America</a:t>
            </a:r>
            <a:r>
              <a:rPr lang="tr-TR" sz="1800" b="0" i="0" u="none" strike="noStrike" baseline="0" dirty="0">
                <a:latin typeface="PalatinoLinotype-Roman"/>
              </a:rPr>
              <a:t>, “</a:t>
            </a:r>
            <a:r>
              <a:rPr lang="tr-TR" sz="1800" b="0" i="0" u="none" strike="noStrike" baseline="0" dirty="0" err="1">
                <a:latin typeface="PalatinoLinotype-Roman"/>
              </a:rPr>
              <a:t>BankAmeriDeals</a:t>
            </a:r>
            <a:r>
              <a:rPr lang="tr-TR" sz="1800" b="0" i="0" u="none" strike="noStrike" baseline="0" dirty="0">
                <a:latin typeface="PalatinoLinotype-Roman"/>
              </a:rPr>
              <a:t>” uygulaması ile, kredi ve bankamatik</a:t>
            </a:r>
          </a:p>
          <a:p>
            <a:pPr algn="l">
              <a:lnSpc>
                <a:spcPct val="150000"/>
              </a:lnSpc>
            </a:pPr>
            <a:r>
              <a:rPr lang="tr-TR" sz="1800" b="0" i="0" u="none" strike="noStrike" baseline="0" dirty="0">
                <a:latin typeface="PalatinoLinotype-Roman"/>
              </a:rPr>
              <a:t>kartı müşterilerine daha önce yaptıkları alışverişlerin analizlerine dayanarak </a:t>
            </a:r>
            <a:r>
              <a:rPr lang="tr-TR" sz="1800" b="1" i="0" u="none" strike="noStrike" baseline="0" dirty="0">
                <a:solidFill>
                  <a:srgbClr val="FF0000"/>
                </a:solidFill>
                <a:latin typeface="PalatinoLinotype-Roman"/>
              </a:rPr>
              <a:t>nakit geri ödeme teklifleri </a:t>
            </a:r>
            <a:r>
              <a:rPr lang="tr-TR" sz="1800" b="0" i="0" u="none" strike="noStrike" baseline="0" dirty="0">
                <a:latin typeface="PalatinoLinotype-Roman"/>
              </a:rPr>
              <a:t>sunmaktadır</a:t>
            </a:r>
            <a:endParaRPr lang="tr-TR" dirty="0">
              <a:solidFill>
                <a:srgbClr val="FF0000"/>
              </a:solidFill>
            </a:endParaRPr>
          </a:p>
        </p:txBody>
      </p:sp>
      <p:pic>
        <p:nvPicPr>
          <p:cNvPr id="8194" name="Picture 2" descr="Bank of America Logo Vector (.EPS) Free Download">
            <a:extLst>
              <a:ext uri="{FF2B5EF4-FFF2-40B4-BE49-F238E27FC236}">
                <a16:creationId xmlns:a16="http://schemas.microsoft.com/office/drawing/2014/main" id="{B3C1E138-EC3A-4E5E-8018-818E79C024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997" y="3901428"/>
            <a:ext cx="2857500" cy="1181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89494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2">
            <a:extLst>
              <a:ext uri="{FF2B5EF4-FFF2-40B4-BE49-F238E27FC236}">
                <a16:creationId xmlns:a16="http://schemas.microsoft.com/office/drawing/2014/main" id="{6FF7D12D-72A0-4C23-B163-FD31BB5A102E}"/>
              </a:ext>
            </a:extLst>
          </p:cNvPr>
          <p:cNvSpPr txBox="1"/>
          <p:nvPr/>
        </p:nvSpPr>
        <p:spPr>
          <a:xfrm>
            <a:off x="7416281" y="5992468"/>
            <a:ext cx="2601595" cy="605155"/>
          </a:xfrm>
          <a:prstGeom prst="rect">
            <a:avLst/>
          </a:prstGeom>
        </p:spPr>
        <p:txBody>
          <a:bodyPr vert="horz" wrap="square" lIns="0" tIns="0" rIns="0" bIns="0" rtlCol="0">
            <a:noAutofit/>
          </a:bodyPr>
          <a:lstStyle/>
          <a:p>
            <a:pPr marL="12700">
              <a:lnSpc>
                <a:spcPts val="4765"/>
              </a:lnSpc>
            </a:pPr>
            <a:r>
              <a:rPr b="1" spc="-25" dirty="0">
                <a:solidFill>
                  <a:srgbClr val="991200"/>
                </a:solidFill>
                <a:latin typeface="Trebuchet MS"/>
                <a:cs typeface="Trebuchet MS"/>
              </a:rPr>
              <a:t>Büyük</a:t>
            </a:r>
            <a:r>
              <a:rPr b="1" spc="-40" dirty="0">
                <a:solidFill>
                  <a:srgbClr val="991200"/>
                </a:solidFill>
                <a:latin typeface="Trebuchet MS"/>
                <a:cs typeface="Trebuchet MS"/>
              </a:rPr>
              <a:t> </a:t>
            </a:r>
            <a:r>
              <a:rPr b="1" spc="-20" dirty="0">
                <a:solidFill>
                  <a:srgbClr val="991200"/>
                </a:solidFill>
                <a:latin typeface="Trebuchet MS"/>
                <a:cs typeface="Trebuchet MS"/>
              </a:rPr>
              <a:t>Veri</a:t>
            </a:r>
            <a:endParaRPr dirty="0">
              <a:latin typeface="Trebuchet MS"/>
              <a:cs typeface="Trebuchet MS"/>
            </a:endParaRPr>
          </a:p>
        </p:txBody>
      </p:sp>
      <p:sp>
        <p:nvSpPr>
          <p:cNvPr id="9" name="object 4">
            <a:extLst>
              <a:ext uri="{FF2B5EF4-FFF2-40B4-BE49-F238E27FC236}">
                <a16:creationId xmlns:a16="http://schemas.microsoft.com/office/drawing/2014/main" id="{165205FE-024F-40E8-B515-2E229E14FCB9}"/>
              </a:ext>
            </a:extLst>
          </p:cNvPr>
          <p:cNvSpPr txBox="1"/>
          <p:nvPr/>
        </p:nvSpPr>
        <p:spPr>
          <a:xfrm>
            <a:off x="7593181" y="6464273"/>
            <a:ext cx="1428115" cy="266700"/>
          </a:xfrm>
          <a:prstGeom prst="rect">
            <a:avLst/>
          </a:prstGeom>
        </p:spPr>
        <p:txBody>
          <a:bodyPr vert="horz" wrap="square" lIns="0" tIns="0" rIns="0" bIns="0" rtlCol="0">
            <a:noAutofit/>
          </a:bodyPr>
          <a:lstStyle/>
          <a:p>
            <a:pPr marL="12700"/>
            <a:r>
              <a:rPr sz="900" dirty="0">
                <a:latin typeface="Calibri"/>
                <a:cs typeface="Calibri"/>
              </a:rPr>
              <a:t>Hüseyin TURGUT</a:t>
            </a:r>
          </a:p>
        </p:txBody>
      </p:sp>
      <p:sp>
        <p:nvSpPr>
          <p:cNvPr id="11" name="Metin kutusu 10">
            <a:extLst>
              <a:ext uri="{FF2B5EF4-FFF2-40B4-BE49-F238E27FC236}">
                <a16:creationId xmlns:a16="http://schemas.microsoft.com/office/drawing/2014/main" id="{A4F36409-D10E-48C8-A4C9-5186B6C69A77}"/>
              </a:ext>
            </a:extLst>
          </p:cNvPr>
          <p:cNvSpPr txBox="1"/>
          <p:nvPr/>
        </p:nvSpPr>
        <p:spPr>
          <a:xfrm>
            <a:off x="675017" y="596025"/>
            <a:ext cx="5007634" cy="369332"/>
          </a:xfrm>
          <a:prstGeom prst="rect">
            <a:avLst/>
          </a:prstGeom>
          <a:noFill/>
        </p:spPr>
        <p:txBody>
          <a:bodyPr wrap="square">
            <a:spAutoFit/>
          </a:bodyPr>
          <a:lstStyle/>
          <a:p>
            <a:r>
              <a:rPr lang="tr-TR" b="1" dirty="0">
                <a:solidFill>
                  <a:srgbClr val="FF0000"/>
                </a:solidFill>
              </a:rPr>
              <a:t>Büyük veri ve etkisi</a:t>
            </a:r>
          </a:p>
        </p:txBody>
      </p:sp>
      <p:sp>
        <p:nvSpPr>
          <p:cNvPr id="7" name="Metin kutusu 6">
            <a:extLst>
              <a:ext uri="{FF2B5EF4-FFF2-40B4-BE49-F238E27FC236}">
                <a16:creationId xmlns:a16="http://schemas.microsoft.com/office/drawing/2014/main" id="{D6950916-A628-4F55-A346-941FDFBBB192}"/>
              </a:ext>
            </a:extLst>
          </p:cNvPr>
          <p:cNvSpPr txBox="1"/>
          <p:nvPr/>
        </p:nvSpPr>
        <p:spPr>
          <a:xfrm>
            <a:off x="477371" y="1155758"/>
            <a:ext cx="8146676" cy="4801314"/>
          </a:xfrm>
          <a:prstGeom prst="rect">
            <a:avLst/>
          </a:prstGeom>
          <a:noFill/>
        </p:spPr>
        <p:txBody>
          <a:bodyPr wrap="square">
            <a:spAutoFit/>
          </a:bodyPr>
          <a:lstStyle/>
          <a:p>
            <a:pPr algn="l"/>
            <a:r>
              <a:rPr lang="tr-TR" sz="1800" b="0" i="0" u="none" strike="noStrike" baseline="0" dirty="0">
                <a:latin typeface="PalatinoLinotype-Roman"/>
              </a:rPr>
              <a:t>Dünya artık; </a:t>
            </a:r>
          </a:p>
          <a:p>
            <a:pPr marL="285750" indent="-285750" algn="l">
              <a:buFont typeface="Arial" panose="020B0604020202020204" pitchFamily="34" charset="0"/>
              <a:buChar char="•"/>
            </a:pPr>
            <a:r>
              <a:rPr lang="tr-TR" sz="1800" b="0" i="0" u="none" strike="noStrike" baseline="0" dirty="0">
                <a:latin typeface="PalatinoLinotype-Roman"/>
              </a:rPr>
              <a:t>akıllı şehirler, </a:t>
            </a:r>
          </a:p>
          <a:p>
            <a:pPr marL="285750" indent="-285750" algn="l">
              <a:buFont typeface="Arial" panose="020B0604020202020204" pitchFamily="34" charset="0"/>
              <a:buChar char="•"/>
            </a:pPr>
            <a:r>
              <a:rPr lang="tr-TR" sz="1800" b="0" i="0" u="none" strike="noStrike" baseline="0" dirty="0">
                <a:latin typeface="PalatinoLinotype-Roman"/>
              </a:rPr>
              <a:t>akıllı arabalar, </a:t>
            </a:r>
          </a:p>
          <a:p>
            <a:pPr marL="285750" indent="-285750" algn="l">
              <a:buFont typeface="Arial" panose="020B0604020202020204" pitchFamily="34" charset="0"/>
              <a:buChar char="•"/>
            </a:pPr>
            <a:r>
              <a:rPr lang="tr-TR" sz="1800" b="0" i="0" u="none" strike="noStrike" baseline="0" dirty="0">
                <a:latin typeface="PalatinoLinotype-Roman"/>
              </a:rPr>
              <a:t>akıllı sistemler, </a:t>
            </a:r>
          </a:p>
          <a:p>
            <a:pPr marL="285750" indent="-285750" algn="l">
              <a:buFont typeface="Arial" panose="020B0604020202020204" pitchFamily="34" charset="0"/>
              <a:buChar char="•"/>
            </a:pPr>
            <a:r>
              <a:rPr lang="tr-TR" sz="1800" b="0" i="0" u="none" strike="noStrike" baseline="0" dirty="0">
                <a:latin typeface="PalatinoLinotype-Roman"/>
              </a:rPr>
              <a:t>akıllı daireler veya evler </a:t>
            </a:r>
          </a:p>
          <a:p>
            <a:pPr algn="l"/>
            <a:r>
              <a:rPr lang="tr-TR" sz="1800" b="0" i="0" u="none" strike="noStrike" baseline="0" dirty="0">
                <a:latin typeface="PalatinoLinotype-Roman"/>
              </a:rPr>
              <a:t>gibi akıllı kavramlar üzerinde çalışmakta ve yenilikler üretmektedir.</a:t>
            </a:r>
          </a:p>
          <a:p>
            <a:pPr algn="l"/>
            <a:endParaRPr lang="tr-TR" sz="1800" b="0" i="0" u="none" strike="noStrike" baseline="0" dirty="0">
              <a:latin typeface="PalatinoLinotype-Roman"/>
            </a:endParaRPr>
          </a:p>
          <a:p>
            <a:pPr algn="l"/>
            <a:endParaRPr lang="tr-TR" dirty="0">
              <a:latin typeface="PalatinoLinotype-Roman"/>
            </a:endParaRPr>
          </a:p>
          <a:p>
            <a:pPr algn="l"/>
            <a:endParaRPr lang="tr-TR" sz="1800" b="0" i="0" u="none" strike="noStrike" baseline="0" dirty="0">
              <a:latin typeface="PalatinoLinotype-Roman"/>
            </a:endParaRPr>
          </a:p>
          <a:p>
            <a:pPr algn="l"/>
            <a:r>
              <a:rPr lang="tr-TR" sz="1800" b="0" i="0" u="none" strike="noStrike" baseline="0" dirty="0">
                <a:latin typeface="PalatinoLinotype-Roman"/>
              </a:rPr>
              <a:t>Veri merkezlerinin, veri evlerinin, veri göllerinin, </a:t>
            </a:r>
            <a:r>
              <a:rPr lang="tr-TR" sz="1800" b="0" i="0" u="none" strike="noStrike" baseline="0" dirty="0" err="1">
                <a:latin typeface="PalatinoLinotype-Roman"/>
              </a:rPr>
              <a:t>vb</a:t>
            </a:r>
            <a:r>
              <a:rPr lang="tr-TR" sz="1800" b="0" i="0" u="none" strike="noStrike" baseline="0" dirty="0">
                <a:latin typeface="PalatinoLinotype-Roman"/>
              </a:rPr>
              <a:t> sayılarının</a:t>
            </a:r>
          </a:p>
          <a:p>
            <a:pPr algn="l"/>
            <a:r>
              <a:rPr lang="tr-TR" sz="1800" b="0" i="0" u="none" strike="noStrike" baseline="0" dirty="0">
                <a:latin typeface="PalatinoLinotype-Roman"/>
              </a:rPr>
              <a:t>artması, makine öğrenme ve derin öğrenme uygulamalarını içeren büyük</a:t>
            </a:r>
          </a:p>
          <a:p>
            <a:pPr algn="l"/>
            <a:r>
              <a:rPr lang="tr-TR" sz="1800" b="0" i="0" u="none" strike="noStrike" baseline="0" dirty="0">
                <a:latin typeface="PalatinoLinotype-Roman"/>
              </a:rPr>
              <a:t>verilerin etkili olduğu pek çok gerçek örnek artık mevcuttur.</a:t>
            </a:r>
          </a:p>
          <a:p>
            <a:pPr algn="l"/>
            <a:endParaRPr lang="tr-TR" dirty="0">
              <a:latin typeface="PalatinoLinotype-Roman"/>
            </a:endParaRPr>
          </a:p>
          <a:p>
            <a:pPr algn="l"/>
            <a:endParaRPr lang="tr-TR" sz="1800" b="0" i="0" u="none" strike="noStrike" baseline="0" dirty="0">
              <a:latin typeface="PalatinoLinotype-Roman"/>
            </a:endParaRPr>
          </a:p>
          <a:p>
            <a:pPr algn="l"/>
            <a:r>
              <a:rPr lang="tr-TR" sz="1800" b="0" i="0" u="none" strike="noStrike" baseline="0" dirty="0">
                <a:latin typeface="PalatinoLinotype-Roman"/>
              </a:rPr>
              <a:t> Bu akıllanmanın</a:t>
            </a:r>
          </a:p>
          <a:p>
            <a:pPr algn="l"/>
            <a:r>
              <a:rPr lang="tr-TR" sz="1800" b="0" i="0" u="none" strike="noStrike" baseline="0" dirty="0">
                <a:latin typeface="PalatinoLinotype-Roman"/>
              </a:rPr>
              <a:t>arkasında büyük veriler ve bunları işleyen ve değerlendiren uzmanlar</a:t>
            </a:r>
          </a:p>
          <a:p>
            <a:pPr algn="l"/>
            <a:r>
              <a:rPr lang="pl-PL" sz="1800" b="0" i="0" u="none" strike="noStrike" baseline="0" dirty="0">
                <a:latin typeface="PalatinoLinotype-Roman"/>
              </a:rPr>
              <a:t>ile uzman zeki sistemler vardır.</a:t>
            </a:r>
            <a:endParaRPr lang="tr-TR" dirty="0"/>
          </a:p>
        </p:txBody>
      </p:sp>
    </p:spTree>
    <p:extLst>
      <p:ext uri="{BB962C8B-B14F-4D97-AF65-F5344CB8AC3E}">
        <p14:creationId xmlns:p14="http://schemas.microsoft.com/office/powerpoint/2010/main" val="38996835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2">
            <a:extLst>
              <a:ext uri="{FF2B5EF4-FFF2-40B4-BE49-F238E27FC236}">
                <a16:creationId xmlns:a16="http://schemas.microsoft.com/office/drawing/2014/main" id="{6FF7D12D-72A0-4C23-B163-FD31BB5A102E}"/>
              </a:ext>
            </a:extLst>
          </p:cNvPr>
          <p:cNvSpPr txBox="1"/>
          <p:nvPr/>
        </p:nvSpPr>
        <p:spPr>
          <a:xfrm>
            <a:off x="7416281" y="5992468"/>
            <a:ext cx="2601595" cy="605155"/>
          </a:xfrm>
          <a:prstGeom prst="rect">
            <a:avLst/>
          </a:prstGeom>
        </p:spPr>
        <p:txBody>
          <a:bodyPr vert="horz" wrap="square" lIns="0" tIns="0" rIns="0" bIns="0" rtlCol="0">
            <a:noAutofit/>
          </a:bodyPr>
          <a:lstStyle/>
          <a:p>
            <a:pPr marL="12700">
              <a:lnSpc>
                <a:spcPts val="4765"/>
              </a:lnSpc>
            </a:pPr>
            <a:r>
              <a:rPr b="1" spc="-25" dirty="0">
                <a:solidFill>
                  <a:srgbClr val="991200"/>
                </a:solidFill>
                <a:latin typeface="Trebuchet MS"/>
                <a:cs typeface="Trebuchet MS"/>
              </a:rPr>
              <a:t>Büyük</a:t>
            </a:r>
            <a:r>
              <a:rPr b="1" spc="-40" dirty="0">
                <a:solidFill>
                  <a:srgbClr val="991200"/>
                </a:solidFill>
                <a:latin typeface="Trebuchet MS"/>
                <a:cs typeface="Trebuchet MS"/>
              </a:rPr>
              <a:t> </a:t>
            </a:r>
            <a:r>
              <a:rPr b="1" spc="-20" dirty="0">
                <a:solidFill>
                  <a:srgbClr val="991200"/>
                </a:solidFill>
                <a:latin typeface="Trebuchet MS"/>
                <a:cs typeface="Trebuchet MS"/>
              </a:rPr>
              <a:t>Veri</a:t>
            </a:r>
            <a:endParaRPr dirty="0">
              <a:latin typeface="Trebuchet MS"/>
              <a:cs typeface="Trebuchet MS"/>
            </a:endParaRPr>
          </a:p>
        </p:txBody>
      </p:sp>
      <p:sp>
        <p:nvSpPr>
          <p:cNvPr id="9" name="object 4">
            <a:extLst>
              <a:ext uri="{FF2B5EF4-FFF2-40B4-BE49-F238E27FC236}">
                <a16:creationId xmlns:a16="http://schemas.microsoft.com/office/drawing/2014/main" id="{165205FE-024F-40E8-B515-2E229E14FCB9}"/>
              </a:ext>
            </a:extLst>
          </p:cNvPr>
          <p:cNvSpPr txBox="1"/>
          <p:nvPr/>
        </p:nvSpPr>
        <p:spPr>
          <a:xfrm>
            <a:off x="7593181" y="6464273"/>
            <a:ext cx="1428115" cy="266700"/>
          </a:xfrm>
          <a:prstGeom prst="rect">
            <a:avLst/>
          </a:prstGeom>
        </p:spPr>
        <p:txBody>
          <a:bodyPr vert="horz" wrap="square" lIns="0" tIns="0" rIns="0" bIns="0" rtlCol="0">
            <a:noAutofit/>
          </a:bodyPr>
          <a:lstStyle/>
          <a:p>
            <a:pPr marL="12700"/>
            <a:r>
              <a:rPr sz="900" dirty="0">
                <a:latin typeface="Calibri"/>
                <a:cs typeface="Calibri"/>
              </a:rPr>
              <a:t>Hüseyin TURGUT</a:t>
            </a:r>
          </a:p>
        </p:txBody>
      </p:sp>
      <p:sp>
        <p:nvSpPr>
          <p:cNvPr id="11" name="Metin kutusu 10">
            <a:extLst>
              <a:ext uri="{FF2B5EF4-FFF2-40B4-BE49-F238E27FC236}">
                <a16:creationId xmlns:a16="http://schemas.microsoft.com/office/drawing/2014/main" id="{A4F36409-D10E-48C8-A4C9-5186B6C69A77}"/>
              </a:ext>
            </a:extLst>
          </p:cNvPr>
          <p:cNvSpPr txBox="1"/>
          <p:nvPr/>
        </p:nvSpPr>
        <p:spPr>
          <a:xfrm>
            <a:off x="675017" y="596025"/>
            <a:ext cx="5007634" cy="369332"/>
          </a:xfrm>
          <a:prstGeom prst="rect">
            <a:avLst/>
          </a:prstGeom>
          <a:noFill/>
        </p:spPr>
        <p:txBody>
          <a:bodyPr wrap="square">
            <a:spAutoFit/>
          </a:bodyPr>
          <a:lstStyle/>
          <a:p>
            <a:r>
              <a:rPr lang="tr-TR" b="1" dirty="0">
                <a:solidFill>
                  <a:srgbClr val="FF0000"/>
                </a:solidFill>
              </a:rPr>
              <a:t>Dünyada büyük veri uygulamaları</a:t>
            </a:r>
          </a:p>
        </p:txBody>
      </p:sp>
      <p:sp>
        <p:nvSpPr>
          <p:cNvPr id="7" name="Metin kutusu 6">
            <a:extLst>
              <a:ext uri="{FF2B5EF4-FFF2-40B4-BE49-F238E27FC236}">
                <a16:creationId xmlns:a16="http://schemas.microsoft.com/office/drawing/2014/main" id="{D6950916-A628-4F55-A346-941FDFBBB192}"/>
              </a:ext>
            </a:extLst>
          </p:cNvPr>
          <p:cNvSpPr txBox="1"/>
          <p:nvPr/>
        </p:nvSpPr>
        <p:spPr>
          <a:xfrm>
            <a:off x="477371" y="1155758"/>
            <a:ext cx="8146676" cy="369332"/>
          </a:xfrm>
          <a:prstGeom prst="rect">
            <a:avLst/>
          </a:prstGeom>
          <a:noFill/>
        </p:spPr>
        <p:txBody>
          <a:bodyPr wrap="square">
            <a:spAutoFit/>
          </a:bodyPr>
          <a:lstStyle/>
          <a:p>
            <a:pPr algn="l"/>
            <a:r>
              <a:rPr lang="tr-TR" sz="1800" b="0" i="0" u="none" strike="noStrike" baseline="0" dirty="0">
                <a:latin typeface="PalatinoLinotype-Roman"/>
              </a:rPr>
              <a:t>büyük veri alanında </a:t>
            </a:r>
            <a:r>
              <a:rPr lang="sv-SE" sz="1800" b="0" i="0" u="none" strike="noStrike" baseline="0" dirty="0">
                <a:latin typeface="PalatinoLinotype-Roman"/>
              </a:rPr>
              <a:t>en çok verilen dünya örnekleri</a:t>
            </a:r>
            <a:endParaRPr lang="tr-TR" sz="1600" b="1" dirty="0"/>
          </a:p>
        </p:txBody>
      </p:sp>
      <p:sp>
        <p:nvSpPr>
          <p:cNvPr id="10" name="Metin kutusu 9">
            <a:extLst>
              <a:ext uri="{FF2B5EF4-FFF2-40B4-BE49-F238E27FC236}">
                <a16:creationId xmlns:a16="http://schemas.microsoft.com/office/drawing/2014/main" id="{F6CECCDB-02C3-424A-A307-4E927A1C11CD}"/>
              </a:ext>
            </a:extLst>
          </p:cNvPr>
          <p:cNvSpPr txBox="1"/>
          <p:nvPr/>
        </p:nvSpPr>
        <p:spPr>
          <a:xfrm>
            <a:off x="173152" y="1695171"/>
            <a:ext cx="8543926" cy="2127314"/>
          </a:xfrm>
          <a:prstGeom prst="rect">
            <a:avLst/>
          </a:prstGeom>
          <a:noFill/>
        </p:spPr>
        <p:txBody>
          <a:bodyPr wrap="square">
            <a:spAutoFit/>
          </a:bodyPr>
          <a:lstStyle/>
          <a:p>
            <a:pPr algn="l">
              <a:lnSpc>
                <a:spcPct val="150000"/>
              </a:lnSpc>
            </a:pPr>
            <a:r>
              <a:rPr lang="tr-TR" sz="1800" b="0" i="0" u="none" strike="noStrike" baseline="0" dirty="0">
                <a:latin typeface="PalatinoLinotype-Roman"/>
              </a:rPr>
              <a:t>• </a:t>
            </a:r>
            <a:r>
              <a:rPr lang="tr-TR" sz="1800" b="1" i="0" u="none" strike="noStrike" baseline="0" dirty="0">
                <a:solidFill>
                  <a:srgbClr val="FF0000"/>
                </a:solidFill>
                <a:latin typeface="PalatinoLinotype-Roman"/>
              </a:rPr>
              <a:t>İngiliz Hava Yolları (British </a:t>
            </a:r>
            <a:r>
              <a:rPr lang="tr-TR" sz="1800" b="1" i="0" u="none" strike="noStrike" baseline="0" dirty="0" err="1">
                <a:solidFill>
                  <a:srgbClr val="FF0000"/>
                </a:solidFill>
                <a:latin typeface="PalatinoLinotype-Roman"/>
              </a:rPr>
              <a:t>Airways</a:t>
            </a:r>
            <a:r>
              <a:rPr lang="tr-TR" sz="1800" b="1" i="0" u="none" strike="noStrike" baseline="0" dirty="0">
                <a:solidFill>
                  <a:srgbClr val="FF0000"/>
                </a:solidFill>
                <a:latin typeface="PalatinoLinotype-Roman"/>
              </a:rPr>
              <a:t>-BA), </a:t>
            </a:r>
            <a:r>
              <a:rPr lang="tr-TR" sz="1800" b="0" i="0" u="none" strike="noStrike" baseline="0" dirty="0">
                <a:latin typeface="PalatinoLinotype-Roman"/>
              </a:rPr>
              <a:t>“</a:t>
            </a:r>
            <a:r>
              <a:rPr lang="tr-TR" sz="1800" b="0" i="0" u="none" strike="noStrike" baseline="0" dirty="0" err="1">
                <a:latin typeface="PalatinoLinotype-Roman"/>
              </a:rPr>
              <a:t>Know</a:t>
            </a:r>
            <a:r>
              <a:rPr lang="tr-TR" sz="1800" b="0" i="0" u="none" strike="noStrike" baseline="0" dirty="0">
                <a:latin typeface="PalatinoLinotype-Roman"/>
              </a:rPr>
              <a:t> Me” programında mevcut olan müşteri sadakat bilgileri ile toplanan verilerden elde edilen müşterilerin çevrimiçi davranışların birleştirerek yeni çözümler geliştirmektedir. BA, bu iki bilgi kaynağının harmanlanmasıyla, müşterilerine daha iyi ve kapsamlı hizmet sunabilmektedir.</a:t>
            </a:r>
            <a:endParaRPr lang="tr-TR" dirty="0">
              <a:solidFill>
                <a:srgbClr val="FF0000"/>
              </a:solidFill>
            </a:endParaRPr>
          </a:p>
        </p:txBody>
      </p:sp>
      <p:pic>
        <p:nvPicPr>
          <p:cNvPr id="2" name="Resim 1">
            <a:extLst>
              <a:ext uri="{FF2B5EF4-FFF2-40B4-BE49-F238E27FC236}">
                <a16:creationId xmlns:a16="http://schemas.microsoft.com/office/drawing/2014/main" id="{B77796CF-DB96-49B7-8F49-991B94D584F0}"/>
              </a:ext>
            </a:extLst>
          </p:cNvPr>
          <p:cNvPicPr>
            <a:picLocks noChangeAspect="1"/>
          </p:cNvPicPr>
          <p:nvPr/>
        </p:nvPicPr>
        <p:blipFill>
          <a:blip r:embed="rId2"/>
          <a:stretch>
            <a:fillRect/>
          </a:stretch>
        </p:blipFill>
        <p:spPr>
          <a:xfrm>
            <a:off x="675017" y="4182706"/>
            <a:ext cx="2857500" cy="1600200"/>
          </a:xfrm>
          <a:prstGeom prst="rect">
            <a:avLst/>
          </a:prstGeom>
        </p:spPr>
      </p:pic>
    </p:spTree>
    <p:extLst>
      <p:ext uri="{BB962C8B-B14F-4D97-AF65-F5344CB8AC3E}">
        <p14:creationId xmlns:p14="http://schemas.microsoft.com/office/powerpoint/2010/main" val="8464670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2">
            <a:extLst>
              <a:ext uri="{FF2B5EF4-FFF2-40B4-BE49-F238E27FC236}">
                <a16:creationId xmlns:a16="http://schemas.microsoft.com/office/drawing/2014/main" id="{6FF7D12D-72A0-4C23-B163-FD31BB5A102E}"/>
              </a:ext>
            </a:extLst>
          </p:cNvPr>
          <p:cNvSpPr txBox="1"/>
          <p:nvPr/>
        </p:nvSpPr>
        <p:spPr>
          <a:xfrm>
            <a:off x="7416281" y="5992468"/>
            <a:ext cx="2601595" cy="605155"/>
          </a:xfrm>
          <a:prstGeom prst="rect">
            <a:avLst/>
          </a:prstGeom>
        </p:spPr>
        <p:txBody>
          <a:bodyPr vert="horz" wrap="square" lIns="0" tIns="0" rIns="0" bIns="0" rtlCol="0">
            <a:noAutofit/>
          </a:bodyPr>
          <a:lstStyle/>
          <a:p>
            <a:pPr marL="12700">
              <a:lnSpc>
                <a:spcPts val="4765"/>
              </a:lnSpc>
            </a:pPr>
            <a:r>
              <a:rPr b="1" spc="-25" dirty="0">
                <a:solidFill>
                  <a:srgbClr val="991200"/>
                </a:solidFill>
                <a:latin typeface="Trebuchet MS"/>
                <a:cs typeface="Trebuchet MS"/>
              </a:rPr>
              <a:t>Büyük</a:t>
            </a:r>
            <a:r>
              <a:rPr b="1" spc="-40" dirty="0">
                <a:solidFill>
                  <a:srgbClr val="991200"/>
                </a:solidFill>
                <a:latin typeface="Trebuchet MS"/>
                <a:cs typeface="Trebuchet MS"/>
              </a:rPr>
              <a:t> </a:t>
            </a:r>
            <a:r>
              <a:rPr b="1" spc="-20" dirty="0">
                <a:solidFill>
                  <a:srgbClr val="991200"/>
                </a:solidFill>
                <a:latin typeface="Trebuchet MS"/>
                <a:cs typeface="Trebuchet MS"/>
              </a:rPr>
              <a:t>Veri</a:t>
            </a:r>
            <a:endParaRPr dirty="0">
              <a:latin typeface="Trebuchet MS"/>
              <a:cs typeface="Trebuchet MS"/>
            </a:endParaRPr>
          </a:p>
        </p:txBody>
      </p:sp>
      <p:sp>
        <p:nvSpPr>
          <p:cNvPr id="9" name="object 4">
            <a:extLst>
              <a:ext uri="{FF2B5EF4-FFF2-40B4-BE49-F238E27FC236}">
                <a16:creationId xmlns:a16="http://schemas.microsoft.com/office/drawing/2014/main" id="{165205FE-024F-40E8-B515-2E229E14FCB9}"/>
              </a:ext>
            </a:extLst>
          </p:cNvPr>
          <p:cNvSpPr txBox="1"/>
          <p:nvPr/>
        </p:nvSpPr>
        <p:spPr>
          <a:xfrm>
            <a:off x="7593181" y="6464273"/>
            <a:ext cx="1428115" cy="266700"/>
          </a:xfrm>
          <a:prstGeom prst="rect">
            <a:avLst/>
          </a:prstGeom>
        </p:spPr>
        <p:txBody>
          <a:bodyPr vert="horz" wrap="square" lIns="0" tIns="0" rIns="0" bIns="0" rtlCol="0">
            <a:noAutofit/>
          </a:bodyPr>
          <a:lstStyle/>
          <a:p>
            <a:pPr marL="12700"/>
            <a:r>
              <a:rPr sz="900" dirty="0">
                <a:latin typeface="Calibri"/>
                <a:cs typeface="Calibri"/>
              </a:rPr>
              <a:t>Hüseyin TURGUT</a:t>
            </a:r>
          </a:p>
        </p:txBody>
      </p:sp>
      <p:sp>
        <p:nvSpPr>
          <p:cNvPr id="11" name="Metin kutusu 10">
            <a:extLst>
              <a:ext uri="{FF2B5EF4-FFF2-40B4-BE49-F238E27FC236}">
                <a16:creationId xmlns:a16="http://schemas.microsoft.com/office/drawing/2014/main" id="{A4F36409-D10E-48C8-A4C9-5186B6C69A77}"/>
              </a:ext>
            </a:extLst>
          </p:cNvPr>
          <p:cNvSpPr txBox="1"/>
          <p:nvPr/>
        </p:nvSpPr>
        <p:spPr>
          <a:xfrm>
            <a:off x="675017" y="596025"/>
            <a:ext cx="5007634" cy="369332"/>
          </a:xfrm>
          <a:prstGeom prst="rect">
            <a:avLst/>
          </a:prstGeom>
          <a:noFill/>
        </p:spPr>
        <p:txBody>
          <a:bodyPr wrap="square">
            <a:spAutoFit/>
          </a:bodyPr>
          <a:lstStyle/>
          <a:p>
            <a:r>
              <a:rPr lang="tr-TR" b="1" dirty="0">
                <a:solidFill>
                  <a:srgbClr val="FF0000"/>
                </a:solidFill>
              </a:rPr>
              <a:t>Dünyada büyük veri uygulamaları</a:t>
            </a:r>
          </a:p>
        </p:txBody>
      </p:sp>
      <p:sp>
        <p:nvSpPr>
          <p:cNvPr id="7" name="Metin kutusu 6">
            <a:extLst>
              <a:ext uri="{FF2B5EF4-FFF2-40B4-BE49-F238E27FC236}">
                <a16:creationId xmlns:a16="http://schemas.microsoft.com/office/drawing/2014/main" id="{D6950916-A628-4F55-A346-941FDFBBB192}"/>
              </a:ext>
            </a:extLst>
          </p:cNvPr>
          <p:cNvSpPr txBox="1"/>
          <p:nvPr/>
        </p:nvSpPr>
        <p:spPr>
          <a:xfrm>
            <a:off x="477371" y="1155758"/>
            <a:ext cx="8146676" cy="369332"/>
          </a:xfrm>
          <a:prstGeom prst="rect">
            <a:avLst/>
          </a:prstGeom>
          <a:noFill/>
        </p:spPr>
        <p:txBody>
          <a:bodyPr wrap="square">
            <a:spAutoFit/>
          </a:bodyPr>
          <a:lstStyle/>
          <a:p>
            <a:pPr algn="l"/>
            <a:r>
              <a:rPr lang="tr-TR" sz="1800" b="0" i="0" u="none" strike="noStrike" baseline="0" dirty="0">
                <a:latin typeface="PalatinoLinotype-Roman"/>
              </a:rPr>
              <a:t>büyük veri alanında </a:t>
            </a:r>
            <a:r>
              <a:rPr lang="sv-SE" sz="1800" b="0" i="0" u="none" strike="noStrike" baseline="0" dirty="0">
                <a:latin typeface="PalatinoLinotype-Roman"/>
              </a:rPr>
              <a:t>en çok verilen dünya örnekleri</a:t>
            </a:r>
            <a:endParaRPr lang="tr-TR" sz="1600" b="1" dirty="0"/>
          </a:p>
        </p:txBody>
      </p:sp>
      <p:sp>
        <p:nvSpPr>
          <p:cNvPr id="10" name="Metin kutusu 9">
            <a:extLst>
              <a:ext uri="{FF2B5EF4-FFF2-40B4-BE49-F238E27FC236}">
                <a16:creationId xmlns:a16="http://schemas.microsoft.com/office/drawing/2014/main" id="{F6CECCDB-02C3-424A-A307-4E927A1C11CD}"/>
              </a:ext>
            </a:extLst>
          </p:cNvPr>
          <p:cNvSpPr txBox="1"/>
          <p:nvPr/>
        </p:nvSpPr>
        <p:spPr>
          <a:xfrm>
            <a:off x="173152" y="1695171"/>
            <a:ext cx="8543926" cy="880947"/>
          </a:xfrm>
          <a:prstGeom prst="rect">
            <a:avLst/>
          </a:prstGeom>
          <a:noFill/>
        </p:spPr>
        <p:txBody>
          <a:bodyPr wrap="square">
            <a:spAutoFit/>
          </a:bodyPr>
          <a:lstStyle/>
          <a:p>
            <a:pPr algn="l">
              <a:lnSpc>
                <a:spcPct val="150000"/>
              </a:lnSpc>
            </a:pPr>
            <a:r>
              <a:rPr lang="tr-TR" sz="1800" b="0" i="0" u="none" strike="noStrike" baseline="0" dirty="0">
                <a:latin typeface="PalatinoLinotype-Roman"/>
              </a:rPr>
              <a:t>• </a:t>
            </a:r>
            <a:r>
              <a:rPr lang="tr-TR" sz="1800" b="1" i="0" u="none" strike="noStrike" baseline="0" dirty="0" err="1">
                <a:solidFill>
                  <a:srgbClr val="FF0000"/>
                </a:solidFill>
                <a:latin typeface="PalatinoLinotype-Roman"/>
              </a:rPr>
              <a:t>Caesars</a:t>
            </a:r>
            <a:r>
              <a:rPr lang="tr-TR" sz="1800" b="1" i="0" u="none" strike="noStrike" baseline="0" dirty="0">
                <a:solidFill>
                  <a:srgbClr val="FF0000"/>
                </a:solidFill>
                <a:latin typeface="PalatinoLinotype-Roman"/>
              </a:rPr>
              <a:t> Entertainment</a:t>
            </a:r>
            <a:r>
              <a:rPr lang="tr-TR" sz="1800" b="0" i="0" u="none" strike="noStrike" baseline="0" dirty="0">
                <a:latin typeface="PalatinoLinotype-Roman"/>
              </a:rPr>
              <a:t>, kumar masalarında </a:t>
            </a:r>
            <a:r>
              <a:rPr lang="tr-TR" sz="1800" b="0" i="0" u="none" strike="noStrike" baseline="0" dirty="0">
                <a:solidFill>
                  <a:srgbClr val="FF0000"/>
                </a:solidFill>
                <a:latin typeface="PalatinoLinotype-Roman"/>
              </a:rPr>
              <a:t>kaybedenlere cazip fiyatlar </a:t>
            </a:r>
            <a:r>
              <a:rPr lang="tr-TR" sz="1800" b="0" i="0" u="none" strike="noStrike" baseline="0" dirty="0">
                <a:latin typeface="PalatinoLinotype-Roman"/>
              </a:rPr>
              <a:t>sunmak için patronların kumar sonuçlarını, ödül program bilgileri ile birleştirmektedir.</a:t>
            </a:r>
          </a:p>
        </p:txBody>
      </p:sp>
      <p:pic>
        <p:nvPicPr>
          <p:cNvPr id="2" name="Resim 1">
            <a:extLst>
              <a:ext uri="{FF2B5EF4-FFF2-40B4-BE49-F238E27FC236}">
                <a16:creationId xmlns:a16="http://schemas.microsoft.com/office/drawing/2014/main" id="{2D313F3D-022E-422E-AB53-843B139CCCED}"/>
              </a:ext>
            </a:extLst>
          </p:cNvPr>
          <p:cNvPicPr>
            <a:picLocks noChangeAspect="1"/>
          </p:cNvPicPr>
          <p:nvPr/>
        </p:nvPicPr>
        <p:blipFill>
          <a:blip r:embed="rId2"/>
          <a:stretch>
            <a:fillRect/>
          </a:stretch>
        </p:blipFill>
        <p:spPr>
          <a:xfrm>
            <a:off x="903120" y="3641837"/>
            <a:ext cx="2886075" cy="1581150"/>
          </a:xfrm>
          <a:prstGeom prst="rect">
            <a:avLst/>
          </a:prstGeom>
        </p:spPr>
      </p:pic>
    </p:spTree>
    <p:extLst>
      <p:ext uri="{BB962C8B-B14F-4D97-AF65-F5344CB8AC3E}">
        <p14:creationId xmlns:p14="http://schemas.microsoft.com/office/powerpoint/2010/main" val="22688498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2">
            <a:extLst>
              <a:ext uri="{FF2B5EF4-FFF2-40B4-BE49-F238E27FC236}">
                <a16:creationId xmlns:a16="http://schemas.microsoft.com/office/drawing/2014/main" id="{6FF7D12D-72A0-4C23-B163-FD31BB5A102E}"/>
              </a:ext>
            </a:extLst>
          </p:cNvPr>
          <p:cNvSpPr txBox="1"/>
          <p:nvPr/>
        </p:nvSpPr>
        <p:spPr>
          <a:xfrm>
            <a:off x="7416281" y="5992468"/>
            <a:ext cx="2601595" cy="605155"/>
          </a:xfrm>
          <a:prstGeom prst="rect">
            <a:avLst/>
          </a:prstGeom>
        </p:spPr>
        <p:txBody>
          <a:bodyPr vert="horz" wrap="square" lIns="0" tIns="0" rIns="0" bIns="0" rtlCol="0">
            <a:noAutofit/>
          </a:bodyPr>
          <a:lstStyle/>
          <a:p>
            <a:pPr marL="12700">
              <a:lnSpc>
                <a:spcPts val="4765"/>
              </a:lnSpc>
            </a:pPr>
            <a:r>
              <a:rPr b="1" spc="-25" dirty="0">
                <a:solidFill>
                  <a:srgbClr val="991200"/>
                </a:solidFill>
                <a:latin typeface="Trebuchet MS"/>
                <a:cs typeface="Trebuchet MS"/>
              </a:rPr>
              <a:t>Büyük</a:t>
            </a:r>
            <a:r>
              <a:rPr b="1" spc="-40" dirty="0">
                <a:solidFill>
                  <a:srgbClr val="991200"/>
                </a:solidFill>
                <a:latin typeface="Trebuchet MS"/>
                <a:cs typeface="Trebuchet MS"/>
              </a:rPr>
              <a:t> </a:t>
            </a:r>
            <a:r>
              <a:rPr b="1" spc="-20" dirty="0">
                <a:solidFill>
                  <a:srgbClr val="991200"/>
                </a:solidFill>
                <a:latin typeface="Trebuchet MS"/>
                <a:cs typeface="Trebuchet MS"/>
              </a:rPr>
              <a:t>Veri</a:t>
            </a:r>
            <a:endParaRPr dirty="0">
              <a:latin typeface="Trebuchet MS"/>
              <a:cs typeface="Trebuchet MS"/>
            </a:endParaRPr>
          </a:p>
        </p:txBody>
      </p:sp>
      <p:sp>
        <p:nvSpPr>
          <p:cNvPr id="9" name="object 4">
            <a:extLst>
              <a:ext uri="{FF2B5EF4-FFF2-40B4-BE49-F238E27FC236}">
                <a16:creationId xmlns:a16="http://schemas.microsoft.com/office/drawing/2014/main" id="{165205FE-024F-40E8-B515-2E229E14FCB9}"/>
              </a:ext>
            </a:extLst>
          </p:cNvPr>
          <p:cNvSpPr txBox="1"/>
          <p:nvPr/>
        </p:nvSpPr>
        <p:spPr>
          <a:xfrm>
            <a:off x="7593181" y="6464273"/>
            <a:ext cx="1428115" cy="266700"/>
          </a:xfrm>
          <a:prstGeom prst="rect">
            <a:avLst/>
          </a:prstGeom>
        </p:spPr>
        <p:txBody>
          <a:bodyPr vert="horz" wrap="square" lIns="0" tIns="0" rIns="0" bIns="0" rtlCol="0">
            <a:noAutofit/>
          </a:bodyPr>
          <a:lstStyle/>
          <a:p>
            <a:pPr marL="12700"/>
            <a:r>
              <a:rPr sz="900" dirty="0">
                <a:latin typeface="Calibri"/>
                <a:cs typeface="Calibri"/>
              </a:rPr>
              <a:t>Hüseyin TURGUT</a:t>
            </a:r>
          </a:p>
        </p:txBody>
      </p:sp>
      <p:sp>
        <p:nvSpPr>
          <p:cNvPr id="11" name="Metin kutusu 10">
            <a:extLst>
              <a:ext uri="{FF2B5EF4-FFF2-40B4-BE49-F238E27FC236}">
                <a16:creationId xmlns:a16="http://schemas.microsoft.com/office/drawing/2014/main" id="{A4F36409-D10E-48C8-A4C9-5186B6C69A77}"/>
              </a:ext>
            </a:extLst>
          </p:cNvPr>
          <p:cNvSpPr txBox="1"/>
          <p:nvPr/>
        </p:nvSpPr>
        <p:spPr>
          <a:xfrm>
            <a:off x="675017" y="596025"/>
            <a:ext cx="5007634" cy="369332"/>
          </a:xfrm>
          <a:prstGeom prst="rect">
            <a:avLst/>
          </a:prstGeom>
          <a:noFill/>
        </p:spPr>
        <p:txBody>
          <a:bodyPr wrap="square">
            <a:spAutoFit/>
          </a:bodyPr>
          <a:lstStyle/>
          <a:p>
            <a:r>
              <a:rPr lang="tr-TR" b="1" dirty="0">
                <a:solidFill>
                  <a:srgbClr val="FF0000"/>
                </a:solidFill>
              </a:rPr>
              <a:t>Dünyada büyük veri uygulamaları</a:t>
            </a:r>
          </a:p>
        </p:txBody>
      </p:sp>
      <p:sp>
        <p:nvSpPr>
          <p:cNvPr id="7" name="Metin kutusu 6">
            <a:extLst>
              <a:ext uri="{FF2B5EF4-FFF2-40B4-BE49-F238E27FC236}">
                <a16:creationId xmlns:a16="http://schemas.microsoft.com/office/drawing/2014/main" id="{D6950916-A628-4F55-A346-941FDFBBB192}"/>
              </a:ext>
            </a:extLst>
          </p:cNvPr>
          <p:cNvSpPr txBox="1"/>
          <p:nvPr/>
        </p:nvSpPr>
        <p:spPr>
          <a:xfrm>
            <a:off x="477371" y="1155758"/>
            <a:ext cx="8146676" cy="369332"/>
          </a:xfrm>
          <a:prstGeom prst="rect">
            <a:avLst/>
          </a:prstGeom>
          <a:noFill/>
        </p:spPr>
        <p:txBody>
          <a:bodyPr wrap="square">
            <a:spAutoFit/>
          </a:bodyPr>
          <a:lstStyle/>
          <a:p>
            <a:pPr algn="l"/>
            <a:r>
              <a:rPr lang="tr-TR" sz="1800" b="0" i="0" u="none" strike="noStrike" baseline="0" dirty="0">
                <a:latin typeface="PalatinoLinotype-Roman"/>
              </a:rPr>
              <a:t>büyük veri alanında </a:t>
            </a:r>
            <a:r>
              <a:rPr lang="sv-SE" sz="1800" b="0" i="0" u="none" strike="noStrike" baseline="0" dirty="0">
                <a:latin typeface="PalatinoLinotype-Roman"/>
              </a:rPr>
              <a:t>en çok verilen dünya örnekleri</a:t>
            </a:r>
            <a:endParaRPr lang="tr-TR" sz="1600" b="1" dirty="0"/>
          </a:p>
        </p:txBody>
      </p:sp>
      <p:sp>
        <p:nvSpPr>
          <p:cNvPr id="10" name="Metin kutusu 9">
            <a:extLst>
              <a:ext uri="{FF2B5EF4-FFF2-40B4-BE49-F238E27FC236}">
                <a16:creationId xmlns:a16="http://schemas.microsoft.com/office/drawing/2014/main" id="{F6CECCDB-02C3-424A-A307-4E927A1C11CD}"/>
              </a:ext>
            </a:extLst>
          </p:cNvPr>
          <p:cNvSpPr txBox="1"/>
          <p:nvPr/>
        </p:nvSpPr>
        <p:spPr>
          <a:xfrm>
            <a:off x="173152" y="1695171"/>
            <a:ext cx="8543926" cy="2958310"/>
          </a:xfrm>
          <a:prstGeom prst="rect">
            <a:avLst/>
          </a:prstGeom>
          <a:noFill/>
        </p:spPr>
        <p:txBody>
          <a:bodyPr wrap="square">
            <a:spAutoFit/>
          </a:bodyPr>
          <a:lstStyle/>
          <a:p>
            <a:pPr algn="l">
              <a:lnSpc>
                <a:spcPct val="150000"/>
              </a:lnSpc>
            </a:pPr>
            <a:r>
              <a:rPr lang="tr-TR" sz="1800" b="0" i="0" u="none" strike="noStrike" baseline="0" dirty="0">
                <a:latin typeface="PalatinoLinotype-Roman"/>
              </a:rPr>
              <a:t>• </a:t>
            </a:r>
            <a:r>
              <a:rPr lang="tr-TR" sz="1800" b="1" i="0" u="none" strike="noStrike" baseline="0" dirty="0" err="1">
                <a:solidFill>
                  <a:srgbClr val="FF0000"/>
                </a:solidFill>
                <a:latin typeface="PalatinoLinotype-Roman"/>
              </a:rPr>
              <a:t>Catapult</a:t>
            </a:r>
            <a:r>
              <a:rPr lang="tr-TR" sz="1800" b="0" i="0" u="none" strike="noStrike" baseline="0" dirty="0">
                <a:latin typeface="PalatinoLinotype-Roman"/>
              </a:rPr>
              <a:t>, bir sporcunun yaralanmadan önce, belirli egzersiz programlarının aşırı stresli olup olmadığı gibi hayati önem taşıyan bilgileri önceden öngörüp sporcuların karşılaşabileceği önemli olumsuzlukların önceden belirlenmesi, sporcuların sakatlanmalarının önlenmesi, kendilerini oyuna hazır durumda tutmaları, daha güvenli spor yapmalarına yardımcı olmaktadır. Geçen yıl %64 büyüyen </a:t>
            </a:r>
            <a:r>
              <a:rPr lang="tr-TR" sz="1800" b="0" i="0" u="none" strike="noStrike" baseline="0" dirty="0" err="1">
                <a:latin typeface="PalatinoLinotype-Roman"/>
              </a:rPr>
              <a:t>Catapult</a:t>
            </a:r>
            <a:r>
              <a:rPr lang="tr-TR" sz="1800" b="0" i="0" u="none" strike="noStrike" baseline="0" dirty="0">
                <a:latin typeface="PalatinoLinotype-Roman"/>
              </a:rPr>
              <a:t>, NFL takımlarının neredeyse yarısı, NBA takımının üçte biri ve 30 büyük üniversite bu programı kullanmaktadır.</a:t>
            </a:r>
            <a:endParaRPr lang="tr-TR" dirty="0">
              <a:solidFill>
                <a:srgbClr val="FF0000"/>
              </a:solidFill>
            </a:endParaRPr>
          </a:p>
        </p:txBody>
      </p:sp>
      <p:pic>
        <p:nvPicPr>
          <p:cNvPr id="9218" name="Picture 2">
            <a:extLst>
              <a:ext uri="{FF2B5EF4-FFF2-40B4-BE49-F238E27FC236}">
                <a16:creationId xmlns:a16="http://schemas.microsoft.com/office/drawing/2014/main" id="{9A025CBA-7DF6-47FC-B637-AFB700E89D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1327" y="5006948"/>
            <a:ext cx="3133725" cy="1457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27804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2">
            <a:extLst>
              <a:ext uri="{FF2B5EF4-FFF2-40B4-BE49-F238E27FC236}">
                <a16:creationId xmlns:a16="http://schemas.microsoft.com/office/drawing/2014/main" id="{6FF7D12D-72A0-4C23-B163-FD31BB5A102E}"/>
              </a:ext>
            </a:extLst>
          </p:cNvPr>
          <p:cNvSpPr txBox="1"/>
          <p:nvPr/>
        </p:nvSpPr>
        <p:spPr>
          <a:xfrm>
            <a:off x="7416281" y="5992468"/>
            <a:ext cx="2601595" cy="605155"/>
          </a:xfrm>
          <a:prstGeom prst="rect">
            <a:avLst/>
          </a:prstGeom>
        </p:spPr>
        <p:txBody>
          <a:bodyPr vert="horz" wrap="square" lIns="0" tIns="0" rIns="0" bIns="0" rtlCol="0">
            <a:noAutofit/>
          </a:bodyPr>
          <a:lstStyle/>
          <a:p>
            <a:pPr marL="12700">
              <a:lnSpc>
                <a:spcPts val="4765"/>
              </a:lnSpc>
            </a:pPr>
            <a:r>
              <a:rPr b="1" spc="-25" dirty="0">
                <a:solidFill>
                  <a:srgbClr val="991200"/>
                </a:solidFill>
                <a:latin typeface="Trebuchet MS"/>
                <a:cs typeface="Trebuchet MS"/>
              </a:rPr>
              <a:t>Büyük</a:t>
            </a:r>
            <a:r>
              <a:rPr b="1" spc="-40" dirty="0">
                <a:solidFill>
                  <a:srgbClr val="991200"/>
                </a:solidFill>
                <a:latin typeface="Trebuchet MS"/>
                <a:cs typeface="Trebuchet MS"/>
              </a:rPr>
              <a:t> </a:t>
            </a:r>
            <a:r>
              <a:rPr b="1" spc="-20" dirty="0">
                <a:solidFill>
                  <a:srgbClr val="991200"/>
                </a:solidFill>
                <a:latin typeface="Trebuchet MS"/>
                <a:cs typeface="Trebuchet MS"/>
              </a:rPr>
              <a:t>Veri</a:t>
            </a:r>
            <a:endParaRPr dirty="0">
              <a:latin typeface="Trebuchet MS"/>
              <a:cs typeface="Trebuchet MS"/>
            </a:endParaRPr>
          </a:p>
        </p:txBody>
      </p:sp>
      <p:sp>
        <p:nvSpPr>
          <p:cNvPr id="9" name="object 4">
            <a:extLst>
              <a:ext uri="{FF2B5EF4-FFF2-40B4-BE49-F238E27FC236}">
                <a16:creationId xmlns:a16="http://schemas.microsoft.com/office/drawing/2014/main" id="{165205FE-024F-40E8-B515-2E229E14FCB9}"/>
              </a:ext>
            </a:extLst>
          </p:cNvPr>
          <p:cNvSpPr txBox="1"/>
          <p:nvPr/>
        </p:nvSpPr>
        <p:spPr>
          <a:xfrm>
            <a:off x="7593181" y="6464273"/>
            <a:ext cx="1428115" cy="266700"/>
          </a:xfrm>
          <a:prstGeom prst="rect">
            <a:avLst/>
          </a:prstGeom>
        </p:spPr>
        <p:txBody>
          <a:bodyPr vert="horz" wrap="square" lIns="0" tIns="0" rIns="0" bIns="0" rtlCol="0">
            <a:noAutofit/>
          </a:bodyPr>
          <a:lstStyle/>
          <a:p>
            <a:pPr marL="12700"/>
            <a:r>
              <a:rPr sz="900" dirty="0">
                <a:latin typeface="Calibri"/>
                <a:cs typeface="Calibri"/>
              </a:rPr>
              <a:t>Hüseyin TURGUT</a:t>
            </a:r>
          </a:p>
        </p:txBody>
      </p:sp>
      <p:sp>
        <p:nvSpPr>
          <p:cNvPr id="11" name="Metin kutusu 10">
            <a:extLst>
              <a:ext uri="{FF2B5EF4-FFF2-40B4-BE49-F238E27FC236}">
                <a16:creationId xmlns:a16="http://schemas.microsoft.com/office/drawing/2014/main" id="{A4F36409-D10E-48C8-A4C9-5186B6C69A77}"/>
              </a:ext>
            </a:extLst>
          </p:cNvPr>
          <p:cNvSpPr txBox="1"/>
          <p:nvPr/>
        </p:nvSpPr>
        <p:spPr>
          <a:xfrm>
            <a:off x="675017" y="596025"/>
            <a:ext cx="5007634" cy="369332"/>
          </a:xfrm>
          <a:prstGeom prst="rect">
            <a:avLst/>
          </a:prstGeom>
          <a:noFill/>
        </p:spPr>
        <p:txBody>
          <a:bodyPr wrap="square">
            <a:spAutoFit/>
          </a:bodyPr>
          <a:lstStyle/>
          <a:p>
            <a:r>
              <a:rPr lang="tr-TR" b="1" dirty="0">
                <a:solidFill>
                  <a:srgbClr val="FF0000"/>
                </a:solidFill>
              </a:rPr>
              <a:t>Dünyada büyük veri uygulamaları</a:t>
            </a:r>
          </a:p>
        </p:txBody>
      </p:sp>
      <p:sp>
        <p:nvSpPr>
          <p:cNvPr id="7" name="Metin kutusu 6">
            <a:extLst>
              <a:ext uri="{FF2B5EF4-FFF2-40B4-BE49-F238E27FC236}">
                <a16:creationId xmlns:a16="http://schemas.microsoft.com/office/drawing/2014/main" id="{D6950916-A628-4F55-A346-941FDFBBB192}"/>
              </a:ext>
            </a:extLst>
          </p:cNvPr>
          <p:cNvSpPr txBox="1"/>
          <p:nvPr/>
        </p:nvSpPr>
        <p:spPr>
          <a:xfrm>
            <a:off x="477371" y="1155758"/>
            <a:ext cx="8146676" cy="369332"/>
          </a:xfrm>
          <a:prstGeom prst="rect">
            <a:avLst/>
          </a:prstGeom>
          <a:noFill/>
        </p:spPr>
        <p:txBody>
          <a:bodyPr wrap="square">
            <a:spAutoFit/>
          </a:bodyPr>
          <a:lstStyle/>
          <a:p>
            <a:pPr algn="l"/>
            <a:r>
              <a:rPr lang="tr-TR" sz="1800" b="0" i="0" u="none" strike="noStrike" baseline="0" dirty="0">
                <a:latin typeface="PalatinoLinotype-Roman"/>
              </a:rPr>
              <a:t>büyük veri alanında </a:t>
            </a:r>
            <a:r>
              <a:rPr lang="sv-SE" sz="1800" b="0" i="0" u="none" strike="noStrike" baseline="0" dirty="0">
                <a:latin typeface="PalatinoLinotype-Roman"/>
              </a:rPr>
              <a:t>en çok verilen dünya örnekleri</a:t>
            </a:r>
            <a:endParaRPr lang="tr-TR" sz="1600" b="1" dirty="0"/>
          </a:p>
        </p:txBody>
      </p:sp>
      <p:sp>
        <p:nvSpPr>
          <p:cNvPr id="10" name="Metin kutusu 9">
            <a:extLst>
              <a:ext uri="{FF2B5EF4-FFF2-40B4-BE49-F238E27FC236}">
                <a16:creationId xmlns:a16="http://schemas.microsoft.com/office/drawing/2014/main" id="{F6CECCDB-02C3-424A-A307-4E927A1C11CD}"/>
              </a:ext>
            </a:extLst>
          </p:cNvPr>
          <p:cNvSpPr txBox="1"/>
          <p:nvPr/>
        </p:nvSpPr>
        <p:spPr>
          <a:xfrm>
            <a:off x="173152" y="1695171"/>
            <a:ext cx="8543926" cy="1711815"/>
          </a:xfrm>
          <a:prstGeom prst="rect">
            <a:avLst/>
          </a:prstGeom>
          <a:noFill/>
        </p:spPr>
        <p:txBody>
          <a:bodyPr wrap="square">
            <a:spAutoFit/>
          </a:bodyPr>
          <a:lstStyle/>
          <a:p>
            <a:pPr algn="l">
              <a:lnSpc>
                <a:spcPct val="150000"/>
              </a:lnSpc>
            </a:pPr>
            <a:r>
              <a:rPr lang="tr-TR" sz="1800" b="0" i="0" u="none" strike="noStrike" baseline="0" dirty="0">
                <a:solidFill>
                  <a:srgbClr val="FF0000"/>
                </a:solidFill>
                <a:latin typeface="PalatinoLinotype-Roman"/>
              </a:rPr>
              <a:t>• </a:t>
            </a:r>
            <a:r>
              <a:rPr lang="tr-TR" sz="1800" b="0" i="0" u="none" strike="noStrike" baseline="0" dirty="0" err="1">
                <a:solidFill>
                  <a:srgbClr val="FF0000"/>
                </a:solidFill>
                <a:latin typeface="PalatinoLinotype-Roman"/>
              </a:rPr>
              <a:t>Commonbond</a:t>
            </a:r>
            <a:r>
              <a:rPr lang="tr-TR" sz="1800" b="0" i="0" u="none" strike="noStrike" baseline="0" dirty="0">
                <a:solidFill>
                  <a:srgbClr val="FF0000"/>
                </a:solidFill>
                <a:latin typeface="PalatinoLinotype-Roman"/>
              </a:rPr>
              <a:t>, </a:t>
            </a:r>
            <a:r>
              <a:rPr lang="tr-TR" sz="1800" b="0" i="0" u="none" strike="noStrike" baseline="0" dirty="0">
                <a:latin typeface="PalatinoLinotype-Roman"/>
              </a:rPr>
              <a:t>öğrencileri ve mezunları başarılı profesyonellerle ve mezunları</a:t>
            </a:r>
          </a:p>
          <a:p>
            <a:pPr algn="l">
              <a:lnSpc>
                <a:spcPct val="150000"/>
              </a:lnSpc>
            </a:pPr>
            <a:r>
              <a:rPr lang="tr-TR" sz="1800" b="0" i="0" u="none" strike="noStrike" baseline="0" dirty="0">
                <a:latin typeface="PalatinoLinotype-Roman"/>
              </a:rPr>
              <a:t>yatırımcılarla buluşturan bir öğrenci kredi platformudur. Böylece, öğrenciler daha düşük, sabit faizli finansmana erişebilir ve geri ödemelerinde binlerce dolar tasarruf edebilmektedirler. </a:t>
            </a:r>
            <a:endParaRPr lang="tr-TR" dirty="0">
              <a:solidFill>
                <a:srgbClr val="FF0000"/>
              </a:solidFill>
            </a:endParaRPr>
          </a:p>
        </p:txBody>
      </p:sp>
      <p:pic>
        <p:nvPicPr>
          <p:cNvPr id="10242" name="Picture 2" descr="Download Common Bond Student Loans - Commonbond Logo - Full Size PNG Image  - PNGkit">
            <a:extLst>
              <a:ext uri="{FF2B5EF4-FFF2-40B4-BE49-F238E27FC236}">
                <a16:creationId xmlns:a16="http://schemas.microsoft.com/office/drawing/2014/main" id="{8135811D-F871-42CC-84A7-D8E952FF8E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017" y="4292542"/>
            <a:ext cx="3248025" cy="1409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86519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2">
            <a:extLst>
              <a:ext uri="{FF2B5EF4-FFF2-40B4-BE49-F238E27FC236}">
                <a16:creationId xmlns:a16="http://schemas.microsoft.com/office/drawing/2014/main" id="{6FF7D12D-72A0-4C23-B163-FD31BB5A102E}"/>
              </a:ext>
            </a:extLst>
          </p:cNvPr>
          <p:cNvSpPr txBox="1"/>
          <p:nvPr/>
        </p:nvSpPr>
        <p:spPr>
          <a:xfrm>
            <a:off x="7416281" y="5992468"/>
            <a:ext cx="2601595" cy="605155"/>
          </a:xfrm>
          <a:prstGeom prst="rect">
            <a:avLst/>
          </a:prstGeom>
        </p:spPr>
        <p:txBody>
          <a:bodyPr vert="horz" wrap="square" lIns="0" tIns="0" rIns="0" bIns="0" rtlCol="0">
            <a:noAutofit/>
          </a:bodyPr>
          <a:lstStyle/>
          <a:p>
            <a:pPr marL="12700">
              <a:lnSpc>
                <a:spcPts val="4765"/>
              </a:lnSpc>
            </a:pPr>
            <a:r>
              <a:rPr b="1" spc="-25" dirty="0">
                <a:solidFill>
                  <a:srgbClr val="991200"/>
                </a:solidFill>
                <a:latin typeface="Trebuchet MS"/>
                <a:cs typeface="Trebuchet MS"/>
              </a:rPr>
              <a:t>Büyük</a:t>
            </a:r>
            <a:r>
              <a:rPr b="1" spc="-40" dirty="0">
                <a:solidFill>
                  <a:srgbClr val="991200"/>
                </a:solidFill>
                <a:latin typeface="Trebuchet MS"/>
                <a:cs typeface="Trebuchet MS"/>
              </a:rPr>
              <a:t> </a:t>
            </a:r>
            <a:r>
              <a:rPr b="1" spc="-20" dirty="0">
                <a:solidFill>
                  <a:srgbClr val="991200"/>
                </a:solidFill>
                <a:latin typeface="Trebuchet MS"/>
                <a:cs typeface="Trebuchet MS"/>
              </a:rPr>
              <a:t>Veri</a:t>
            </a:r>
            <a:endParaRPr dirty="0">
              <a:latin typeface="Trebuchet MS"/>
              <a:cs typeface="Trebuchet MS"/>
            </a:endParaRPr>
          </a:p>
        </p:txBody>
      </p:sp>
      <p:sp>
        <p:nvSpPr>
          <p:cNvPr id="9" name="object 4">
            <a:extLst>
              <a:ext uri="{FF2B5EF4-FFF2-40B4-BE49-F238E27FC236}">
                <a16:creationId xmlns:a16="http://schemas.microsoft.com/office/drawing/2014/main" id="{165205FE-024F-40E8-B515-2E229E14FCB9}"/>
              </a:ext>
            </a:extLst>
          </p:cNvPr>
          <p:cNvSpPr txBox="1"/>
          <p:nvPr/>
        </p:nvSpPr>
        <p:spPr>
          <a:xfrm>
            <a:off x="7593181" y="6464273"/>
            <a:ext cx="1428115" cy="266700"/>
          </a:xfrm>
          <a:prstGeom prst="rect">
            <a:avLst/>
          </a:prstGeom>
        </p:spPr>
        <p:txBody>
          <a:bodyPr vert="horz" wrap="square" lIns="0" tIns="0" rIns="0" bIns="0" rtlCol="0">
            <a:noAutofit/>
          </a:bodyPr>
          <a:lstStyle/>
          <a:p>
            <a:pPr marL="12700"/>
            <a:r>
              <a:rPr sz="900" dirty="0">
                <a:latin typeface="Calibri"/>
                <a:cs typeface="Calibri"/>
              </a:rPr>
              <a:t>Hüseyin TURGUT</a:t>
            </a:r>
          </a:p>
        </p:txBody>
      </p:sp>
      <p:sp>
        <p:nvSpPr>
          <p:cNvPr id="11" name="Metin kutusu 10">
            <a:extLst>
              <a:ext uri="{FF2B5EF4-FFF2-40B4-BE49-F238E27FC236}">
                <a16:creationId xmlns:a16="http://schemas.microsoft.com/office/drawing/2014/main" id="{A4F36409-D10E-48C8-A4C9-5186B6C69A77}"/>
              </a:ext>
            </a:extLst>
          </p:cNvPr>
          <p:cNvSpPr txBox="1"/>
          <p:nvPr/>
        </p:nvSpPr>
        <p:spPr>
          <a:xfrm>
            <a:off x="675017" y="596025"/>
            <a:ext cx="5007634" cy="369332"/>
          </a:xfrm>
          <a:prstGeom prst="rect">
            <a:avLst/>
          </a:prstGeom>
          <a:noFill/>
        </p:spPr>
        <p:txBody>
          <a:bodyPr wrap="square">
            <a:spAutoFit/>
          </a:bodyPr>
          <a:lstStyle/>
          <a:p>
            <a:r>
              <a:rPr lang="tr-TR" b="1" dirty="0">
                <a:solidFill>
                  <a:srgbClr val="FF0000"/>
                </a:solidFill>
              </a:rPr>
              <a:t>Dünyada büyük veri uygulamaları</a:t>
            </a:r>
          </a:p>
        </p:txBody>
      </p:sp>
      <p:sp>
        <p:nvSpPr>
          <p:cNvPr id="7" name="Metin kutusu 6">
            <a:extLst>
              <a:ext uri="{FF2B5EF4-FFF2-40B4-BE49-F238E27FC236}">
                <a16:creationId xmlns:a16="http://schemas.microsoft.com/office/drawing/2014/main" id="{D6950916-A628-4F55-A346-941FDFBBB192}"/>
              </a:ext>
            </a:extLst>
          </p:cNvPr>
          <p:cNvSpPr txBox="1"/>
          <p:nvPr/>
        </p:nvSpPr>
        <p:spPr>
          <a:xfrm>
            <a:off x="477371" y="1155758"/>
            <a:ext cx="8146676" cy="369332"/>
          </a:xfrm>
          <a:prstGeom prst="rect">
            <a:avLst/>
          </a:prstGeom>
          <a:noFill/>
        </p:spPr>
        <p:txBody>
          <a:bodyPr wrap="square">
            <a:spAutoFit/>
          </a:bodyPr>
          <a:lstStyle/>
          <a:p>
            <a:pPr algn="l"/>
            <a:r>
              <a:rPr lang="tr-TR" sz="1800" b="0" i="0" u="none" strike="noStrike" baseline="0" dirty="0">
                <a:latin typeface="PalatinoLinotype-Roman"/>
              </a:rPr>
              <a:t>büyük veri alanında </a:t>
            </a:r>
            <a:r>
              <a:rPr lang="sv-SE" sz="1800" b="0" i="0" u="none" strike="noStrike" baseline="0" dirty="0">
                <a:latin typeface="PalatinoLinotype-Roman"/>
              </a:rPr>
              <a:t>en çok verilen dünya örnekleri</a:t>
            </a:r>
            <a:endParaRPr lang="tr-TR" sz="1600" b="1" dirty="0"/>
          </a:p>
        </p:txBody>
      </p:sp>
      <p:sp>
        <p:nvSpPr>
          <p:cNvPr id="10" name="Metin kutusu 9">
            <a:extLst>
              <a:ext uri="{FF2B5EF4-FFF2-40B4-BE49-F238E27FC236}">
                <a16:creationId xmlns:a16="http://schemas.microsoft.com/office/drawing/2014/main" id="{F6CECCDB-02C3-424A-A307-4E927A1C11CD}"/>
              </a:ext>
            </a:extLst>
          </p:cNvPr>
          <p:cNvSpPr txBox="1"/>
          <p:nvPr/>
        </p:nvSpPr>
        <p:spPr>
          <a:xfrm>
            <a:off x="477370" y="1695170"/>
            <a:ext cx="8543926" cy="2127314"/>
          </a:xfrm>
          <a:prstGeom prst="rect">
            <a:avLst/>
          </a:prstGeom>
          <a:noFill/>
        </p:spPr>
        <p:txBody>
          <a:bodyPr wrap="square">
            <a:spAutoFit/>
          </a:bodyPr>
          <a:lstStyle/>
          <a:p>
            <a:pPr algn="l">
              <a:lnSpc>
                <a:spcPct val="150000"/>
              </a:lnSpc>
            </a:pPr>
            <a:endParaRPr lang="tr-TR" dirty="0">
              <a:latin typeface="PalatinoLinotype-Roman"/>
            </a:endParaRPr>
          </a:p>
          <a:p>
            <a:pPr algn="l">
              <a:lnSpc>
                <a:spcPct val="150000"/>
              </a:lnSpc>
            </a:pPr>
            <a:r>
              <a:rPr lang="tr-TR" sz="1800" b="0" i="0" u="none" strike="noStrike" baseline="0" dirty="0">
                <a:latin typeface="PalatinoLinotype-Roman"/>
              </a:rPr>
              <a:t>• </a:t>
            </a:r>
            <a:r>
              <a:rPr lang="tr-TR" sz="1800" b="0" i="0" u="none" strike="noStrike" baseline="0" dirty="0">
                <a:solidFill>
                  <a:srgbClr val="FF0000"/>
                </a:solidFill>
                <a:latin typeface="PalatinoLinotype-Roman"/>
              </a:rPr>
              <a:t>Duetto</a:t>
            </a:r>
            <a:r>
              <a:rPr lang="tr-TR" sz="1800" b="0" i="0" u="none" strike="noStrike" baseline="0" dirty="0">
                <a:latin typeface="PalatinoLinotype-Roman"/>
              </a:rPr>
              <a:t>, şirketlerin verilerini çevrimiçi otel arayan kişilere sunarak kişiselleştirmelerini kolaylaştıran bir üründür. Otel arayanların, otelde kaldıkları</a:t>
            </a:r>
          </a:p>
          <a:p>
            <a:pPr algn="l">
              <a:lnSpc>
                <a:spcPct val="150000"/>
              </a:lnSpc>
            </a:pPr>
            <a:r>
              <a:rPr lang="tr-TR" sz="1800" b="0" i="0" u="none" strike="noStrike" baseline="0" dirty="0">
                <a:latin typeface="PalatinoLinotype-Roman"/>
              </a:rPr>
              <a:t>süre içerisinde yapacakları harcamaları dikkate alarak özel fiyat alabilmelerini sağlayan bir sistemdir.</a:t>
            </a:r>
            <a:endParaRPr lang="tr-TR" dirty="0">
              <a:solidFill>
                <a:srgbClr val="FF0000"/>
              </a:solidFill>
            </a:endParaRPr>
          </a:p>
        </p:txBody>
      </p:sp>
      <p:pic>
        <p:nvPicPr>
          <p:cNvPr id="11266" name="Picture 2" descr="Logotypes Porchez Duetto | Barbershop design, Lettering, Typography">
            <a:extLst>
              <a:ext uri="{FF2B5EF4-FFF2-40B4-BE49-F238E27FC236}">
                <a16:creationId xmlns:a16="http://schemas.microsoft.com/office/drawing/2014/main" id="{F9927106-32A4-45EC-8D61-25E8FD9B11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017" y="4035938"/>
            <a:ext cx="2619375"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90187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2">
            <a:extLst>
              <a:ext uri="{FF2B5EF4-FFF2-40B4-BE49-F238E27FC236}">
                <a16:creationId xmlns:a16="http://schemas.microsoft.com/office/drawing/2014/main" id="{6FF7D12D-72A0-4C23-B163-FD31BB5A102E}"/>
              </a:ext>
            </a:extLst>
          </p:cNvPr>
          <p:cNvSpPr txBox="1"/>
          <p:nvPr/>
        </p:nvSpPr>
        <p:spPr>
          <a:xfrm>
            <a:off x="7416281" y="5992468"/>
            <a:ext cx="2601595" cy="605155"/>
          </a:xfrm>
          <a:prstGeom prst="rect">
            <a:avLst/>
          </a:prstGeom>
        </p:spPr>
        <p:txBody>
          <a:bodyPr vert="horz" wrap="square" lIns="0" tIns="0" rIns="0" bIns="0" rtlCol="0">
            <a:noAutofit/>
          </a:bodyPr>
          <a:lstStyle/>
          <a:p>
            <a:pPr marL="12700">
              <a:lnSpc>
                <a:spcPts val="4765"/>
              </a:lnSpc>
            </a:pPr>
            <a:r>
              <a:rPr b="1" spc="-25" dirty="0">
                <a:solidFill>
                  <a:srgbClr val="991200"/>
                </a:solidFill>
                <a:latin typeface="Trebuchet MS"/>
                <a:cs typeface="Trebuchet MS"/>
              </a:rPr>
              <a:t>Büyük</a:t>
            </a:r>
            <a:r>
              <a:rPr b="1" spc="-40" dirty="0">
                <a:solidFill>
                  <a:srgbClr val="991200"/>
                </a:solidFill>
                <a:latin typeface="Trebuchet MS"/>
                <a:cs typeface="Trebuchet MS"/>
              </a:rPr>
              <a:t> </a:t>
            </a:r>
            <a:r>
              <a:rPr b="1" spc="-20" dirty="0">
                <a:solidFill>
                  <a:srgbClr val="991200"/>
                </a:solidFill>
                <a:latin typeface="Trebuchet MS"/>
                <a:cs typeface="Trebuchet MS"/>
              </a:rPr>
              <a:t>Veri</a:t>
            </a:r>
            <a:endParaRPr dirty="0">
              <a:latin typeface="Trebuchet MS"/>
              <a:cs typeface="Trebuchet MS"/>
            </a:endParaRPr>
          </a:p>
        </p:txBody>
      </p:sp>
      <p:sp>
        <p:nvSpPr>
          <p:cNvPr id="9" name="object 4">
            <a:extLst>
              <a:ext uri="{FF2B5EF4-FFF2-40B4-BE49-F238E27FC236}">
                <a16:creationId xmlns:a16="http://schemas.microsoft.com/office/drawing/2014/main" id="{165205FE-024F-40E8-B515-2E229E14FCB9}"/>
              </a:ext>
            </a:extLst>
          </p:cNvPr>
          <p:cNvSpPr txBox="1"/>
          <p:nvPr/>
        </p:nvSpPr>
        <p:spPr>
          <a:xfrm>
            <a:off x="7593181" y="6464273"/>
            <a:ext cx="1428115" cy="266700"/>
          </a:xfrm>
          <a:prstGeom prst="rect">
            <a:avLst/>
          </a:prstGeom>
        </p:spPr>
        <p:txBody>
          <a:bodyPr vert="horz" wrap="square" lIns="0" tIns="0" rIns="0" bIns="0" rtlCol="0">
            <a:noAutofit/>
          </a:bodyPr>
          <a:lstStyle/>
          <a:p>
            <a:pPr marL="12700"/>
            <a:r>
              <a:rPr sz="900" dirty="0">
                <a:latin typeface="Calibri"/>
                <a:cs typeface="Calibri"/>
              </a:rPr>
              <a:t>Hüseyin TURGUT</a:t>
            </a:r>
          </a:p>
        </p:txBody>
      </p:sp>
      <p:sp>
        <p:nvSpPr>
          <p:cNvPr id="11" name="Metin kutusu 10">
            <a:extLst>
              <a:ext uri="{FF2B5EF4-FFF2-40B4-BE49-F238E27FC236}">
                <a16:creationId xmlns:a16="http://schemas.microsoft.com/office/drawing/2014/main" id="{A4F36409-D10E-48C8-A4C9-5186B6C69A77}"/>
              </a:ext>
            </a:extLst>
          </p:cNvPr>
          <p:cNvSpPr txBox="1"/>
          <p:nvPr/>
        </p:nvSpPr>
        <p:spPr>
          <a:xfrm>
            <a:off x="675017" y="596025"/>
            <a:ext cx="5007634" cy="369332"/>
          </a:xfrm>
          <a:prstGeom prst="rect">
            <a:avLst/>
          </a:prstGeom>
          <a:noFill/>
        </p:spPr>
        <p:txBody>
          <a:bodyPr wrap="square">
            <a:spAutoFit/>
          </a:bodyPr>
          <a:lstStyle/>
          <a:p>
            <a:r>
              <a:rPr lang="tr-TR" b="1" dirty="0">
                <a:solidFill>
                  <a:srgbClr val="FF0000"/>
                </a:solidFill>
              </a:rPr>
              <a:t>Dünyada büyük veri uygulamaları</a:t>
            </a:r>
          </a:p>
        </p:txBody>
      </p:sp>
      <p:sp>
        <p:nvSpPr>
          <p:cNvPr id="7" name="Metin kutusu 6">
            <a:extLst>
              <a:ext uri="{FF2B5EF4-FFF2-40B4-BE49-F238E27FC236}">
                <a16:creationId xmlns:a16="http://schemas.microsoft.com/office/drawing/2014/main" id="{D6950916-A628-4F55-A346-941FDFBBB192}"/>
              </a:ext>
            </a:extLst>
          </p:cNvPr>
          <p:cNvSpPr txBox="1"/>
          <p:nvPr/>
        </p:nvSpPr>
        <p:spPr>
          <a:xfrm>
            <a:off x="477371" y="1155758"/>
            <a:ext cx="8146676" cy="369332"/>
          </a:xfrm>
          <a:prstGeom prst="rect">
            <a:avLst/>
          </a:prstGeom>
          <a:noFill/>
        </p:spPr>
        <p:txBody>
          <a:bodyPr wrap="square">
            <a:spAutoFit/>
          </a:bodyPr>
          <a:lstStyle/>
          <a:p>
            <a:pPr algn="l"/>
            <a:r>
              <a:rPr lang="tr-TR" sz="1800" b="0" i="0" u="none" strike="noStrike" baseline="0" dirty="0">
                <a:latin typeface="PalatinoLinotype-Roman"/>
              </a:rPr>
              <a:t>büyük veri alanında </a:t>
            </a:r>
            <a:r>
              <a:rPr lang="sv-SE" sz="1800" b="0" i="0" u="none" strike="noStrike" baseline="0" dirty="0">
                <a:latin typeface="PalatinoLinotype-Roman"/>
              </a:rPr>
              <a:t>en çok verilen dünya örnekleri</a:t>
            </a:r>
            <a:endParaRPr lang="tr-TR" sz="1600" b="1" dirty="0"/>
          </a:p>
        </p:txBody>
      </p:sp>
      <p:sp>
        <p:nvSpPr>
          <p:cNvPr id="10" name="Metin kutusu 9">
            <a:extLst>
              <a:ext uri="{FF2B5EF4-FFF2-40B4-BE49-F238E27FC236}">
                <a16:creationId xmlns:a16="http://schemas.microsoft.com/office/drawing/2014/main" id="{F6CECCDB-02C3-424A-A307-4E927A1C11CD}"/>
              </a:ext>
            </a:extLst>
          </p:cNvPr>
          <p:cNvSpPr txBox="1"/>
          <p:nvPr/>
        </p:nvSpPr>
        <p:spPr>
          <a:xfrm>
            <a:off x="173152" y="1695171"/>
            <a:ext cx="8543926" cy="1711815"/>
          </a:xfrm>
          <a:prstGeom prst="rect">
            <a:avLst/>
          </a:prstGeom>
          <a:noFill/>
        </p:spPr>
        <p:txBody>
          <a:bodyPr wrap="square">
            <a:spAutoFit/>
          </a:bodyPr>
          <a:lstStyle/>
          <a:p>
            <a:pPr algn="l">
              <a:lnSpc>
                <a:spcPct val="150000"/>
              </a:lnSpc>
            </a:pPr>
            <a:r>
              <a:rPr lang="tr-TR" sz="1800" b="0" i="0" u="none" strike="noStrike" baseline="0" dirty="0">
                <a:latin typeface="PalatinoLinotype-Roman"/>
              </a:rPr>
              <a:t>• </a:t>
            </a:r>
            <a:r>
              <a:rPr lang="tr-TR" sz="1800" b="1" i="0" u="none" strike="noStrike" baseline="0" dirty="0" err="1">
                <a:solidFill>
                  <a:srgbClr val="FF0000"/>
                </a:solidFill>
                <a:latin typeface="PalatinoLinotype-Roman"/>
              </a:rPr>
              <a:t>eBAY’ın</a:t>
            </a:r>
            <a:r>
              <a:rPr lang="tr-TR" sz="1800" b="0" i="0" u="none" strike="noStrike" baseline="0" dirty="0">
                <a:latin typeface="PalatinoLinotype-Roman"/>
              </a:rPr>
              <a:t> sunduğu “</a:t>
            </a:r>
            <a:r>
              <a:rPr lang="tr-TR" sz="1800" b="0" i="0" u="none" strike="noStrike" baseline="0" dirty="0" err="1">
                <a:latin typeface="PalatinoLinotype-Roman"/>
              </a:rPr>
              <a:t>the</a:t>
            </a:r>
            <a:r>
              <a:rPr lang="tr-TR" sz="1800" b="0" i="0" u="none" strike="noStrike" baseline="0" dirty="0">
                <a:latin typeface="PalatinoLinotype-Roman"/>
              </a:rPr>
              <a:t> </a:t>
            </a:r>
            <a:r>
              <a:rPr lang="tr-TR" sz="1800" b="0" i="0" u="none" strike="noStrike" baseline="0" dirty="0" err="1">
                <a:latin typeface="PalatinoLinotype-Roman"/>
              </a:rPr>
              <a:t>feed</a:t>
            </a:r>
            <a:r>
              <a:rPr lang="tr-TR" sz="1800" b="0" i="0" u="none" strike="noStrike" baseline="0" dirty="0">
                <a:latin typeface="PalatinoLinotype-Roman"/>
              </a:rPr>
              <a:t>” hizmeti, müşterilerin ne kadar belirsiz olursa olsun tüm öğe kategorilerini takip etmelerini sağlayan yeni bir web sayfasıdır. Bu sayfa, müşterilerin ziyaret sırasındaki ilgisine bağlı olarak, iş ve işlemleri takip edip en üst düzeyde müşterilere online hizmet sunan bir sistemdir.</a:t>
            </a:r>
            <a:endParaRPr lang="tr-TR" dirty="0">
              <a:solidFill>
                <a:srgbClr val="FF0000"/>
              </a:solidFill>
            </a:endParaRPr>
          </a:p>
        </p:txBody>
      </p:sp>
      <p:pic>
        <p:nvPicPr>
          <p:cNvPr id="12290" name="Picture 2" descr="eBay Logo | Anlamı, Tarih, PNG">
            <a:extLst>
              <a:ext uri="{FF2B5EF4-FFF2-40B4-BE49-F238E27FC236}">
                <a16:creationId xmlns:a16="http://schemas.microsoft.com/office/drawing/2014/main" id="{AE053612-4AFC-47EE-8059-59F4343FE5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3503" y="3973866"/>
            <a:ext cx="28575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28585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2">
            <a:extLst>
              <a:ext uri="{FF2B5EF4-FFF2-40B4-BE49-F238E27FC236}">
                <a16:creationId xmlns:a16="http://schemas.microsoft.com/office/drawing/2014/main" id="{6FF7D12D-72A0-4C23-B163-FD31BB5A102E}"/>
              </a:ext>
            </a:extLst>
          </p:cNvPr>
          <p:cNvSpPr txBox="1"/>
          <p:nvPr/>
        </p:nvSpPr>
        <p:spPr>
          <a:xfrm>
            <a:off x="7416281" y="5992468"/>
            <a:ext cx="2601595" cy="605155"/>
          </a:xfrm>
          <a:prstGeom prst="rect">
            <a:avLst/>
          </a:prstGeom>
        </p:spPr>
        <p:txBody>
          <a:bodyPr vert="horz" wrap="square" lIns="0" tIns="0" rIns="0" bIns="0" rtlCol="0">
            <a:noAutofit/>
          </a:bodyPr>
          <a:lstStyle/>
          <a:p>
            <a:pPr marL="12700">
              <a:lnSpc>
                <a:spcPts val="4765"/>
              </a:lnSpc>
            </a:pPr>
            <a:r>
              <a:rPr b="1" spc="-25" dirty="0">
                <a:solidFill>
                  <a:srgbClr val="991200"/>
                </a:solidFill>
                <a:latin typeface="Trebuchet MS"/>
                <a:cs typeface="Trebuchet MS"/>
              </a:rPr>
              <a:t>Büyük</a:t>
            </a:r>
            <a:r>
              <a:rPr b="1" spc="-40" dirty="0">
                <a:solidFill>
                  <a:srgbClr val="991200"/>
                </a:solidFill>
                <a:latin typeface="Trebuchet MS"/>
                <a:cs typeface="Trebuchet MS"/>
              </a:rPr>
              <a:t> </a:t>
            </a:r>
            <a:r>
              <a:rPr b="1" spc="-20" dirty="0">
                <a:solidFill>
                  <a:srgbClr val="991200"/>
                </a:solidFill>
                <a:latin typeface="Trebuchet MS"/>
                <a:cs typeface="Trebuchet MS"/>
              </a:rPr>
              <a:t>Veri</a:t>
            </a:r>
            <a:endParaRPr dirty="0">
              <a:latin typeface="Trebuchet MS"/>
              <a:cs typeface="Trebuchet MS"/>
            </a:endParaRPr>
          </a:p>
        </p:txBody>
      </p:sp>
      <p:sp>
        <p:nvSpPr>
          <p:cNvPr id="9" name="object 4">
            <a:extLst>
              <a:ext uri="{FF2B5EF4-FFF2-40B4-BE49-F238E27FC236}">
                <a16:creationId xmlns:a16="http://schemas.microsoft.com/office/drawing/2014/main" id="{165205FE-024F-40E8-B515-2E229E14FCB9}"/>
              </a:ext>
            </a:extLst>
          </p:cNvPr>
          <p:cNvSpPr txBox="1"/>
          <p:nvPr/>
        </p:nvSpPr>
        <p:spPr>
          <a:xfrm>
            <a:off x="7593181" y="6464273"/>
            <a:ext cx="1428115" cy="266700"/>
          </a:xfrm>
          <a:prstGeom prst="rect">
            <a:avLst/>
          </a:prstGeom>
        </p:spPr>
        <p:txBody>
          <a:bodyPr vert="horz" wrap="square" lIns="0" tIns="0" rIns="0" bIns="0" rtlCol="0">
            <a:noAutofit/>
          </a:bodyPr>
          <a:lstStyle/>
          <a:p>
            <a:pPr marL="12700"/>
            <a:r>
              <a:rPr sz="900" dirty="0">
                <a:latin typeface="Calibri"/>
                <a:cs typeface="Calibri"/>
              </a:rPr>
              <a:t>Hüseyin TURGUT</a:t>
            </a:r>
          </a:p>
        </p:txBody>
      </p:sp>
      <p:sp>
        <p:nvSpPr>
          <p:cNvPr id="11" name="Metin kutusu 10">
            <a:extLst>
              <a:ext uri="{FF2B5EF4-FFF2-40B4-BE49-F238E27FC236}">
                <a16:creationId xmlns:a16="http://schemas.microsoft.com/office/drawing/2014/main" id="{A4F36409-D10E-48C8-A4C9-5186B6C69A77}"/>
              </a:ext>
            </a:extLst>
          </p:cNvPr>
          <p:cNvSpPr txBox="1"/>
          <p:nvPr/>
        </p:nvSpPr>
        <p:spPr>
          <a:xfrm>
            <a:off x="675017" y="596025"/>
            <a:ext cx="5007634" cy="369332"/>
          </a:xfrm>
          <a:prstGeom prst="rect">
            <a:avLst/>
          </a:prstGeom>
          <a:noFill/>
        </p:spPr>
        <p:txBody>
          <a:bodyPr wrap="square">
            <a:spAutoFit/>
          </a:bodyPr>
          <a:lstStyle/>
          <a:p>
            <a:r>
              <a:rPr lang="tr-TR" b="1" dirty="0">
                <a:solidFill>
                  <a:srgbClr val="FF0000"/>
                </a:solidFill>
              </a:rPr>
              <a:t>Dünyada büyük veri uygulamaları</a:t>
            </a:r>
          </a:p>
        </p:txBody>
      </p:sp>
      <p:sp>
        <p:nvSpPr>
          <p:cNvPr id="7" name="Metin kutusu 6">
            <a:extLst>
              <a:ext uri="{FF2B5EF4-FFF2-40B4-BE49-F238E27FC236}">
                <a16:creationId xmlns:a16="http://schemas.microsoft.com/office/drawing/2014/main" id="{D6950916-A628-4F55-A346-941FDFBBB192}"/>
              </a:ext>
            </a:extLst>
          </p:cNvPr>
          <p:cNvSpPr txBox="1"/>
          <p:nvPr/>
        </p:nvSpPr>
        <p:spPr>
          <a:xfrm>
            <a:off x="477371" y="1155758"/>
            <a:ext cx="8146676" cy="369332"/>
          </a:xfrm>
          <a:prstGeom prst="rect">
            <a:avLst/>
          </a:prstGeom>
          <a:noFill/>
        </p:spPr>
        <p:txBody>
          <a:bodyPr wrap="square">
            <a:spAutoFit/>
          </a:bodyPr>
          <a:lstStyle/>
          <a:p>
            <a:pPr algn="l"/>
            <a:r>
              <a:rPr lang="tr-TR" sz="1800" b="0" i="0" u="none" strike="noStrike" baseline="0" dirty="0">
                <a:latin typeface="PalatinoLinotype-Roman"/>
              </a:rPr>
              <a:t>büyük veri alanında </a:t>
            </a:r>
            <a:r>
              <a:rPr lang="sv-SE" sz="1800" b="0" i="0" u="none" strike="noStrike" baseline="0" dirty="0">
                <a:latin typeface="PalatinoLinotype-Roman"/>
              </a:rPr>
              <a:t>en çok verilen dünya örnekleri</a:t>
            </a:r>
            <a:endParaRPr lang="tr-TR" sz="1600" b="1" dirty="0"/>
          </a:p>
        </p:txBody>
      </p:sp>
      <p:sp>
        <p:nvSpPr>
          <p:cNvPr id="10" name="Metin kutusu 9">
            <a:extLst>
              <a:ext uri="{FF2B5EF4-FFF2-40B4-BE49-F238E27FC236}">
                <a16:creationId xmlns:a16="http://schemas.microsoft.com/office/drawing/2014/main" id="{F6CECCDB-02C3-424A-A307-4E927A1C11CD}"/>
              </a:ext>
            </a:extLst>
          </p:cNvPr>
          <p:cNvSpPr txBox="1"/>
          <p:nvPr/>
        </p:nvSpPr>
        <p:spPr>
          <a:xfrm>
            <a:off x="173152" y="1695171"/>
            <a:ext cx="8543926" cy="3789307"/>
          </a:xfrm>
          <a:prstGeom prst="rect">
            <a:avLst/>
          </a:prstGeom>
          <a:noFill/>
        </p:spPr>
        <p:txBody>
          <a:bodyPr wrap="square">
            <a:spAutoFit/>
          </a:bodyPr>
          <a:lstStyle/>
          <a:p>
            <a:pPr algn="l">
              <a:lnSpc>
                <a:spcPct val="150000"/>
              </a:lnSpc>
            </a:pPr>
            <a:r>
              <a:rPr lang="tr-TR" sz="1800" b="0" i="0" u="none" strike="noStrike" baseline="0" dirty="0">
                <a:latin typeface="PalatinoLinotype-Roman"/>
              </a:rPr>
              <a:t>• </a:t>
            </a:r>
            <a:r>
              <a:rPr lang="tr-TR" sz="1800" b="1" i="0" u="none" strike="noStrike" baseline="0" dirty="0" err="1">
                <a:solidFill>
                  <a:srgbClr val="FF0000"/>
                </a:solidFill>
                <a:latin typeface="PalatinoLinotype-Roman"/>
              </a:rPr>
              <a:t>Evovl</a:t>
            </a:r>
            <a:r>
              <a:rPr lang="tr-TR" sz="1800" b="0" i="0" u="none" strike="noStrike" baseline="0" dirty="0">
                <a:latin typeface="PalatinoLinotype-Roman"/>
              </a:rPr>
              <a:t> uygulaması, büyük global şirketlerin “</a:t>
            </a:r>
            <a:r>
              <a:rPr lang="tr-TR" sz="1800" b="0" i="0" u="none" strike="noStrike" baseline="0" dirty="0" err="1">
                <a:latin typeface="PalatinoLinotype-Roman"/>
              </a:rPr>
              <a:t>tpredictive</a:t>
            </a:r>
            <a:r>
              <a:rPr lang="tr-TR" sz="1800" b="0" i="0" u="none" strike="noStrike" baseline="0" dirty="0">
                <a:latin typeface="PalatinoLinotype-Roman"/>
              </a:rPr>
              <a:t> </a:t>
            </a:r>
            <a:r>
              <a:rPr lang="tr-TR" sz="1800" b="0" i="0" u="none" strike="noStrike" baseline="0" dirty="0" err="1">
                <a:latin typeface="PalatinoLinotype-Roman"/>
              </a:rPr>
              <a:t>analytics</a:t>
            </a:r>
            <a:r>
              <a:rPr lang="tr-TR" sz="1800" b="0" i="0" u="none" strike="noStrike" baseline="0" dirty="0">
                <a:latin typeface="PalatinoLinotype-Roman"/>
              </a:rPr>
              <a:t>” ile firmaların daha iyi </a:t>
            </a:r>
            <a:r>
              <a:rPr lang="tr-TR" sz="1800" b="0" i="0" u="none" strike="noStrike" baseline="0" dirty="0">
                <a:solidFill>
                  <a:srgbClr val="FF0000"/>
                </a:solidFill>
                <a:latin typeface="PalatinoLinotype-Roman"/>
              </a:rPr>
              <a:t>uzmanları işe alma </a:t>
            </a:r>
            <a:r>
              <a:rPr lang="tr-TR" sz="1800" b="0" i="0" u="none" strike="noStrike" baseline="0" dirty="0">
                <a:latin typeface="PalatinoLinotype-Roman"/>
              </a:rPr>
              <a:t>ve yönetim kararları vermesine yardımcı olmaktadır. </a:t>
            </a:r>
            <a:r>
              <a:rPr lang="tr-TR" sz="1800" b="0" i="0" u="none" strike="noStrike" baseline="0" dirty="0" err="1">
                <a:latin typeface="PalatinoLinotype-Roman"/>
              </a:rPr>
              <a:t>Evolv</a:t>
            </a:r>
            <a:r>
              <a:rPr lang="tr-TR" sz="1800" b="0" i="0" u="none" strike="noStrike" baseline="0" dirty="0">
                <a:latin typeface="PalatinoLinotype-Roman"/>
              </a:rPr>
              <a:t>, gaz fiyatlarında, karşılaşılabilecek işgücü kaybını önceden belirleme ve sosyal medya kullanımında 500 milyonu aşan veri noktası ile müşterilerine hizmet vermektedir. </a:t>
            </a:r>
          </a:p>
          <a:p>
            <a:pPr algn="l">
              <a:lnSpc>
                <a:spcPct val="150000"/>
              </a:lnSpc>
            </a:pPr>
            <a:endParaRPr lang="tr-TR" dirty="0">
              <a:latin typeface="PalatinoLinotype-Roman"/>
            </a:endParaRPr>
          </a:p>
          <a:p>
            <a:pPr algn="l">
              <a:lnSpc>
                <a:spcPct val="150000"/>
              </a:lnSpc>
            </a:pPr>
            <a:r>
              <a:rPr lang="tr-TR" sz="1800" b="0" i="0" u="none" strike="noStrike" baseline="0" dirty="0">
                <a:latin typeface="PalatinoLinotype-Roman"/>
              </a:rPr>
              <a:t>Örneğin, Xerox’un bu sayede, müşteri ilişkileri yönetiminde %20 oranında tasarruf sağladığı, işini muhtemel olarak </a:t>
            </a:r>
            <a:r>
              <a:rPr lang="tr-TR" sz="1800" b="0" i="0" u="none" strike="noStrike" baseline="0" dirty="0">
                <a:solidFill>
                  <a:srgbClr val="FF0000"/>
                </a:solidFill>
                <a:latin typeface="PalatinoLinotype-Roman"/>
              </a:rPr>
              <a:t>bırakmak isteyen çalışanlarını önceden tespit edip</a:t>
            </a:r>
            <a:r>
              <a:rPr lang="tr-TR" sz="1800" b="0" i="0" u="none" strike="noStrike" baseline="0" dirty="0">
                <a:latin typeface="PalatinoLinotype-Roman"/>
              </a:rPr>
              <a:t> önlem aldığı raporlanmıştır.</a:t>
            </a:r>
            <a:endParaRPr lang="tr-TR" dirty="0">
              <a:solidFill>
                <a:srgbClr val="FF0000"/>
              </a:solidFill>
            </a:endParaRPr>
          </a:p>
        </p:txBody>
      </p:sp>
      <p:pic>
        <p:nvPicPr>
          <p:cNvPr id="13314" name="Picture 2" descr="NewHold Investment Corp. (NHIC) to Combine with Evolv - SPACInsider">
            <a:extLst>
              <a:ext uri="{FF2B5EF4-FFF2-40B4-BE49-F238E27FC236}">
                <a16:creationId xmlns:a16="http://schemas.microsoft.com/office/drawing/2014/main" id="{D3970559-53EE-430D-B824-926A22E78E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9814" y="465789"/>
            <a:ext cx="1492933" cy="9934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32192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2">
            <a:extLst>
              <a:ext uri="{FF2B5EF4-FFF2-40B4-BE49-F238E27FC236}">
                <a16:creationId xmlns:a16="http://schemas.microsoft.com/office/drawing/2014/main" id="{6FF7D12D-72A0-4C23-B163-FD31BB5A102E}"/>
              </a:ext>
            </a:extLst>
          </p:cNvPr>
          <p:cNvSpPr txBox="1"/>
          <p:nvPr/>
        </p:nvSpPr>
        <p:spPr>
          <a:xfrm>
            <a:off x="7416281" y="5992468"/>
            <a:ext cx="2601595" cy="605155"/>
          </a:xfrm>
          <a:prstGeom prst="rect">
            <a:avLst/>
          </a:prstGeom>
        </p:spPr>
        <p:txBody>
          <a:bodyPr vert="horz" wrap="square" lIns="0" tIns="0" rIns="0" bIns="0" rtlCol="0">
            <a:noAutofit/>
          </a:bodyPr>
          <a:lstStyle/>
          <a:p>
            <a:pPr marL="12700">
              <a:lnSpc>
                <a:spcPts val="4765"/>
              </a:lnSpc>
            </a:pPr>
            <a:r>
              <a:rPr b="1" spc="-25" dirty="0">
                <a:solidFill>
                  <a:srgbClr val="991200"/>
                </a:solidFill>
                <a:latin typeface="Trebuchet MS"/>
                <a:cs typeface="Trebuchet MS"/>
              </a:rPr>
              <a:t>Büyük</a:t>
            </a:r>
            <a:r>
              <a:rPr b="1" spc="-40" dirty="0">
                <a:solidFill>
                  <a:srgbClr val="991200"/>
                </a:solidFill>
                <a:latin typeface="Trebuchet MS"/>
                <a:cs typeface="Trebuchet MS"/>
              </a:rPr>
              <a:t> </a:t>
            </a:r>
            <a:r>
              <a:rPr b="1" spc="-20" dirty="0">
                <a:solidFill>
                  <a:srgbClr val="991200"/>
                </a:solidFill>
                <a:latin typeface="Trebuchet MS"/>
                <a:cs typeface="Trebuchet MS"/>
              </a:rPr>
              <a:t>Veri</a:t>
            </a:r>
            <a:endParaRPr dirty="0">
              <a:latin typeface="Trebuchet MS"/>
              <a:cs typeface="Trebuchet MS"/>
            </a:endParaRPr>
          </a:p>
        </p:txBody>
      </p:sp>
      <p:sp>
        <p:nvSpPr>
          <p:cNvPr id="9" name="object 4">
            <a:extLst>
              <a:ext uri="{FF2B5EF4-FFF2-40B4-BE49-F238E27FC236}">
                <a16:creationId xmlns:a16="http://schemas.microsoft.com/office/drawing/2014/main" id="{165205FE-024F-40E8-B515-2E229E14FCB9}"/>
              </a:ext>
            </a:extLst>
          </p:cNvPr>
          <p:cNvSpPr txBox="1"/>
          <p:nvPr/>
        </p:nvSpPr>
        <p:spPr>
          <a:xfrm>
            <a:off x="7593181" y="6464273"/>
            <a:ext cx="1428115" cy="266700"/>
          </a:xfrm>
          <a:prstGeom prst="rect">
            <a:avLst/>
          </a:prstGeom>
        </p:spPr>
        <p:txBody>
          <a:bodyPr vert="horz" wrap="square" lIns="0" tIns="0" rIns="0" bIns="0" rtlCol="0">
            <a:noAutofit/>
          </a:bodyPr>
          <a:lstStyle/>
          <a:p>
            <a:pPr marL="12700"/>
            <a:r>
              <a:rPr sz="900" dirty="0">
                <a:latin typeface="Calibri"/>
                <a:cs typeface="Calibri"/>
              </a:rPr>
              <a:t>Hüseyin TURGUT</a:t>
            </a:r>
          </a:p>
        </p:txBody>
      </p:sp>
      <p:sp>
        <p:nvSpPr>
          <p:cNvPr id="11" name="Metin kutusu 10">
            <a:extLst>
              <a:ext uri="{FF2B5EF4-FFF2-40B4-BE49-F238E27FC236}">
                <a16:creationId xmlns:a16="http://schemas.microsoft.com/office/drawing/2014/main" id="{A4F36409-D10E-48C8-A4C9-5186B6C69A77}"/>
              </a:ext>
            </a:extLst>
          </p:cNvPr>
          <p:cNvSpPr txBox="1"/>
          <p:nvPr/>
        </p:nvSpPr>
        <p:spPr>
          <a:xfrm>
            <a:off x="675017" y="596025"/>
            <a:ext cx="5007634" cy="369332"/>
          </a:xfrm>
          <a:prstGeom prst="rect">
            <a:avLst/>
          </a:prstGeom>
          <a:noFill/>
        </p:spPr>
        <p:txBody>
          <a:bodyPr wrap="square">
            <a:spAutoFit/>
          </a:bodyPr>
          <a:lstStyle/>
          <a:p>
            <a:r>
              <a:rPr lang="tr-TR" b="1" dirty="0">
                <a:solidFill>
                  <a:srgbClr val="FF0000"/>
                </a:solidFill>
              </a:rPr>
              <a:t>Dünyada büyük veri uygulamaları</a:t>
            </a:r>
          </a:p>
        </p:txBody>
      </p:sp>
      <p:sp>
        <p:nvSpPr>
          <p:cNvPr id="7" name="Metin kutusu 6">
            <a:extLst>
              <a:ext uri="{FF2B5EF4-FFF2-40B4-BE49-F238E27FC236}">
                <a16:creationId xmlns:a16="http://schemas.microsoft.com/office/drawing/2014/main" id="{D6950916-A628-4F55-A346-941FDFBBB192}"/>
              </a:ext>
            </a:extLst>
          </p:cNvPr>
          <p:cNvSpPr txBox="1"/>
          <p:nvPr/>
        </p:nvSpPr>
        <p:spPr>
          <a:xfrm>
            <a:off x="477371" y="1155758"/>
            <a:ext cx="8146676" cy="369332"/>
          </a:xfrm>
          <a:prstGeom prst="rect">
            <a:avLst/>
          </a:prstGeom>
          <a:noFill/>
        </p:spPr>
        <p:txBody>
          <a:bodyPr wrap="square">
            <a:spAutoFit/>
          </a:bodyPr>
          <a:lstStyle/>
          <a:p>
            <a:pPr algn="l"/>
            <a:r>
              <a:rPr lang="tr-TR" sz="1800" b="0" i="0" u="none" strike="noStrike" baseline="0" dirty="0">
                <a:latin typeface="PalatinoLinotype-Roman"/>
              </a:rPr>
              <a:t>büyük veri alanında </a:t>
            </a:r>
            <a:r>
              <a:rPr lang="sv-SE" sz="1800" b="0" i="0" u="none" strike="noStrike" baseline="0" dirty="0">
                <a:latin typeface="PalatinoLinotype-Roman"/>
              </a:rPr>
              <a:t>en çok verilen dünya örnekleri</a:t>
            </a:r>
            <a:endParaRPr lang="tr-TR" sz="1600" b="1" dirty="0"/>
          </a:p>
        </p:txBody>
      </p:sp>
      <p:sp>
        <p:nvSpPr>
          <p:cNvPr id="10" name="Metin kutusu 9">
            <a:extLst>
              <a:ext uri="{FF2B5EF4-FFF2-40B4-BE49-F238E27FC236}">
                <a16:creationId xmlns:a16="http://schemas.microsoft.com/office/drawing/2014/main" id="{F6CECCDB-02C3-424A-A307-4E927A1C11CD}"/>
              </a:ext>
            </a:extLst>
          </p:cNvPr>
          <p:cNvSpPr txBox="1"/>
          <p:nvPr/>
        </p:nvSpPr>
        <p:spPr>
          <a:xfrm>
            <a:off x="173152" y="1695171"/>
            <a:ext cx="8543926" cy="2958310"/>
          </a:xfrm>
          <a:prstGeom prst="rect">
            <a:avLst/>
          </a:prstGeom>
          <a:noFill/>
        </p:spPr>
        <p:txBody>
          <a:bodyPr wrap="square">
            <a:spAutoFit/>
          </a:bodyPr>
          <a:lstStyle/>
          <a:p>
            <a:pPr algn="l">
              <a:lnSpc>
                <a:spcPct val="150000"/>
              </a:lnSpc>
            </a:pPr>
            <a:r>
              <a:rPr lang="tr-TR" sz="1800" b="0" i="0" u="none" strike="noStrike" baseline="0" dirty="0">
                <a:latin typeface="PalatinoLinotype-Roman"/>
              </a:rPr>
              <a:t>• </a:t>
            </a:r>
            <a:r>
              <a:rPr lang="tr-TR" sz="1800" b="1" i="0" u="none" strike="noStrike" baseline="0" dirty="0">
                <a:solidFill>
                  <a:srgbClr val="FF0000"/>
                </a:solidFill>
                <a:latin typeface="PalatinoLinotype-Roman"/>
              </a:rPr>
              <a:t>General </a:t>
            </a:r>
            <a:r>
              <a:rPr lang="tr-TR" sz="1800" b="1" i="0" u="none" strike="noStrike" baseline="0" dirty="0" err="1">
                <a:solidFill>
                  <a:srgbClr val="FF0000"/>
                </a:solidFill>
                <a:latin typeface="PalatinoLinotype-Roman"/>
              </a:rPr>
              <a:t>Electic</a:t>
            </a:r>
            <a:r>
              <a:rPr lang="tr-TR" sz="1800" b="1" i="0" u="none" strike="noStrike" baseline="0" dirty="0">
                <a:solidFill>
                  <a:srgbClr val="FF0000"/>
                </a:solidFill>
                <a:latin typeface="PalatinoLinotype-Roman"/>
              </a:rPr>
              <a:t> (GE), </a:t>
            </a:r>
            <a:r>
              <a:rPr lang="tr-TR" sz="1800" b="0" i="0" u="none" strike="noStrike" baseline="0" dirty="0">
                <a:latin typeface="PalatinoLinotype-Roman"/>
              </a:rPr>
              <a:t>santrallerden lokomotiflere ve hastane donanımına  kadar pek çok çalışma verilerini topladıkları ve bunu ilgili yerlere aktardıkları, </a:t>
            </a:r>
            <a:r>
              <a:rPr lang="tr-TR" sz="1800" b="0" i="0" u="none" strike="noStrike" baseline="0" dirty="0" err="1">
                <a:latin typeface="PalatinoLinotype-Roman"/>
              </a:rPr>
              <a:t>GE’nin</a:t>
            </a:r>
            <a:r>
              <a:rPr lang="tr-TR" sz="1800" b="0" i="0" u="none" strike="noStrike" baseline="0" dirty="0">
                <a:latin typeface="PalatinoLinotype-Roman"/>
              </a:rPr>
              <a:t> analitik ekibi ise bu verileri kullanarak makinelerin daha verimli olmasını sağlamak için çalıştıklarını, çok küçük gelişmelerin bile önemli olduğunu belirtmektedirler. </a:t>
            </a:r>
            <a:r>
              <a:rPr lang="tr-TR" sz="1800" b="0" i="0" u="none" strike="noStrike" baseline="0" dirty="0" err="1">
                <a:latin typeface="PalatinoLinotype-Roman"/>
              </a:rPr>
              <a:t>GE’nin</a:t>
            </a:r>
            <a:r>
              <a:rPr lang="tr-TR" sz="1800" b="0" i="0" u="none" strike="noStrike" baseline="0" dirty="0">
                <a:latin typeface="PalatinoLinotype-Roman"/>
              </a:rPr>
              <a:t> tahminlerine göre, yapılan bu işlemlerin ABD’deki verimliliği %1,5 artırabileceğini, bunun  ise 20 yıllık bir süre zarfında, ortalama ulusal geliri %30 oranında artırabileceğini belirtmişlerdir.</a:t>
            </a:r>
            <a:endParaRPr lang="tr-TR" dirty="0">
              <a:solidFill>
                <a:srgbClr val="FF0000"/>
              </a:solidFill>
            </a:endParaRPr>
          </a:p>
        </p:txBody>
      </p:sp>
      <p:pic>
        <p:nvPicPr>
          <p:cNvPr id="14338" name="Picture 2" descr="General Electric Logo - Symbol, History, PNG (3840*2160)">
            <a:extLst>
              <a:ext uri="{FF2B5EF4-FFF2-40B4-BE49-F238E27FC236}">
                <a16:creationId xmlns:a16="http://schemas.microsoft.com/office/drawing/2014/main" id="{239A1F4A-A9EE-4809-9A66-C35491B21B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017" y="4997423"/>
            <a:ext cx="28575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35020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2">
            <a:extLst>
              <a:ext uri="{FF2B5EF4-FFF2-40B4-BE49-F238E27FC236}">
                <a16:creationId xmlns:a16="http://schemas.microsoft.com/office/drawing/2014/main" id="{6FF7D12D-72A0-4C23-B163-FD31BB5A102E}"/>
              </a:ext>
            </a:extLst>
          </p:cNvPr>
          <p:cNvSpPr txBox="1"/>
          <p:nvPr/>
        </p:nvSpPr>
        <p:spPr>
          <a:xfrm>
            <a:off x="7416281" y="5992468"/>
            <a:ext cx="2601595" cy="605155"/>
          </a:xfrm>
          <a:prstGeom prst="rect">
            <a:avLst/>
          </a:prstGeom>
        </p:spPr>
        <p:txBody>
          <a:bodyPr vert="horz" wrap="square" lIns="0" tIns="0" rIns="0" bIns="0" rtlCol="0">
            <a:noAutofit/>
          </a:bodyPr>
          <a:lstStyle/>
          <a:p>
            <a:pPr marL="12700">
              <a:lnSpc>
                <a:spcPts val="4765"/>
              </a:lnSpc>
            </a:pPr>
            <a:r>
              <a:rPr b="1" spc="-25" dirty="0">
                <a:solidFill>
                  <a:srgbClr val="991200"/>
                </a:solidFill>
                <a:latin typeface="Trebuchet MS"/>
                <a:cs typeface="Trebuchet MS"/>
              </a:rPr>
              <a:t>Büyük</a:t>
            </a:r>
            <a:r>
              <a:rPr b="1" spc="-40" dirty="0">
                <a:solidFill>
                  <a:srgbClr val="991200"/>
                </a:solidFill>
                <a:latin typeface="Trebuchet MS"/>
                <a:cs typeface="Trebuchet MS"/>
              </a:rPr>
              <a:t> </a:t>
            </a:r>
            <a:r>
              <a:rPr b="1" spc="-20" dirty="0">
                <a:solidFill>
                  <a:srgbClr val="991200"/>
                </a:solidFill>
                <a:latin typeface="Trebuchet MS"/>
                <a:cs typeface="Trebuchet MS"/>
              </a:rPr>
              <a:t>Veri</a:t>
            </a:r>
            <a:endParaRPr dirty="0">
              <a:latin typeface="Trebuchet MS"/>
              <a:cs typeface="Trebuchet MS"/>
            </a:endParaRPr>
          </a:p>
        </p:txBody>
      </p:sp>
      <p:sp>
        <p:nvSpPr>
          <p:cNvPr id="9" name="object 4">
            <a:extLst>
              <a:ext uri="{FF2B5EF4-FFF2-40B4-BE49-F238E27FC236}">
                <a16:creationId xmlns:a16="http://schemas.microsoft.com/office/drawing/2014/main" id="{165205FE-024F-40E8-B515-2E229E14FCB9}"/>
              </a:ext>
            </a:extLst>
          </p:cNvPr>
          <p:cNvSpPr txBox="1"/>
          <p:nvPr/>
        </p:nvSpPr>
        <p:spPr>
          <a:xfrm>
            <a:off x="7593181" y="6464273"/>
            <a:ext cx="1428115" cy="266700"/>
          </a:xfrm>
          <a:prstGeom prst="rect">
            <a:avLst/>
          </a:prstGeom>
        </p:spPr>
        <p:txBody>
          <a:bodyPr vert="horz" wrap="square" lIns="0" tIns="0" rIns="0" bIns="0" rtlCol="0">
            <a:noAutofit/>
          </a:bodyPr>
          <a:lstStyle/>
          <a:p>
            <a:pPr marL="12700"/>
            <a:r>
              <a:rPr sz="900" dirty="0">
                <a:latin typeface="Calibri"/>
                <a:cs typeface="Calibri"/>
              </a:rPr>
              <a:t>Hüseyin TURGUT</a:t>
            </a:r>
          </a:p>
        </p:txBody>
      </p:sp>
      <p:sp>
        <p:nvSpPr>
          <p:cNvPr id="11" name="Metin kutusu 10">
            <a:extLst>
              <a:ext uri="{FF2B5EF4-FFF2-40B4-BE49-F238E27FC236}">
                <a16:creationId xmlns:a16="http://schemas.microsoft.com/office/drawing/2014/main" id="{A4F36409-D10E-48C8-A4C9-5186B6C69A77}"/>
              </a:ext>
            </a:extLst>
          </p:cNvPr>
          <p:cNvSpPr txBox="1"/>
          <p:nvPr/>
        </p:nvSpPr>
        <p:spPr>
          <a:xfrm>
            <a:off x="675017" y="596025"/>
            <a:ext cx="5007634" cy="369332"/>
          </a:xfrm>
          <a:prstGeom prst="rect">
            <a:avLst/>
          </a:prstGeom>
          <a:noFill/>
        </p:spPr>
        <p:txBody>
          <a:bodyPr wrap="square">
            <a:spAutoFit/>
          </a:bodyPr>
          <a:lstStyle/>
          <a:p>
            <a:r>
              <a:rPr lang="tr-TR" b="1" dirty="0">
                <a:solidFill>
                  <a:srgbClr val="FF0000"/>
                </a:solidFill>
              </a:rPr>
              <a:t>Dünyada büyük veri uygulamaları</a:t>
            </a:r>
          </a:p>
        </p:txBody>
      </p:sp>
      <p:sp>
        <p:nvSpPr>
          <p:cNvPr id="7" name="Metin kutusu 6">
            <a:extLst>
              <a:ext uri="{FF2B5EF4-FFF2-40B4-BE49-F238E27FC236}">
                <a16:creationId xmlns:a16="http://schemas.microsoft.com/office/drawing/2014/main" id="{D6950916-A628-4F55-A346-941FDFBBB192}"/>
              </a:ext>
            </a:extLst>
          </p:cNvPr>
          <p:cNvSpPr txBox="1"/>
          <p:nvPr/>
        </p:nvSpPr>
        <p:spPr>
          <a:xfrm>
            <a:off x="477371" y="1155758"/>
            <a:ext cx="8146676" cy="369332"/>
          </a:xfrm>
          <a:prstGeom prst="rect">
            <a:avLst/>
          </a:prstGeom>
          <a:noFill/>
        </p:spPr>
        <p:txBody>
          <a:bodyPr wrap="square">
            <a:spAutoFit/>
          </a:bodyPr>
          <a:lstStyle/>
          <a:p>
            <a:pPr algn="l"/>
            <a:r>
              <a:rPr lang="tr-TR" sz="1800" b="0" i="0" u="none" strike="noStrike" baseline="0" dirty="0">
                <a:latin typeface="PalatinoLinotype-Roman"/>
              </a:rPr>
              <a:t>büyük veri alanında </a:t>
            </a:r>
            <a:r>
              <a:rPr lang="sv-SE" sz="1800" b="0" i="0" u="none" strike="noStrike" baseline="0" dirty="0">
                <a:latin typeface="PalatinoLinotype-Roman"/>
              </a:rPr>
              <a:t>en çok verilen dünya örnekleri</a:t>
            </a:r>
            <a:endParaRPr lang="tr-TR" sz="1600" b="1" dirty="0"/>
          </a:p>
        </p:txBody>
      </p:sp>
      <p:sp>
        <p:nvSpPr>
          <p:cNvPr id="10" name="Metin kutusu 9">
            <a:extLst>
              <a:ext uri="{FF2B5EF4-FFF2-40B4-BE49-F238E27FC236}">
                <a16:creationId xmlns:a16="http://schemas.microsoft.com/office/drawing/2014/main" id="{F6CECCDB-02C3-424A-A307-4E927A1C11CD}"/>
              </a:ext>
            </a:extLst>
          </p:cNvPr>
          <p:cNvSpPr txBox="1"/>
          <p:nvPr/>
        </p:nvSpPr>
        <p:spPr>
          <a:xfrm>
            <a:off x="173152" y="1695171"/>
            <a:ext cx="8543926" cy="2958439"/>
          </a:xfrm>
          <a:prstGeom prst="rect">
            <a:avLst/>
          </a:prstGeom>
          <a:noFill/>
        </p:spPr>
        <p:txBody>
          <a:bodyPr wrap="square">
            <a:spAutoFit/>
          </a:bodyPr>
          <a:lstStyle/>
          <a:p>
            <a:pPr algn="l">
              <a:lnSpc>
                <a:spcPct val="150000"/>
              </a:lnSpc>
            </a:pPr>
            <a:r>
              <a:rPr lang="tr-TR" sz="1800" b="0" i="0" u="none" strike="noStrike" baseline="0" dirty="0">
                <a:latin typeface="PalatinoLinotype-Roman"/>
              </a:rPr>
              <a:t>• </a:t>
            </a:r>
            <a:r>
              <a:rPr lang="tr-TR" sz="1800" b="1" i="0" u="none" strike="noStrike" baseline="0" dirty="0">
                <a:solidFill>
                  <a:srgbClr val="FF0000"/>
                </a:solidFill>
                <a:latin typeface="PalatinoLinotype-Roman"/>
              </a:rPr>
              <a:t>Google</a:t>
            </a:r>
            <a:r>
              <a:rPr lang="tr-TR" sz="1800" b="0" i="0" u="none" strike="noStrike" baseline="0" dirty="0">
                <a:latin typeface="PalatinoLinotype-Roman"/>
              </a:rPr>
              <a:t>, ABD Hastalık Kontrol Merkezleriyle birlikte çalışarak, domuz gribi vakasında internette yapılan arama kelimelerine göre, gribin gerçek yayılma modelleri arasındaki modellerin geliştirilmesini sağlamışlardır. Bu sayede kullanıcıların grip konuları ile ilgili olarak kullandıkları 40’ın üzerinde arama teriminden, hangi bölgelerde salgınların yaygınlaşabileceğini önceden tahmin etmenize yardımcı olacak modeller geliştirmişlerdir. Hatta bunun için 400 Milyonun üzerinde modeli test ettiklerini raporlamışlardır.</a:t>
            </a:r>
          </a:p>
        </p:txBody>
      </p:sp>
      <p:pic>
        <p:nvPicPr>
          <p:cNvPr id="15362" name="Picture 2">
            <a:extLst>
              <a:ext uri="{FF2B5EF4-FFF2-40B4-BE49-F238E27FC236}">
                <a16:creationId xmlns:a16="http://schemas.microsoft.com/office/drawing/2014/main" id="{2EB9A876-8310-452D-8704-918E02AF40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017" y="5083117"/>
            <a:ext cx="3676650" cy="1238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30291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2">
            <a:extLst>
              <a:ext uri="{FF2B5EF4-FFF2-40B4-BE49-F238E27FC236}">
                <a16:creationId xmlns:a16="http://schemas.microsoft.com/office/drawing/2014/main" id="{6FF7D12D-72A0-4C23-B163-FD31BB5A102E}"/>
              </a:ext>
            </a:extLst>
          </p:cNvPr>
          <p:cNvSpPr txBox="1"/>
          <p:nvPr/>
        </p:nvSpPr>
        <p:spPr>
          <a:xfrm>
            <a:off x="7416281" y="5992468"/>
            <a:ext cx="2601595" cy="605155"/>
          </a:xfrm>
          <a:prstGeom prst="rect">
            <a:avLst/>
          </a:prstGeom>
        </p:spPr>
        <p:txBody>
          <a:bodyPr vert="horz" wrap="square" lIns="0" tIns="0" rIns="0" bIns="0" rtlCol="0">
            <a:noAutofit/>
          </a:bodyPr>
          <a:lstStyle/>
          <a:p>
            <a:pPr marL="12700">
              <a:lnSpc>
                <a:spcPts val="4765"/>
              </a:lnSpc>
            </a:pPr>
            <a:r>
              <a:rPr b="1" spc="-25" dirty="0">
                <a:solidFill>
                  <a:srgbClr val="991200"/>
                </a:solidFill>
                <a:latin typeface="Trebuchet MS"/>
                <a:cs typeface="Trebuchet MS"/>
              </a:rPr>
              <a:t>Büyük</a:t>
            </a:r>
            <a:r>
              <a:rPr b="1" spc="-40" dirty="0">
                <a:solidFill>
                  <a:srgbClr val="991200"/>
                </a:solidFill>
                <a:latin typeface="Trebuchet MS"/>
                <a:cs typeface="Trebuchet MS"/>
              </a:rPr>
              <a:t> </a:t>
            </a:r>
            <a:r>
              <a:rPr b="1" spc="-20" dirty="0">
                <a:solidFill>
                  <a:srgbClr val="991200"/>
                </a:solidFill>
                <a:latin typeface="Trebuchet MS"/>
                <a:cs typeface="Trebuchet MS"/>
              </a:rPr>
              <a:t>Veri</a:t>
            </a:r>
            <a:endParaRPr dirty="0">
              <a:latin typeface="Trebuchet MS"/>
              <a:cs typeface="Trebuchet MS"/>
            </a:endParaRPr>
          </a:p>
        </p:txBody>
      </p:sp>
      <p:sp>
        <p:nvSpPr>
          <p:cNvPr id="9" name="object 4">
            <a:extLst>
              <a:ext uri="{FF2B5EF4-FFF2-40B4-BE49-F238E27FC236}">
                <a16:creationId xmlns:a16="http://schemas.microsoft.com/office/drawing/2014/main" id="{165205FE-024F-40E8-B515-2E229E14FCB9}"/>
              </a:ext>
            </a:extLst>
          </p:cNvPr>
          <p:cNvSpPr txBox="1"/>
          <p:nvPr/>
        </p:nvSpPr>
        <p:spPr>
          <a:xfrm>
            <a:off x="7593181" y="6464273"/>
            <a:ext cx="1428115" cy="266700"/>
          </a:xfrm>
          <a:prstGeom prst="rect">
            <a:avLst/>
          </a:prstGeom>
        </p:spPr>
        <p:txBody>
          <a:bodyPr vert="horz" wrap="square" lIns="0" tIns="0" rIns="0" bIns="0" rtlCol="0">
            <a:noAutofit/>
          </a:bodyPr>
          <a:lstStyle/>
          <a:p>
            <a:pPr marL="12700"/>
            <a:r>
              <a:rPr sz="900" dirty="0">
                <a:latin typeface="Calibri"/>
                <a:cs typeface="Calibri"/>
              </a:rPr>
              <a:t>Hüseyin TURGUT</a:t>
            </a:r>
          </a:p>
        </p:txBody>
      </p:sp>
      <p:sp>
        <p:nvSpPr>
          <p:cNvPr id="11" name="Metin kutusu 10">
            <a:extLst>
              <a:ext uri="{FF2B5EF4-FFF2-40B4-BE49-F238E27FC236}">
                <a16:creationId xmlns:a16="http://schemas.microsoft.com/office/drawing/2014/main" id="{A4F36409-D10E-48C8-A4C9-5186B6C69A77}"/>
              </a:ext>
            </a:extLst>
          </p:cNvPr>
          <p:cNvSpPr txBox="1"/>
          <p:nvPr/>
        </p:nvSpPr>
        <p:spPr>
          <a:xfrm>
            <a:off x="675017" y="596025"/>
            <a:ext cx="5007634" cy="369332"/>
          </a:xfrm>
          <a:prstGeom prst="rect">
            <a:avLst/>
          </a:prstGeom>
          <a:noFill/>
        </p:spPr>
        <p:txBody>
          <a:bodyPr wrap="square">
            <a:spAutoFit/>
          </a:bodyPr>
          <a:lstStyle/>
          <a:p>
            <a:r>
              <a:rPr lang="tr-TR" b="1" dirty="0">
                <a:solidFill>
                  <a:srgbClr val="FF0000"/>
                </a:solidFill>
              </a:rPr>
              <a:t>Dünyada büyük veri uygulamaları</a:t>
            </a:r>
          </a:p>
        </p:txBody>
      </p:sp>
      <p:sp>
        <p:nvSpPr>
          <p:cNvPr id="7" name="Metin kutusu 6">
            <a:extLst>
              <a:ext uri="{FF2B5EF4-FFF2-40B4-BE49-F238E27FC236}">
                <a16:creationId xmlns:a16="http://schemas.microsoft.com/office/drawing/2014/main" id="{D6950916-A628-4F55-A346-941FDFBBB192}"/>
              </a:ext>
            </a:extLst>
          </p:cNvPr>
          <p:cNvSpPr txBox="1"/>
          <p:nvPr/>
        </p:nvSpPr>
        <p:spPr>
          <a:xfrm>
            <a:off x="477371" y="1155758"/>
            <a:ext cx="8146676" cy="369332"/>
          </a:xfrm>
          <a:prstGeom prst="rect">
            <a:avLst/>
          </a:prstGeom>
          <a:noFill/>
        </p:spPr>
        <p:txBody>
          <a:bodyPr wrap="square">
            <a:spAutoFit/>
          </a:bodyPr>
          <a:lstStyle/>
          <a:p>
            <a:pPr algn="l"/>
            <a:r>
              <a:rPr lang="tr-TR" sz="1800" b="0" i="0" u="none" strike="noStrike" baseline="0" dirty="0">
                <a:latin typeface="PalatinoLinotype-Roman"/>
              </a:rPr>
              <a:t>büyük veri alanında </a:t>
            </a:r>
            <a:r>
              <a:rPr lang="sv-SE" sz="1800" b="0" i="0" u="none" strike="noStrike" baseline="0" dirty="0">
                <a:latin typeface="PalatinoLinotype-Roman"/>
              </a:rPr>
              <a:t>en çok verilen dünya örnekleri</a:t>
            </a:r>
            <a:endParaRPr lang="tr-TR" sz="1600" b="1" dirty="0"/>
          </a:p>
        </p:txBody>
      </p:sp>
      <p:sp>
        <p:nvSpPr>
          <p:cNvPr id="10" name="Metin kutusu 9">
            <a:extLst>
              <a:ext uri="{FF2B5EF4-FFF2-40B4-BE49-F238E27FC236}">
                <a16:creationId xmlns:a16="http://schemas.microsoft.com/office/drawing/2014/main" id="{F6CECCDB-02C3-424A-A307-4E927A1C11CD}"/>
              </a:ext>
            </a:extLst>
          </p:cNvPr>
          <p:cNvSpPr txBox="1"/>
          <p:nvPr/>
        </p:nvSpPr>
        <p:spPr>
          <a:xfrm>
            <a:off x="173152" y="1695171"/>
            <a:ext cx="8543926" cy="2958310"/>
          </a:xfrm>
          <a:prstGeom prst="rect">
            <a:avLst/>
          </a:prstGeom>
          <a:noFill/>
        </p:spPr>
        <p:txBody>
          <a:bodyPr wrap="square">
            <a:spAutoFit/>
          </a:bodyPr>
          <a:lstStyle/>
          <a:p>
            <a:pPr algn="l">
              <a:lnSpc>
                <a:spcPct val="150000"/>
              </a:lnSpc>
            </a:pPr>
            <a:endParaRPr lang="tr-TR" sz="1800" b="0" i="0" u="none" strike="noStrike" baseline="0" dirty="0">
              <a:latin typeface="PalatinoLinotype-Roman"/>
            </a:endParaRPr>
          </a:p>
          <a:p>
            <a:pPr algn="l">
              <a:lnSpc>
                <a:spcPct val="150000"/>
              </a:lnSpc>
            </a:pPr>
            <a:r>
              <a:rPr lang="tr-TR" sz="1800" b="0" i="0" u="none" strike="noStrike" baseline="0" dirty="0">
                <a:latin typeface="PalatinoLinotype-Roman"/>
              </a:rPr>
              <a:t>• </a:t>
            </a:r>
            <a:r>
              <a:rPr lang="tr-TR" sz="1800" b="1" i="0" u="none" strike="noStrike" baseline="0" dirty="0">
                <a:solidFill>
                  <a:srgbClr val="FF0000"/>
                </a:solidFill>
                <a:latin typeface="PalatinoLinotype-Roman"/>
              </a:rPr>
              <a:t>Homer</a:t>
            </a:r>
            <a:r>
              <a:rPr lang="tr-TR" sz="1800" b="0" i="0" u="none" strike="noStrike" baseline="0" dirty="0">
                <a:latin typeface="PalatinoLinotype-Roman"/>
              </a:rPr>
              <a:t>, en iyi okuma yazma uzmanları danışmanlığında geliştirilmiş olan sistem ile, çocukların okumayı daha hızlı öğrenmesine yardımcı olunmaktadır. En iyi ve erken öğrenme tekniklerini, dünyayı anlamak için öğrenme ile öğrenmeyi birleştiren etkileyici bir uygulamaya dönüştüren güzel bir resimleme programıdır. Güzel resimli hikayeler kütüphanesi, yüzlerce bilim alanı gezisi ve heyecan verici sanat ve kayıt araçlarını içerisinde barındırmaktadır.</a:t>
            </a:r>
            <a:endParaRPr lang="tr-TR" dirty="0">
              <a:solidFill>
                <a:srgbClr val="FF0000"/>
              </a:solidFill>
            </a:endParaRPr>
          </a:p>
        </p:txBody>
      </p:sp>
      <p:pic>
        <p:nvPicPr>
          <p:cNvPr id="16386" name="Picture 2" descr="HOMER - Hybrid Renewable and Distributed Generation System Design Software">
            <a:extLst>
              <a:ext uri="{FF2B5EF4-FFF2-40B4-BE49-F238E27FC236}">
                <a16:creationId xmlns:a16="http://schemas.microsoft.com/office/drawing/2014/main" id="{8EDBE646-0407-4037-8A8B-42159498DE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784" y="5109450"/>
            <a:ext cx="3971925" cy="1152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7961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2">
            <a:extLst>
              <a:ext uri="{FF2B5EF4-FFF2-40B4-BE49-F238E27FC236}">
                <a16:creationId xmlns:a16="http://schemas.microsoft.com/office/drawing/2014/main" id="{6FF7D12D-72A0-4C23-B163-FD31BB5A102E}"/>
              </a:ext>
            </a:extLst>
          </p:cNvPr>
          <p:cNvSpPr txBox="1"/>
          <p:nvPr/>
        </p:nvSpPr>
        <p:spPr>
          <a:xfrm>
            <a:off x="7416281" y="5992468"/>
            <a:ext cx="2601595" cy="605155"/>
          </a:xfrm>
          <a:prstGeom prst="rect">
            <a:avLst/>
          </a:prstGeom>
        </p:spPr>
        <p:txBody>
          <a:bodyPr vert="horz" wrap="square" lIns="0" tIns="0" rIns="0" bIns="0" rtlCol="0">
            <a:noAutofit/>
          </a:bodyPr>
          <a:lstStyle/>
          <a:p>
            <a:pPr marL="12700">
              <a:lnSpc>
                <a:spcPts val="4765"/>
              </a:lnSpc>
            </a:pPr>
            <a:r>
              <a:rPr b="1" spc="-25" dirty="0">
                <a:solidFill>
                  <a:srgbClr val="991200"/>
                </a:solidFill>
                <a:latin typeface="Trebuchet MS"/>
                <a:cs typeface="Trebuchet MS"/>
              </a:rPr>
              <a:t>Büyük</a:t>
            </a:r>
            <a:r>
              <a:rPr b="1" spc="-40" dirty="0">
                <a:solidFill>
                  <a:srgbClr val="991200"/>
                </a:solidFill>
                <a:latin typeface="Trebuchet MS"/>
                <a:cs typeface="Trebuchet MS"/>
              </a:rPr>
              <a:t> </a:t>
            </a:r>
            <a:r>
              <a:rPr b="1" spc="-20" dirty="0">
                <a:solidFill>
                  <a:srgbClr val="991200"/>
                </a:solidFill>
                <a:latin typeface="Trebuchet MS"/>
                <a:cs typeface="Trebuchet MS"/>
              </a:rPr>
              <a:t>Veri</a:t>
            </a:r>
            <a:endParaRPr dirty="0">
              <a:latin typeface="Trebuchet MS"/>
              <a:cs typeface="Trebuchet MS"/>
            </a:endParaRPr>
          </a:p>
        </p:txBody>
      </p:sp>
      <p:sp>
        <p:nvSpPr>
          <p:cNvPr id="9" name="object 4">
            <a:extLst>
              <a:ext uri="{FF2B5EF4-FFF2-40B4-BE49-F238E27FC236}">
                <a16:creationId xmlns:a16="http://schemas.microsoft.com/office/drawing/2014/main" id="{165205FE-024F-40E8-B515-2E229E14FCB9}"/>
              </a:ext>
            </a:extLst>
          </p:cNvPr>
          <p:cNvSpPr txBox="1"/>
          <p:nvPr/>
        </p:nvSpPr>
        <p:spPr>
          <a:xfrm>
            <a:off x="7593181" y="6464273"/>
            <a:ext cx="1428115" cy="266700"/>
          </a:xfrm>
          <a:prstGeom prst="rect">
            <a:avLst/>
          </a:prstGeom>
        </p:spPr>
        <p:txBody>
          <a:bodyPr vert="horz" wrap="square" lIns="0" tIns="0" rIns="0" bIns="0" rtlCol="0">
            <a:noAutofit/>
          </a:bodyPr>
          <a:lstStyle/>
          <a:p>
            <a:pPr marL="12700"/>
            <a:r>
              <a:rPr sz="900" dirty="0">
                <a:latin typeface="Calibri"/>
                <a:cs typeface="Calibri"/>
              </a:rPr>
              <a:t>Hüseyin TURGUT</a:t>
            </a:r>
          </a:p>
        </p:txBody>
      </p:sp>
      <p:sp>
        <p:nvSpPr>
          <p:cNvPr id="11" name="Metin kutusu 10">
            <a:extLst>
              <a:ext uri="{FF2B5EF4-FFF2-40B4-BE49-F238E27FC236}">
                <a16:creationId xmlns:a16="http://schemas.microsoft.com/office/drawing/2014/main" id="{A4F36409-D10E-48C8-A4C9-5186B6C69A77}"/>
              </a:ext>
            </a:extLst>
          </p:cNvPr>
          <p:cNvSpPr txBox="1"/>
          <p:nvPr/>
        </p:nvSpPr>
        <p:spPr>
          <a:xfrm>
            <a:off x="675017" y="596025"/>
            <a:ext cx="5007634" cy="369332"/>
          </a:xfrm>
          <a:prstGeom prst="rect">
            <a:avLst/>
          </a:prstGeom>
          <a:noFill/>
        </p:spPr>
        <p:txBody>
          <a:bodyPr wrap="square">
            <a:spAutoFit/>
          </a:bodyPr>
          <a:lstStyle/>
          <a:p>
            <a:r>
              <a:rPr lang="tr-TR" b="1" dirty="0">
                <a:solidFill>
                  <a:srgbClr val="FF0000"/>
                </a:solidFill>
              </a:rPr>
              <a:t>Dünyada büyük veri uygulamaları</a:t>
            </a:r>
          </a:p>
        </p:txBody>
      </p:sp>
      <p:sp>
        <p:nvSpPr>
          <p:cNvPr id="7" name="Metin kutusu 6">
            <a:extLst>
              <a:ext uri="{FF2B5EF4-FFF2-40B4-BE49-F238E27FC236}">
                <a16:creationId xmlns:a16="http://schemas.microsoft.com/office/drawing/2014/main" id="{D6950916-A628-4F55-A346-941FDFBBB192}"/>
              </a:ext>
            </a:extLst>
          </p:cNvPr>
          <p:cNvSpPr txBox="1"/>
          <p:nvPr/>
        </p:nvSpPr>
        <p:spPr>
          <a:xfrm>
            <a:off x="477371" y="1155758"/>
            <a:ext cx="8146676" cy="954107"/>
          </a:xfrm>
          <a:prstGeom prst="rect">
            <a:avLst/>
          </a:prstGeom>
          <a:noFill/>
        </p:spPr>
        <p:txBody>
          <a:bodyPr wrap="square">
            <a:spAutoFit/>
          </a:bodyPr>
          <a:lstStyle/>
          <a:p>
            <a:pPr algn="l"/>
            <a:r>
              <a:rPr lang="tr-TR" sz="1400" b="0" i="0" u="none" strike="noStrike" baseline="0" dirty="0">
                <a:latin typeface="PalatinoLinotype-Roman"/>
              </a:rPr>
              <a:t>Dünyada büyük veri üzerine pek çok uygulama olsa da popüler olan çalışmalar ve raporlarına göre;</a:t>
            </a:r>
          </a:p>
          <a:p>
            <a:pPr algn="l"/>
            <a:endParaRPr lang="tr-TR" sz="1400" b="0" i="0" u="none" strike="noStrike" baseline="0" dirty="0">
              <a:latin typeface="PalatinoLinotype-Roman"/>
            </a:endParaRPr>
          </a:p>
          <a:p>
            <a:pPr algn="l"/>
            <a:r>
              <a:rPr lang="tr-TR" sz="1400" b="0" i="0" u="none" strike="noStrike" baseline="0" dirty="0">
                <a:latin typeface="PalatinoLinotype-Roman"/>
              </a:rPr>
              <a:t>Accenture (IT danışmanlık firması), GE (General </a:t>
            </a:r>
            <a:r>
              <a:rPr lang="tr-TR" sz="1400" b="0" i="0" u="none" strike="noStrike" baseline="0" dirty="0" err="1">
                <a:latin typeface="PalatinoLinotype-Roman"/>
              </a:rPr>
              <a:t>Electric</a:t>
            </a:r>
            <a:r>
              <a:rPr lang="tr-TR" sz="1400" b="0" i="0" u="none" strike="noStrike" baseline="0" dirty="0">
                <a:latin typeface="PalatinoLinotype-Roman"/>
              </a:rPr>
              <a:t>) ve IBM’in yaptığı bir araştırmalara göre </a:t>
            </a:r>
            <a:r>
              <a:rPr lang="tr-TR" sz="1400" b="1" i="0" u="none" strike="noStrike" baseline="0" dirty="0">
                <a:latin typeface="PalatinoLinotype-Roman"/>
              </a:rPr>
              <a:t>büyük veri analitiği uygulayan şirketlerin;</a:t>
            </a:r>
            <a:endParaRPr lang="tr-TR" sz="1400" b="1" dirty="0"/>
          </a:p>
        </p:txBody>
      </p:sp>
      <p:sp>
        <p:nvSpPr>
          <p:cNvPr id="10" name="Metin kutusu 9">
            <a:extLst>
              <a:ext uri="{FF2B5EF4-FFF2-40B4-BE49-F238E27FC236}">
                <a16:creationId xmlns:a16="http://schemas.microsoft.com/office/drawing/2014/main" id="{F6CECCDB-02C3-424A-A307-4E927A1C11CD}"/>
              </a:ext>
            </a:extLst>
          </p:cNvPr>
          <p:cNvSpPr txBox="1"/>
          <p:nvPr/>
        </p:nvSpPr>
        <p:spPr>
          <a:xfrm>
            <a:off x="477371" y="2743932"/>
            <a:ext cx="8104094" cy="2958310"/>
          </a:xfrm>
          <a:prstGeom prst="rect">
            <a:avLst/>
          </a:prstGeom>
          <a:noFill/>
        </p:spPr>
        <p:txBody>
          <a:bodyPr wrap="square">
            <a:spAutoFit/>
          </a:bodyPr>
          <a:lstStyle/>
          <a:p>
            <a:pPr algn="l">
              <a:lnSpc>
                <a:spcPct val="150000"/>
              </a:lnSpc>
            </a:pPr>
            <a:r>
              <a:rPr lang="tr-TR" sz="1800" b="0" i="0" u="none" strike="noStrike" baseline="0" dirty="0">
                <a:solidFill>
                  <a:srgbClr val="FF0000"/>
                </a:solidFill>
                <a:latin typeface="PalatinoLinotype-Roman"/>
              </a:rPr>
              <a:t>• yöneticileri sonuçlardan %92’si memnun kaldığı görülmüştür.</a:t>
            </a:r>
          </a:p>
          <a:p>
            <a:pPr algn="l">
              <a:lnSpc>
                <a:spcPct val="150000"/>
              </a:lnSpc>
            </a:pPr>
            <a:r>
              <a:rPr lang="tr-TR" sz="1800" b="0" i="0" u="none" strike="noStrike" baseline="0" dirty="0">
                <a:solidFill>
                  <a:srgbClr val="FF0000"/>
                </a:solidFill>
                <a:latin typeface="PalatinoLinotype-Roman"/>
              </a:rPr>
              <a:t>• %89’u, büyük verinin “çok” veya “aşırı derecede” önemli olduğunu</a:t>
            </a:r>
          </a:p>
          <a:p>
            <a:pPr algn="l">
              <a:lnSpc>
                <a:spcPct val="150000"/>
              </a:lnSpc>
            </a:pPr>
            <a:r>
              <a:rPr lang="tr-TR" sz="1800" b="0" i="0" u="none" strike="noStrike" baseline="0" dirty="0">
                <a:solidFill>
                  <a:srgbClr val="FF0000"/>
                </a:solidFill>
                <a:latin typeface="PalatinoLinotype-Roman"/>
              </a:rPr>
              <a:t>vurguladığı tespit edilmiştir.</a:t>
            </a:r>
          </a:p>
          <a:p>
            <a:pPr algn="l">
              <a:lnSpc>
                <a:spcPct val="150000"/>
              </a:lnSpc>
            </a:pPr>
            <a:r>
              <a:rPr lang="tr-TR" sz="1800" b="0" i="0" u="none" strike="noStrike" baseline="0" dirty="0">
                <a:solidFill>
                  <a:srgbClr val="FF0000"/>
                </a:solidFill>
                <a:latin typeface="PalatinoLinotype-Roman"/>
              </a:rPr>
              <a:t>• en az bir büyük veri projesi gerçekleştirdikleri raporlanmıştır.</a:t>
            </a:r>
          </a:p>
          <a:p>
            <a:pPr algn="l">
              <a:lnSpc>
                <a:spcPct val="150000"/>
              </a:lnSpc>
            </a:pPr>
            <a:r>
              <a:rPr lang="tr-TR" sz="1800" b="0" i="0" u="none" strike="noStrike" baseline="0" dirty="0">
                <a:solidFill>
                  <a:srgbClr val="FF0000"/>
                </a:solidFill>
                <a:latin typeface="PalatinoLinotype-Roman"/>
              </a:rPr>
              <a:t>• %89’unun ticari işlemler için bir devrim olacağını düşündüğü belirtilmiştir.</a:t>
            </a:r>
          </a:p>
          <a:p>
            <a:pPr algn="l">
              <a:lnSpc>
                <a:spcPct val="150000"/>
              </a:lnSpc>
            </a:pPr>
            <a:r>
              <a:rPr lang="tr-TR" sz="1800" b="0" i="0" u="none" strike="noStrike" baseline="0" dirty="0">
                <a:solidFill>
                  <a:srgbClr val="FF0000"/>
                </a:solidFill>
                <a:latin typeface="PalatinoLinotype-Roman"/>
              </a:rPr>
              <a:t>• %85’i ise büyük verinin iş akışlarını önemli ölçüde değiştireceklerini değerlendirmektedir.</a:t>
            </a:r>
            <a:endParaRPr lang="tr-TR" dirty="0">
              <a:solidFill>
                <a:srgbClr val="FF0000"/>
              </a:solidFill>
            </a:endParaRPr>
          </a:p>
        </p:txBody>
      </p:sp>
    </p:spTree>
    <p:extLst>
      <p:ext uri="{BB962C8B-B14F-4D97-AF65-F5344CB8AC3E}">
        <p14:creationId xmlns:p14="http://schemas.microsoft.com/office/powerpoint/2010/main" val="36493555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2">
            <a:extLst>
              <a:ext uri="{FF2B5EF4-FFF2-40B4-BE49-F238E27FC236}">
                <a16:creationId xmlns:a16="http://schemas.microsoft.com/office/drawing/2014/main" id="{6FF7D12D-72A0-4C23-B163-FD31BB5A102E}"/>
              </a:ext>
            </a:extLst>
          </p:cNvPr>
          <p:cNvSpPr txBox="1"/>
          <p:nvPr/>
        </p:nvSpPr>
        <p:spPr>
          <a:xfrm>
            <a:off x="7416281" y="5992468"/>
            <a:ext cx="2601595" cy="605155"/>
          </a:xfrm>
          <a:prstGeom prst="rect">
            <a:avLst/>
          </a:prstGeom>
        </p:spPr>
        <p:txBody>
          <a:bodyPr vert="horz" wrap="square" lIns="0" tIns="0" rIns="0" bIns="0" rtlCol="0">
            <a:noAutofit/>
          </a:bodyPr>
          <a:lstStyle/>
          <a:p>
            <a:pPr marL="12700">
              <a:lnSpc>
                <a:spcPts val="4765"/>
              </a:lnSpc>
            </a:pPr>
            <a:r>
              <a:rPr b="1" spc="-25" dirty="0">
                <a:solidFill>
                  <a:srgbClr val="991200"/>
                </a:solidFill>
                <a:latin typeface="Trebuchet MS"/>
                <a:cs typeface="Trebuchet MS"/>
              </a:rPr>
              <a:t>Büyük</a:t>
            </a:r>
            <a:r>
              <a:rPr b="1" spc="-40" dirty="0">
                <a:solidFill>
                  <a:srgbClr val="991200"/>
                </a:solidFill>
                <a:latin typeface="Trebuchet MS"/>
                <a:cs typeface="Trebuchet MS"/>
              </a:rPr>
              <a:t> </a:t>
            </a:r>
            <a:r>
              <a:rPr b="1" spc="-20" dirty="0">
                <a:solidFill>
                  <a:srgbClr val="991200"/>
                </a:solidFill>
                <a:latin typeface="Trebuchet MS"/>
                <a:cs typeface="Trebuchet MS"/>
              </a:rPr>
              <a:t>Veri</a:t>
            </a:r>
            <a:endParaRPr dirty="0">
              <a:latin typeface="Trebuchet MS"/>
              <a:cs typeface="Trebuchet MS"/>
            </a:endParaRPr>
          </a:p>
        </p:txBody>
      </p:sp>
      <p:sp>
        <p:nvSpPr>
          <p:cNvPr id="9" name="object 4">
            <a:extLst>
              <a:ext uri="{FF2B5EF4-FFF2-40B4-BE49-F238E27FC236}">
                <a16:creationId xmlns:a16="http://schemas.microsoft.com/office/drawing/2014/main" id="{165205FE-024F-40E8-B515-2E229E14FCB9}"/>
              </a:ext>
            </a:extLst>
          </p:cNvPr>
          <p:cNvSpPr txBox="1"/>
          <p:nvPr/>
        </p:nvSpPr>
        <p:spPr>
          <a:xfrm>
            <a:off x="7593181" y="6464273"/>
            <a:ext cx="1428115" cy="266700"/>
          </a:xfrm>
          <a:prstGeom prst="rect">
            <a:avLst/>
          </a:prstGeom>
        </p:spPr>
        <p:txBody>
          <a:bodyPr vert="horz" wrap="square" lIns="0" tIns="0" rIns="0" bIns="0" rtlCol="0">
            <a:noAutofit/>
          </a:bodyPr>
          <a:lstStyle/>
          <a:p>
            <a:pPr marL="12700"/>
            <a:r>
              <a:rPr sz="900" dirty="0">
                <a:latin typeface="Calibri"/>
                <a:cs typeface="Calibri"/>
              </a:rPr>
              <a:t>Hüseyin TURGUT</a:t>
            </a:r>
          </a:p>
        </p:txBody>
      </p:sp>
      <p:sp>
        <p:nvSpPr>
          <p:cNvPr id="11" name="Metin kutusu 10">
            <a:extLst>
              <a:ext uri="{FF2B5EF4-FFF2-40B4-BE49-F238E27FC236}">
                <a16:creationId xmlns:a16="http://schemas.microsoft.com/office/drawing/2014/main" id="{A4F36409-D10E-48C8-A4C9-5186B6C69A77}"/>
              </a:ext>
            </a:extLst>
          </p:cNvPr>
          <p:cNvSpPr txBox="1"/>
          <p:nvPr/>
        </p:nvSpPr>
        <p:spPr>
          <a:xfrm>
            <a:off x="675017" y="596025"/>
            <a:ext cx="5007634" cy="369332"/>
          </a:xfrm>
          <a:prstGeom prst="rect">
            <a:avLst/>
          </a:prstGeom>
          <a:noFill/>
        </p:spPr>
        <p:txBody>
          <a:bodyPr wrap="square">
            <a:spAutoFit/>
          </a:bodyPr>
          <a:lstStyle/>
          <a:p>
            <a:r>
              <a:rPr lang="tr-TR" b="1" dirty="0">
                <a:solidFill>
                  <a:srgbClr val="FF0000"/>
                </a:solidFill>
              </a:rPr>
              <a:t>Dünyada büyük veri uygulamaları</a:t>
            </a:r>
          </a:p>
        </p:txBody>
      </p:sp>
      <p:sp>
        <p:nvSpPr>
          <p:cNvPr id="7" name="Metin kutusu 6">
            <a:extLst>
              <a:ext uri="{FF2B5EF4-FFF2-40B4-BE49-F238E27FC236}">
                <a16:creationId xmlns:a16="http://schemas.microsoft.com/office/drawing/2014/main" id="{D6950916-A628-4F55-A346-941FDFBBB192}"/>
              </a:ext>
            </a:extLst>
          </p:cNvPr>
          <p:cNvSpPr txBox="1"/>
          <p:nvPr/>
        </p:nvSpPr>
        <p:spPr>
          <a:xfrm>
            <a:off x="477371" y="1155758"/>
            <a:ext cx="8146676" cy="369332"/>
          </a:xfrm>
          <a:prstGeom prst="rect">
            <a:avLst/>
          </a:prstGeom>
          <a:noFill/>
        </p:spPr>
        <p:txBody>
          <a:bodyPr wrap="square">
            <a:spAutoFit/>
          </a:bodyPr>
          <a:lstStyle/>
          <a:p>
            <a:pPr algn="l"/>
            <a:r>
              <a:rPr lang="tr-TR" sz="1800" b="0" i="0" u="none" strike="noStrike" baseline="0" dirty="0">
                <a:latin typeface="PalatinoLinotype-Roman"/>
              </a:rPr>
              <a:t>büyük veri alanında </a:t>
            </a:r>
            <a:r>
              <a:rPr lang="sv-SE" sz="1800" b="0" i="0" u="none" strike="noStrike" baseline="0" dirty="0">
                <a:latin typeface="PalatinoLinotype-Roman"/>
              </a:rPr>
              <a:t>en çok verilen dünya örnekleri</a:t>
            </a:r>
            <a:endParaRPr lang="tr-TR" sz="1600" b="1" dirty="0"/>
          </a:p>
        </p:txBody>
      </p:sp>
      <p:sp>
        <p:nvSpPr>
          <p:cNvPr id="10" name="Metin kutusu 9">
            <a:extLst>
              <a:ext uri="{FF2B5EF4-FFF2-40B4-BE49-F238E27FC236}">
                <a16:creationId xmlns:a16="http://schemas.microsoft.com/office/drawing/2014/main" id="{F6CECCDB-02C3-424A-A307-4E927A1C11CD}"/>
              </a:ext>
            </a:extLst>
          </p:cNvPr>
          <p:cNvSpPr txBox="1"/>
          <p:nvPr/>
        </p:nvSpPr>
        <p:spPr>
          <a:xfrm>
            <a:off x="1768642" y="1695171"/>
            <a:ext cx="7375358" cy="4431983"/>
          </a:xfrm>
          <a:prstGeom prst="rect">
            <a:avLst/>
          </a:prstGeom>
          <a:noFill/>
        </p:spPr>
        <p:txBody>
          <a:bodyPr wrap="square">
            <a:spAutoFit/>
          </a:bodyPr>
          <a:lstStyle/>
          <a:p>
            <a:pPr algn="l"/>
            <a:r>
              <a:rPr lang="tr-TR" sz="1800" b="1" i="0" u="none" strike="noStrike" baseline="0" dirty="0">
                <a:solidFill>
                  <a:srgbClr val="FF0000"/>
                </a:solidFill>
                <a:latin typeface="PalatinoLinotype-Roman"/>
              </a:rPr>
              <a:t>• IRS, </a:t>
            </a:r>
            <a:r>
              <a:rPr lang="tr-TR" sz="1400" b="0" i="0" u="none" strike="noStrike" baseline="0" dirty="0">
                <a:latin typeface="PalatinoLinotype-Roman"/>
              </a:rPr>
              <a:t>büyük veri yaklaşımları kullanarak, kimlik hırsızlığı, dolandırıcılık ve vergi kaçaklarının tespitinin yapılmasını sağlamaktadır. Sistem, aynı zamanda vergi kurallarına ve kanunlara uygunluğun sağlanmasına yardımcı olmaktadır. Son üç yıl içerisinde, IRS kullanılarak 2 milyar dolarlık dolandırıcılık bir kazancı elde edildiği ve özelliklede pek çok kimlik hırsızlığı girişiminin önlendiği rapor edilmiştir.</a:t>
            </a:r>
          </a:p>
          <a:p>
            <a:pPr algn="l"/>
            <a:endParaRPr lang="tr-TR" sz="1400" b="0" i="0" u="none" strike="noStrike" baseline="0" dirty="0">
              <a:latin typeface="PalatinoLinotype-Roman"/>
            </a:endParaRPr>
          </a:p>
          <a:p>
            <a:pPr algn="l"/>
            <a:r>
              <a:rPr lang="tr-TR" sz="1800" b="1" i="0" u="none" strike="noStrike" baseline="0" dirty="0">
                <a:solidFill>
                  <a:srgbClr val="FF0000"/>
                </a:solidFill>
                <a:latin typeface="PalatinoLinotype-Roman"/>
              </a:rPr>
              <a:t>• </a:t>
            </a:r>
            <a:r>
              <a:rPr lang="tr-TR" sz="1800" b="1" i="0" u="none" strike="noStrike" baseline="0" dirty="0" err="1">
                <a:solidFill>
                  <a:srgbClr val="FF0000"/>
                </a:solidFill>
                <a:latin typeface="PalatinoLinotype-Roman"/>
              </a:rPr>
              <a:t>Kaiser</a:t>
            </a:r>
            <a:r>
              <a:rPr lang="tr-TR" sz="1800" b="1" i="0" u="none" strike="noStrike" baseline="0" dirty="0">
                <a:solidFill>
                  <a:srgbClr val="FF0000"/>
                </a:solidFill>
                <a:latin typeface="PalatinoLinotype-Roman"/>
              </a:rPr>
              <a:t>, </a:t>
            </a:r>
            <a:r>
              <a:rPr lang="tr-TR" sz="1400" b="0" i="0" u="none" strike="noStrike" baseline="0" dirty="0">
                <a:latin typeface="PalatinoLinotype-Roman"/>
              </a:rPr>
              <a:t>oral </a:t>
            </a:r>
            <a:r>
              <a:rPr lang="tr-TR" sz="1400" b="0" i="0" u="none" strike="noStrike" baseline="0" dirty="0" err="1">
                <a:latin typeface="PalatinoLinotype-Roman"/>
              </a:rPr>
              <a:t>kontraseptif</a:t>
            </a:r>
            <a:r>
              <a:rPr lang="tr-TR" sz="1400" b="0" i="0" u="none" strike="noStrike" baseline="0" dirty="0">
                <a:latin typeface="PalatinoLinotype-Roman"/>
              </a:rPr>
              <a:t> kullanan bir grup kadında kan pıhtılarının görülme sıklığını büyük veri yaklaşımlarıyla araştırarak, yapılan analitik ile bir ilacın oluşturduğu kalıplardan, kan pıhtılaşmasının %77 oranında artırdığını tespit etmiştir. Bu tip kalıpları anlamak birçok kişinin doktor veya acil servise gitmesini önlemesine yardımcı olabilmektedir.</a:t>
            </a:r>
          </a:p>
          <a:p>
            <a:pPr algn="l"/>
            <a:endParaRPr lang="tr-TR" sz="1400" b="0" i="0" u="none" strike="noStrike" baseline="0" dirty="0">
              <a:latin typeface="PalatinoLinotype-Roman"/>
            </a:endParaRPr>
          </a:p>
          <a:p>
            <a:pPr algn="l"/>
            <a:r>
              <a:rPr lang="tr-TR" sz="1800" b="1" i="0" u="none" strike="noStrike" baseline="0" dirty="0">
                <a:solidFill>
                  <a:srgbClr val="FF0000"/>
                </a:solidFill>
                <a:latin typeface="PalatinoLinotype-Roman"/>
              </a:rPr>
              <a:t>• </a:t>
            </a:r>
            <a:r>
              <a:rPr lang="tr-TR" sz="1800" b="1" i="0" u="none" strike="noStrike" baseline="0" dirty="0" err="1">
                <a:solidFill>
                  <a:srgbClr val="FF0000"/>
                </a:solidFill>
                <a:latin typeface="PalatinoLinotype-Roman"/>
              </a:rPr>
              <a:t>Lendup</a:t>
            </a:r>
            <a:r>
              <a:rPr lang="tr-TR" sz="1800" b="1" i="0" u="none" strike="noStrike" baseline="0" dirty="0">
                <a:solidFill>
                  <a:srgbClr val="FF0000"/>
                </a:solidFill>
                <a:latin typeface="PalatinoLinotype-Roman"/>
              </a:rPr>
              <a:t>, </a:t>
            </a:r>
            <a:r>
              <a:rPr lang="tr-TR" sz="1400" b="0" i="0" u="none" strike="noStrike" baseline="0" dirty="0">
                <a:latin typeface="PalatinoLinotype-Roman"/>
              </a:rPr>
              <a:t>bir bankacılık şirketidir. Bir kullanıcının siteyle nasıl etkileşim kurduğuna bakılarak kredi başvurusunun onaylayıp onaylamayacağını değerlendirmektedir.</a:t>
            </a:r>
          </a:p>
          <a:p>
            <a:pPr algn="l"/>
            <a:endParaRPr lang="tr-TR" sz="1400" b="0" i="0" u="none" strike="noStrike" baseline="0" dirty="0">
              <a:latin typeface="PalatinoLinotype-Roman"/>
            </a:endParaRPr>
          </a:p>
          <a:p>
            <a:pPr algn="l"/>
            <a:r>
              <a:rPr lang="tr-TR" sz="1800" b="1" i="0" u="none" strike="noStrike" baseline="0" dirty="0">
                <a:solidFill>
                  <a:srgbClr val="FF0000"/>
                </a:solidFill>
                <a:latin typeface="PalatinoLinotype-Roman"/>
              </a:rPr>
              <a:t>• </a:t>
            </a:r>
            <a:r>
              <a:rPr lang="tr-TR" sz="1800" b="1" i="0" u="none" strike="noStrike" baseline="0" dirty="0" err="1">
                <a:solidFill>
                  <a:srgbClr val="FF0000"/>
                </a:solidFill>
                <a:latin typeface="PalatinoLinotype-Roman"/>
              </a:rPr>
              <a:t>Next</a:t>
            </a:r>
            <a:r>
              <a:rPr lang="tr-TR" sz="1800" b="1" i="0" u="none" strike="noStrike" baseline="0" dirty="0">
                <a:solidFill>
                  <a:srgbClr val="FF0000"/>
                </a:solidFill>
                <a:latin typeface="PalatinoLinotype-Roman"/>
              </a:rPr>
              <a:t> </a:t>
            </a:r>
            <a:r>
              <a:rPr lang="tr-TR" sz="1800" b="1" i="0" u="none" strike="noStrike" baseline="0" dirty="0" err="1">
                <a:solidFill>
                  <a:srgbClr val="FF0000"/>
                </a:solidFill>
                <a:latin typeface="PalatinoLinotype-Roman"/>
              </a:rPr>
              <a:t>Big</a:t>
            </a:r>
            <a:r>
              <a:rPr lang="tr-TR" sz="1800" b="1" i="0" u="none" strike="noStrike" baseline="0" dirty="0">
                <a:solidFill>
                  <a:srgbClr val="FF0000"/>
                </a:solidFill>
                <a:latin typeface="PalatinoLinotype-Roman"/>
              </a:rPr>
              <a:t> Sound</a:t>
            </a:r>
            <a:r>
              <a:rPr lang="tr-TR" sz="1800" b="0" i="0" u="none" strike="noStrike" baseline="0" dirty="0">
                <a:latin typeface="PalatinoLinotype-Roman"/>
              </a:rPr>
              <a:t>, </a:t>
            </a:r>
            <a:r>
              <a:rPr lang="tr-TR" sz="1400" b="0" i="0" u="none" strike="noStrike" baseline="0" dirty="0" err="1">
                <a:latin typeface="PalatinoLinotype-Roman"/>
              </a:rPr>
              <a:t>Wikipedia</a:t>
            </a:r>
            <a:r>
              <a:rPr lang="tr-TR" sz="1400" b="0" i="0" u="none" strike="noStrike" baseline="0" dirty="0">
                <a:latin typeface="PalatinoLinotype-Roman"/>
              </a:rPr>
              <a:t> sayfa görüntülemeleri, Facebook </a:t>
            </a:r>
            <a:r>
              <a:rPr lang="tr-TR" sz="1400" b="0" i="0" u="none" strike="noStrike" baseline="0" dirty="0" err="1">
                <a:latin typeface="PalatinoLinotype-Roman"/>
              </a:rPr>
              <a:t>Likes</a:t>
            </a:r>
            <a:r>
              <a:rPr lang="tr-TR" sz="1400" b="0" i="0" u="none" strike="noStrike" baseline="0" dirty="0">
                <a:latin typeface="PalatinoLinotype-Roman"/>
              </a:rPr>
              <a:t>, Youtube Görüntülemeleri ve </a:t>
            </a:r>
            <a:r>
              <a:rPr lang="tr-TR" sz="1400" b="0" i="0" u="none" strike="noStrike" baseline="0" dirty="0" err="1">
                <a:latin typeface="PalatinoLinotype-Roman"/>
              </a:rPr>
              <a:t>Twittter</a:t>
            </a:r>
            <a:r>
              <a:rPr lang="tr-TR" sz="1400" b="0" i="0" u="none" strike="noStrike" baseline="0" dirty="0">
                <a:latin typeface="PalatinoLinotype-Roman"/>
              </a:rPr>
              <a:t> </a:t>
            </a:r>
            <a:r>
              <a:rPr lang="tr-TR" sz="1400" b="0" i="0" u="none" strike="noStrike" baseline="0" dirty="0" err="1">
                <a:latin typeface="PalatinoLinotype-Roman"/>
              </a:rPr>
              <a:t>Mentions</a:t>
            </a:r>
            <a:r>
              <a:rPr lang="tr-TR" sz="1400" b="0" i="0" u="none" strike="noStrike" baseline="0" dirty="0">
                <a:latin typeface="PalatinoLinotype-Roman"/>
              </a:rPr>
              <a:t> gibi çevrimiçi aktivitenin analiziyle, hangi gece yarısı şovların bir sanatçının bilinirliğini ve kredisini artırdığı veya etkilediği gibi unsurları araştırmakta ve farklı çözümler geliştirmektedir.</a:t>
            </a:r>
            <a:endParaRPr lang="tr-TR" sz="1400" dirty="0">
              <a:solidFill>
                <a:srgbClr val="FF0000"/>
              </a:solidFill>
            </a:endParaRPr>
          </a:p>
        </p:txBody>
      </p:sp>
      <p:pic>
        <p:nvPicPr>
          <p:cNvPr id="17410" name="Picture 2" descr="Internal Revenue Service (IRS) Logo [irs.gov] Download Vector">
            <a:extLst>
              <a:ext uri="{FF2B5EF4-FFF2-40B4-BE49-F238E27FC236}">
                <a16:creationId xmlns:a16="http://schemas.microsoft.com/office/drawing/2014/main" id="{54A17FE3-65B8-4165-BBBB-73AB82BCC7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371" y="2062330"/>
            <a:ext cx="1096632" cy="369332"/>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Kaiser Permanente logo and symbol, meaning, history, PNG">
            <a:extLst>
              <a:ext uri="{FF2B5EF4-FFF2-40B4-BE49-F238E27FC236}">
                <a16:creationId xmlns:a16="http://schemas.microsoft.com/office/drawing/2014/main" id="{69FA157D-7577-427B-BAE1-B128CD750E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771" y="2968902"/>
            <a:ext cx="1352551" cy="842963"/>
          </a:xfrm>
          <a:prstGeom prst="rect">
            <a:avLst/>
          </a:prstGeom>
          <a:noFill/>
          <a:extLst>
            <a:ext uri="{909E8E84-426E-40DD-AFC4-6F175D3DCCD1}">
              <a14:hiddenFill xmlns:a14="http://schemas.microsoft.com/office/drawing/2010/main">
                <a:solidFill>
                  <a:srgbClr val="FFFFFF"/>
                </a:solidFill>
              </a14:hiddenFill>
            </a:ext>
          </a:extLst>
        </p:spPr>
      </p:pic>
      <p:pic>
        <p:nvPicPr>
          <p:cNvPr id="17414" name="Picture 6">
            <a:extLst>
              <a:ext uri="{FF2B5EF4-FFF2-40B4-BE49-F238E27FC236}">
                <a16:creationId xmlns:a16="http://schemas.microsoft.com/office/drawing/2014/main" id="{2D2977BC-CCFF-49E8-B151-C29D94702A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2191" y="4194933"/>
            <a:ext cx="1245709" cy="691141"/>
          </a:xfrm>
          <a:prstGeom prst="rect">
            <a:avLst/>
          </a:prstGeom>
          <a:noFill/>
          <a:extLst>
            <a:ext uri="{909E8E84-426E-40DD-AFC4-6F175D3DCCD1}">
              <a14:hiddenFill xmlns:a14="http://schemas.microsoft.com/office/drawing/2010/main">
                <a:solidFill>
                  <a:srgbClr val="FFFFFF"/>
                </a:solidFill>
              </a14:hiddenFill>
            </a:ext>
          </a:extLst>
        </p:spPr>
      </p:pic>
      <p:pic>
        <p:nvPicPr>
          <p:cNvPr id="17416" name="Picture 8" descr="Stream Liv Buli | Listen to Next Big Sound playlist online for free on  SoundCloud">
            <a:extLst>
              <a:ext uri="{FF2B5EF4-FFF2-40B4-BE49-F238E27FC236}">
                <a16:creationId xmlns:a16="http://schemas.microsoft.com/office/drawing/2014/main" id="{E0F23397-C67C-4711-9920-902A4CC8C38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2174" y="5269142"/>
            <a:ext cx="867026" cy="867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94728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2">
            <a:extLst>
              <a:ext uri="{FF2B5EF4-FFF2-40B4-BE49-F238E27FC236}">
                <a16:creationId xmlns:a16="http://schemas.microsoft.com/office/drawing/2014/main" id="{6FF7D12D-72A0-4C23-B163-FD31BB5A102E}"/>
              </a:ext>
            </a:extLst>
          </p:cNvPr>
          <p:cNvSpPr txBox="1"/>
          <p:nvPr/>
        </p:nvSpPr>
        <p:spPr>
          <a:xfrm>
            <a:off x="7416281" y="5992468"/>
            <a:ext cx="2601595" cy="605155"/>
          </a:xfrm>
          <a:prstGeom prst="rect">
            <a:avLst/>
          </a:prstGeom>
        </p:spPr>
        <p:txBody>
          <a:bodyPr vert="horz" wrap="square" lIns="0" tIns="0" rIns="0" bIns="0" rtlCol="0">
            <a:noAutofit/>
          </a:bodyPr>
          <a:lstStyle/>
          <a:p>
            <a:pPr marL="12700">
              <a:lnSpc>
                <a:spcPts val="4765"/>
              </a:lnSpc>
            </a:pPr>
            <a:r>
              <a:rPr b="1" spc="-25" dirty="0">
                <a:solidFill>
                  <a:srgbClr val="991200"/>
                </a:solidFill>
                <a:latin typeface="Trebuchet MS"/>
                <a:cs typeface="Trebuchet MS"/>
              </a:rPr>
              <a:t>Büyük</a:t>
            </a:r>
            <a:r>
              <a:rPr b="1" spc="-40" dirty="0">
                <a:solidFill>
                  <a:srgbClr val="991200"/>
                </a:solidFill>
                <a:latin typeface="Trebuchet MS"/>
                <a:cs typeface="Trebuchet MS"/>
              </a:rPr>
              <a:t> </a:t>
            </a:r>
            <a:r>
              <a:rPr b="1" spc="-20" dirty="0">
                <a:solidFill>
                  <a:srgbClr val="991200"/>
                </a:solidFill>
                <a:latin typeface="Trebuchet MS"/>
                <a:cs typeface="Trebuchet MS"/>
              </a:rPr>
              <a:t>Veri</a:t>
            </a:r>
            <a:endParaRPr dirty="0">
              <a:latin typeface="Trebuchet MS"/>
              <a:cs typeface="Trebuchet MS"/>
            </a:endParaRPr>
          </a:p>
        </p:txBody>
      </p:sp>
      <p:sp>
        <p:nvSpPr>
          <p:cNvPr id="9" name="object 4">
            <a:extLst>
              <a:ext uri="{FF2B5EF4-FFF2-40B4-BE49-F238E27FC236}">
                <a16:creationId xmlns:a16="http://schemas.microsoft.com/office/drawing/2014/main" id="{165205FE-024F-40E8-B515-2E229E14FCB9}"/>
              </a:ext>
            </a:extLst>
          </p:cNvPr>
          <p:cNvSpPr txBox="1"/>
          <p:nvPr/>
        </p:nvSpPr>
        <p:spPr>
          <a:xfrm>
            <a:off x="7593181" y="6464273"/>
            <a:ext cx="1428115" cy="266700"/>
          </a:xfrm>
          <a:prstGeom prst="rect">
            <a:avLst/>
          </a:prstGeom>
        </p:spPr>
        <p:txBody>
          <a:bodyPr vert="horz" wrap="square" lIns="0" tIns="0" rIns="0" bIns="0" rtlCol="0">
            <a:noAutofit/>
          </a:bodyPr>
          <a:lstStyle/>
          <a:p>
            <a:pPr marL="12700"/>
            <a:r>
              <a:rPr sz="900" dirty="0">
                <a:latin typeface="Calibri"/>
                <a:cs typeface="Calibri"/>
              </a:rPr>
              <a:t>Hüseyin TURGUT</a:t>
            </a:r>
          </a:p>
        </p:txBody>
      </p:sp>
      <p:sp>
        <p:nvSpPr>
          <p:cNvPr id="11" name="Metin kutusu 10">
            <a:extLst>
              <a:ext uri="{FF2B5EF4-FFF2-40B4-BE49-F238E27FC236}">
                <a16:creationId xmlns:a16="http://schemas.microsoft.com/office/drawing/2014/main" id="{A4F36409-D10E-48C8-A4C9-5186B6C69A77}"/>
              </a:ext>
            </a:extLst>
          </p:cNvPr>
          <p:cNvSpPr txBox="1"/>
          <p:nvPr/>
        </p:nvSpPr>
        <p:spPr>
          <a:xfrm>
            <a:off x="675017" y="596025"/>
            <a:ext cx="5007634" cy="369332"/>
          </a:xfrm>
          <a:prstGeom prst="rect">
            <a:avLst/>
          </a:prstGeom>
          <a:noFill/>
        </p:spPr>
        <p:txBody>
          <a:bodyPr wrap="square">
            <a:spAutoFit/>
          </a:bodyPr>
          <a:lstStyle/>
          <a:p>
            <a:r>
              <a:rPr lang="tr-TR" b="1" dirty="0">
                <a:solidFill>
                  <a:srgbClr val="FF0000"/>
                </a:solidFill>
              </a:rPr>
              <a:t>Dünyada büyük veri uygulamaları</a:t>
            </a:r>
          </a:p>
        </p:txBody>
      </p:sp>
      <p:sp>
        <p:nvSpPr>
          <p:cNvPr id="7" name="Metin kutusu 6">
            <a:extLst>
              <a:ext uri="{FF2B5EF4-FFF2-40B4-BE49-F238E27FC236}">
                <a16:creationId xmlns:a16="http://schemas.microsoft.com/office/drawing/2014/main" id="{D6950916-A628-4F55-A346-941FDFBBB192}"/>
              </a:ext>
            </a:extLst>
          </p:cNvPr>
          <p:cNvSpPr txBox="1"/>
          <p:nvPr/>
        </p:nvSpPr>
        <p:spPr>
          <a:xfrm>
            <a:off x="477371" y="1155758"/>
            <a:ext cx="8146676" cy="369332"/>
          </a:xfrm>
          <a:prstGeom prst="rect">
            <a:avLst/>
          </a:prstGeom>
          <a:noFill/>
        </p:spPr>
        <p:txBody>
          <a:bodyPr wrap="square">
            <a:spAutoFit/>
          </a:bodyPr>
          <a:lstStyle/>
          <a:p>
            <a:pPr algn="l"/>
            <a:r>
              <a:rPr lang="tr-TR" sz="1800" b="0" i="0" u="none" strike="noStrike" baseline="0" dirty="0">
                <a:latin typeface="PalatinoLinotype-Roman"/>
              </a:rPr>
              <a:t>büyük veri alanında </a:t>
            </a:r>
            <a:r>
              <a:rPr lang="sv-SE" sz="1800" b="0" i="0" u="none" strike="noStrike" baseline="0" dirty="0">
                <a:latin typeface="PalatinoLinotype-Roman"/>
              </a:rPr>
              <a:t>en çok verilen dünya örnekleri</a:t>
            </a:r>
            <a:endParaRPr lang="tr-TR" sz="1600" b="1" dirty="0"/>
          </a:p>
        </p:txBody>
      </p:sp>
      <p:sp>
        <p:nvSpPr>
          <p:cNvPr id="10" name="Metin kutusu 9">
            <a:extLst>
              <a:ext uri="{FF2B5EF4-FFF2-40B4-BE49-F238E27FC236}">
                <a16:creationId xmlns:a16="http://schemas.microsoft.com/office/drawing/2014/main" id="{F6CECCDB-02C3-424A-A307-4E927A1C11CD}"/>
              </a:ext>
            </a:extLst>
          </p:cNvPr>
          <p:cNvSpPr txBox="1"/>
          <p:nvPr/>
        </p:nvSpPr>
        <p:spPr>
          <a:xfrm>
            <a:off x="3068052" y="1695171"/>
            <a:ext cx="6075947" cy="3293209"/>
          </a:xfrm>
          <a:prstGeom prst="rect">
            <a:avLst/>
          </a:prstGeom>
          <a:noFill/>
        </p:spPr>
        <p:txBody>
          <a:bodyPr wrap="square">
            <a:spAutoFit/>
          </a:bodyPr>
          <a:lstStyle/>
          <a:p>
            <a:pPr algn="l"/>
            <a:r>
              <a:rPr lang="tr-TR" sz="1800" b="0" i="0" u="none" strike="noStrike" baseline="0" dirty="0">
                <a:latin typeface="PalatinoLinotype-Roman"/>
              </a:rPr>
              <a:t>• </a:t>
            </a:r>
            <a:r>
              <a:rPr lang="tr-TR" sz="1800" b="0" i="0" u="none" strike="noStrike" baseline="0" dirty="0" err="1">
                <a:latin typeface="PalatinoLinotype-Roman"/>
              </a:rPr>
              <a:t>The</a:t>
            </a:r>
            <a:r>
              <a:rPr lang="tr-TR" sz="1800" b="0" i="0" u="none" strike="noStrike" baseline="0" dirty="0">
                <a:latin typeface="PalatinoLinotype-Roman"/>
              </a:rPr>
              <a:t> </a:t>
            </a:r>
            <a:r>
              <a:rPr lang="tr-TR" sz="1800" b="0" i="0" u="none" strike="noStrike" baseline="0" dirty="0" err="1">
                <a:latin typeface="PalatinoLinotype-Roman"/>
              </a:rPr>
              <a:t>Weather</a:t>
            </a:r>
            <a:r>
              <a:rPr lang="tr-TR" sz="1800" b="0" i="0" u="none" strike="noStrike" baseline="0" dirty="0">
                <a:latin typeface="PalatinoLinotype-Roman"/>
              </a:rPr>
              <a:t> Channel, </a:t>
            </a:r>
            <a:r>
              <a:rPr lang="tr-TR" sz="1100" b="0" i="0" u="none" strike="noStrike" baseline="0" dirty="0">
                <a:latin typeface="PalatinoLinotype-Roman"/>
              </a:rPr>
              <a:t>sadece bir hava durumu kanalı olup dijital ve mobil kullanıcılarının davranış modellerini dünya genelinde 3 milyon yerde bulunan (her yereldeki benzersiz iklim verileri ile) veriler ile analiz ederek farklı bir reklamcılık merkezi haline gelmiştir. Hava şartlarına göre, nemli iklimlerde kullanıcıları hedef alan farklı şampuan marka reklamları, yeni bir antifriz ürünü gibi reklamlar üzerinden gelirini artırmaktadır.</a:t>
            </a:r>
          </a:p>
          <a:p>
            <a:pPr algn="l"/>
            <a:r>
              <a:rPr lang="tr-TR" sz="1800" b="0" i="0" u="none" strike="noStrike" baseline="0" dirty="0">
                <a:latin typeface="PalatinoLinotype-Roman"/>
              </a:rPr>
              <a:t>• T-Mobile, </a:t>
            </a:r>
            <a:r>
              <a:rPr lang="tr-TR" sz="1100" b="0" i="0" u="none" strike="noStrike" baseline="0" dirty="0">
                <a:latin typeface="PalatinoLinotype-Roman"/>
              </a:rPr>
              <a:t>müşterilerde bulunan ürünlerdeki arızaları veya problemleri daha iyi tahmin etmek için müşteri işlem ve etkileşim verilerini birleştirmek için büyük verileri birden fazla BT sistemine entegre etmişlerdir. T-Mobile USA, CRM ve Faturalandırma sistemlerinden gelen işlem verileri ile birlikte sosyal medya verilerinden de yararlanarak müşteri arızalarını tek bir çeyrekte yarı yarıya azaltmışlardır.</a:t>
            </a:r>
          </a:p>
          <a:p>
            <a:pPr algn="l"/>
            <a:r>
              <a:rPr lang="tr-TR" sz="1800" b="0" i="0" u="none" strike="noStrike" baseline="0" dirty="0">
                <a:latin typeface="PalatinoLinotype-Roman"/>
              </a:rPr>
              <a:t>• </a:t>
            </a:r>
            <a:r>
              <a:rPr lang="tr-TR" sz="1800" b="0" i="0" u="none" strike="noStrike" baseline="0" dirty="0" err="1">
                <a:latin typeface="PalatinoLinotype-Roman"/>
              </a:rPr>
              <a:t>Über</a:t>
            </a:r>
            <a:r>
              <a:rPr lang="tr-TR" sz="1800" b="0" i="0" u="none" strike="noStrike" baseline="0" dirty="0">
                <a:latin typeface="PalatinoLinotype-Roman"/>
              </a:rPr>
              <a:t>, </a:t>
            </a:r>
            <a:r>
              <a:rPr lang="tr-TR" sz="1200" b="0" i="0" u="none" strike="noStrike" baseline="0" dirty="0">
                <a:latin typeface="PalatinoLinotype-Roman"/>
              </a:rPr>
              <a:t>Londra yollarında bulunan araç sayısını, karbon ayak izini ve yakıt maliyetlerini düşürmek isteyen kullanıcılara hitap eden </a:t>
            </a:r>
            <a:r>
              <a:rPr lang="tr-TR" sz="1200" b="0" i="0" u="none" strike="noStrike" baseline="0" dirty="0" err="1">
                <a:latin typeface="PalatinoLinotype-Roman"/>
              </a:rPr>
              <a:t>ÜberPool</a:t>
            </a:r>
            <a:r>
              <a:rPr lang="tr-TR" sz="1200" b="0" i="0" u="none" strike="noStrike" baseline="0" dirty="0">
                <a:latin typeface="PalatinoLinotype-Roman"/>
              </a:rPr>
              <a:t> aracılığıyla maliyet üçte bir oranında azalttığını raporlamıştır.</a:t>
            </a:r>
          </a:p>
          <a:p>
            <a:pPr algn="l"/>
            <a:r>
              <a:rPr lang="tr-TR" sz="1800" b="0" i="0" u="none" strike="noStrike" baseline="0" dirty="0">
                <a:latin typeface="PalatinoLinotype-Roman"/>
              </a:rPr>
              <a:t>• Wal-Mart, </a:t>
            </a:r>
            <a:r>
              <a:rPr lang="tr-TR" sz="1200" b="0" i="0" u="none" strike="noStrike" baseline="0" dirty="0" err="1">
                <a:latin typeface="PalatinoLinotype-Roman"/>
              </a:rPr>
              <a:t>text</a:t>
            </a:r>
            <a:r>
              <a:rPr lang="tr-TR" sz="1200" b="0" i="0" u="none" strike="noStrike" baseline="0" dirty="0">
                <a:latin typeface="PalatinoLinotype-Roman"/>
              </a:rPr>
              <a:t> analizi, makine öğrenmesi, ve hatta sinonim madenciliği ile online satış sistemlerini geliştirmiş ve Semantik araştırma yaklaşımları ile müşterilerin online alış-veriş oranlarını %10-%15 arasında artırdığını raporlamıştır.</a:t>
            </a:r>
            <a:endParaRPr lang="tr-TR" sz="400" dirty="0">
              <a:solidFill>
                <a:srgbClr val="FF0000"/>
              </a:solidFill>
            </a:endParaRPr>
          </a:p>
        </p:txBody>
      </p:sp>
      <p:pic>
        <p:nvPicPr>
          <p:cNvPr id="18434" name="Picture 2" descr="Hava Kanalı">
            <a:extLst>
              <a:ext uri="{FF2B5EF4-FFF2-40B4-BE49-F238E27FC236}">
                <a16:creationId xmlns:a16="http://schemas.microsoft.com/office/drawing/2014/main" id="{75790044-D341-4606-9316-25C50690AA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228" y="1828048"/>
            <a:ext cx="987341" cy="987341"/>
          </a:xfrm>
          <a:prstGeom prst="rect">
            <a:avLst/>
          </a:prstGeom>
          <a:noFill/>
          <a:extLst>
            <a:ext uri="{909E8E84-426E-40DD-AFC4-6F175D3DCCD1}">
              <a14:hiddenFill xmlns:a14="http://schemas.microsoft.com/office/drawing/2010/main">
                <a:solidFill>
                  <a:srgbClr val="FFFFFF"/>
                </a:solidFill>
              </a14:hiddenFill>
            </a:ext>
          </a:extLst>
        </p:spPr>
      </p:pic>
      <p:pic>
        <p:nvPicPr>
          <p:cNvPr id="18436" name="Picture 4" descr="T-Mobile (US) Logo | Anlamı, Tarih, PNG">
            <a:extLst>
              <a:ext uri="{FF2B5EF4-FFF2-40B4-BE49-F238E27FC236}">
                <a16:creationId xmlns:a16="http://schemas.microsoft.com/office/drawing/2014/main" id="{05A02E56-F65F-4B2F-8190-E85288EA61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0673" y="2488611"/>
            <a:ext cx="1167063" cy="653555"/>
          </a:xfrm>
          <a:prstGeom prst="rect">
            <a:avLst/>
          </a:prstGeom>
          <a:noFill/>
          <a:extLst>
            <a:ext uri="{909E8E84-426E-40DD-AFC4-6F175D3DCCD1}">
              <a14:hiddenFill xmlns:a14="http://schemas.microsoft.com/office/drawing/2010/main">
                <a:solidFill>
                  <a:srgbClr val="FFFFFF"/>
                </a:solidFill>
              </a14:hiddenFill>
            </a:ext>
          </a:extLst>
        </p:spPr>
      </p:pic>
      <p:pic>
        <p:nvPicPr>
          <p:cNvPr id="18438" name="Picture 6" descr="Uber Logo | Anlamı, Tarih, PNG">
            <a:extLst>
              <a:ext uri="{FF2B5EF4-FFF2-40B4-BE49-F238E27FC236}">
                <a16:creationId xmlns:a16="http://schemas.microsoft.com/office/drawing/2014/main" id="{8405D1DD-C489-4DB7-82D8-EBBE282AA2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2228" y="3341775"/>
            <a:ext cx="1428750" cy="800100"/>
          </a:xfrm>
          <a:prstGeom prst="rect">
            <a:avLst/>
          </a:prstGeom>
          <a:noFill/>
          <a:extLst>
            <a:ext uri="{909E8E84-426E-40DD-AFC4-6F175D3DCCD1}">
              <a14:hiddenFill xmlns:a14="http://schemas.microsoft.com/office/drawing/2010/main">
                <a:solidFill>
                  <a:srgbClr val="FFFFFF"/>
                </a:solidFill>
              </a14:hiddenFill>
            </a:ext>
          </a:extLst>
        </p:spPr>
      </p:pic>
      <p:pic>
        <p:nvPicPr>
          <p:cNvPr id="18440" name="Picture 8" descr="Walmart'ın tarihi ve logo tasarımı | Turbologo">
            <a:extLst>
              <a:ext uri="{FF2B5EF4-FFF2-40B4-BE49-F238E27FC236}">
                <a16:creationId xmlns:a16="http://schemas.microsoft.com/office/drawing/2014/main" id="{21614D04-E586-4CC5-9BA7-BEF9D65EE51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99436" y="4539491"/>
            <a:ext cx="1428750" cy="838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17268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2">
            <a:extLst>
              <a:ext uri="{FF2B5EF4-FFF2-40B4-BE49-F238E27FC236}">
                <a16:creationId xmlns:a16="http://schemas.microsoft.com/office/drawing/2014/main" id="{6FF7D12D-72A0-4C23-B163-FD31BB5A102E}"/>
              </a:ext>
            </a:extLst>
          </p:cNvPr>
          <p:cNvSpPr txBox="1"/>
          <p:nvPr/>
        </p:nvSpPr>
        <p:spPr>
          <a:xfrm>
            <a:off x="7416281" y="5992468"/>
            <a:ext cx="2601595" cy="605155"/>
          </a:xfrm>
          <a:prstGeom prst="rect">
            <a:avLst/>
          </a:prstGeom>
        </p:spPr>
        <p:txBody>
          <a:bodyPr vert="horz" wrap="square" lIns="0" tIns="0" rIns="0" bIns="0" rtlCol="0">
            <a:noAutofit/>
          </a:bodyPr>
          <a:lstStyle/>
          <a:p>
            <a:pPr marL="12700">
              <a:lnSpc>
                <a:spcPts val="4765"/>
              </a:lnSpc>
            </a:pPr>
            <a:r>
              <a:rPr b="1" spc="-25" dirty="0">
                <a:solidFill>
                  <a:srgbClr val="991200"/>
                </a:solidFill>
                <a:latin typeface="Trebuchet MS"/>
                <a:cs typeface="Trebuchet MS"/>
              </a:rPr>
              <a:t>Büyük</a:t>
            </a:r>
            <a:r>
              <a:rPr b="1" spc="-40" dirty="0">
                <a:solidFill>
                  <a:srgbClr val="991200"/>
                </a:solidFill>
                <a:latin typeface="Trebuchet MS"/>
                <a:cs typeface="Trebuchet MS"/>
              </a:rPr>
              <a:t> </a:t>
            </a:r>
            <a:r>
              <a:rPr b="1" spc="-20" dirty="0">
                <a:solidFill>
                  <a:srgbClr val="991200"/>
                </a:solidFill>
                <a:latin typeface="Trebuchet MS"/>
                <a:cs typeface="Trebuchet MS"/>
              </a:rPr>
              <a:t>Veri</a:t>
            </a:r>
            <a:endParaRPr dirty="0">
              <a:latin typeface="Trebuchet MS"/>
              <a:cs typeface="Trebuchet MS"/>
            </a:endParaRPr>
          </a:p>
        </p:txBody>
      </p:sp>
      <p:sp>
        <p:nvSpPr>
          <p:cNvPr id="9" name="object 4">
            <a:extLst>
              <a:ext uri="{FF2B5EF4-FFF2-40B4-BE49-F238E27FC236}">
                <a16:creationId xmlns:a16="http://schemas.microsoft.com/office/drawing/2014/main" id="{165205FE-024F-40E8-B515-2E229E14FCB9}"/>
              </a:ext>
            </a:extLst>
          </p:cNvPr>
          <p:cNvSpPr txBox="1"/>
          <p:nvPr/>
        </p:nvSpPr>
        <p:spPr>
          <a:xfrm>
            <a:off x="7593181" y="6464273"/>
            <a:ext cx="1428115" cy="266700"/>
          </a:xfrm>
          <a:prstGeom prst="rect">
            <a:avLst/>
          </a:prstGeom>
        </p:spPr>
        <p:txBody>
          <a:bodyPr vert="horz" wrap="square" lIns="0" tIns="0" rIns="0" bIns="0" rtlCol="0">
            <a:noAutofit/>
          </a:bodyPr>
          <a:lstStyle/>
          <a:p>
            <a:pPr marL="12700"/>
            <a:r>
              <a:rPr sz="900" dirty="0">
                <a:latin typeface="Calibri"/>
                <a:cs typeface="Calibri"/>
              </a:rPr>
              <a:t>Hüseyin TURGUT</a:t>
            </a:r>
          </a:p>
        </p:txBody>
      </p:sp>
      <p:sp>
        <p:nvSpPr>
          <p:cNvPr id="11" name="Metin kutusu 10">
            <a:extLst>
              <a:ext uri="{FF2B5EF4-FFF2-40B4-BE49-F238E27FC236}">
                <a16:creationId xmlns:a16="http://schemas.microsoft.com/office/drawing/2014/main" id="{A4F36409-D10E-48C8-A4C9-5186B6C69A77}"/>
              </a:ext>
            </a:extLst>
          </p:cNvPr>
          <p:cNvSpPr txBox="1"/>
          <p:nvPr/>
        </p:nvSpPr>
        <p:spPr>
          <a:xfrm>
            <a:off x="675017" y="596025"/>
            <a:ext cx="5007634" cy="369332"/>
          </a:xfrm>
          <a:prstGeom prst="rect">
            <a:avLst/>
          </a:prstGeom>
          <a:noFill/>
        </p:spPr>
        <p:txBody>
          <a:bodyPr wrap="square">
            <a:spAutoFit/>
          </a:bodyPr>
          <a:lstStyle/>
          <a:p>
            <a:r>
              <a:rPr lang="tr-TR" b="1" dirty="0">
                <a:solidFill>
                  <a:srgbClr val="FF0000"/>
                </a:solidFill>
              </a:rPr>
              <a:t>Dünyada büyük veri uygulamaları</a:t>
            </a:r>
          </a:p>
        </p:txBody>
      </p:sp>
      <p:sp>
        <p:nvSpPr>
          <p:cNvPr id="10" name="Metin kutusu 9">
            <a:extLst>
              <a:ext uri="{FF2B5EF4-FFF2-40B4-BE49-F238E27FC236}">
                <a16:creationId xmlns:a16="http://schemas.microsoft.com/office/drawing/2014/main" id="{F6CECCDB-02C3-424A-A307-4E927A1C11CD}"/>
              </a:ext>
            </a:extLst>
          </p:cNvPr>
          <p:cNvSpPr txBox="1"/>
          <p:nvPr/>
        </p:nvSpPr>
        <p:spPr>
          <a:xfrm>
            <a:off x="203090" y="1028343"/>
            <a:ext cx="3334193" cy="5632311"/>
          </a:xfrm>
          <a:prstGeom prst="rect">
            <a:avLst/>
          </a:prstGeom>
          <a:noFill/>
        </p:spPr>
        <p:txBody>
          <a:bodyPr wrap="square">
            <a:spAutoFit/>
          </a:bodyPr>
          <a:lstStyle/>
          <a:p>
            <a:pPr algn="l"/>
            <a:r>
              <a:rPr lang="tr-TR" sz="1800" b="0" i="0" u="none" strike="noStrike" baseline="0" dirty="0">
                <a:latin typeface="PalatinoLinotype-Roman"/>
              </a:rPr>
              <a:t>bu başarılı uygulamaların arkasında, bunları destekleyen büyük veri teknik ve teknolojileri altyapıları alan uzmanları, girişimcilik, öngörme, mevcut ileri teknolojilerden faydalanma, en önemlisi bundan değer elde edebileceğini görme vardır. </a:t>
            </a:r>
          </a:p>
          <a:p>
            <a:pPr algn="l"/>
            <a:endParaRPr lang="tr-TR" dirty="0">
              <a:latin typeface="PalatinoLinotype-Roman"/>
            </a:endParaRPr>
          </a:p>
          <a:p>
            <a:pPr algn="l"/>
            <a:r>
              <a:rPr lang="tr-TR" sz="1800" b="0" i="0" u="none" strike="noStrike" baseline="0" dirty="0" err="1">
                <a:latin typeface="PalatinoLinotype-Roman"/>
              </a:rPr>
              <a:t>FirstMark</a:t>
            </a:r>
            <a:r>
              <a:rPr lang="tr-TR" sz="1800" b="0" i="0" u="none" strike="noStrike" baseline="0" dirty="0">
                <a:latin typeface="PalatinoLinotype-Roman"/>
              </a:rPr>
              <a:t> tarafından hazırlanan bu özet şekilde, altyapılar, kullanılan analitik yaklaşımları ile uygulamalar verilmiştir. Burada gerek bu konuda teknoloji üreten gerekse çözüm üreten şirketlerin yeteri sayıda olduğu kolaylıkla görülebilecektir.</a:t>
            </a:r>
            <a:endParaRPr lang="tr-TR" sz="400" dirty="0">
              <a:solidFill>
                <a:srgbClr val="FF0000"/>
              </a:solidFill>
            </a:endParaRPr>
          </a:p>
        </p:txBody>
      </p:sp>
      <p:pic>
        <p:nvPicPr>
          <p:cNvPr id="3" name="Resim 2">
            <a:extLst>
              <a:ext uri="{FF2B5EF4-FFF2-40B4-BE49-F238E27FC236}">
                <a16:creationId xmlns:a16="http://schemas.microsoft.com/office/drawing/2014/main" id="{3833C0AE-2B27-4267-A07E-2FDB2EFDB3E4}"/>
              </a:ext>
            </a:extLst>
          </p:cNvPr>
          <p:cNvPicPr>
            <a:picLocks noChangeAspect="1"/>
          </p:cNvPicPr>
          <p:nvPr/>
        </p:nvPicPr>
        <p:blipFill>
          <a:blip r:embed="rId2"/>
          <a:stretch>
            <a:fillRect/>
          </a:stretch>
        </p:blipFill>
        <p:spPr>
          <a:xfrm>
            <a:off x="3640858" y="1028343"/>
            <a:ext cx="5300051" cy="5018553"/>
          </a:xfrm>
          <a:prstGeom prst="rect">
            <a:avLst/>
          </a:prstGeom>
        </p:spPr>
      </p:pic>
    </p:spTree>
    <p:extLst>
      <p:ext uri="{BB962C8B-B14F-4D97-AF65-F5344CB8AC3E}">
        <p14:creationId xmlns:p14="http://schemas.microsoft.com/office/powerpoint/2010/main" val="37393204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2">
            <a:extLst>
              <a:ext uri="{FF2B5EF4-FFF2-40B4-BE49-F238E27FC236}">
                <a16:creationId xmlns:a16="http://schemas.microsoft.com/office/drawing/2014/main" id="{6FF7D12D-72A0-4C23-B163-FD31BB5A102E}"/>
              </a:ext>
            </a:extLst>
          </p:cNvPr>
          <p:cNvSpPr txBox="1"/>
          <p:nvPr/>
        </p:nvSpPr>
        <p:spPr>
          <a:xfrm>
            <a:off x="7416281" y="5992468"/>
            <a:ext cx="2601595" cy="605155"/>
          </a:xfrm>
          <a:prstGeom prst="rect">
            <a:avLst/>
          </a:prstGeom>
        </p:spPr>
        <p:txBody>
          <a:bodyPr vert="horz" wrap="square" lIns="0" tIns="0" rIns="0" bIns="0" rtlCol="0">
            <a:noAutofit/>
          </a:bodyPr>
          <a:lstStyle/>
          <a:p>
            <a:pPr marL="12700">
              <a:lnSpc>
                <a:spcPts val="4765"/>
              </a:lnSpc>
            </a:pPr>
            <a:r>
              <a:rPr b="1" spc="-25" dirty="0">
                <a:solidFill>
                  <a:srgbClr val="991200"/>
                </a:solidFill>
                <a:latin typeface="Trebuchet MS"/>
                <a:cs typeface="Trebuchet MS"/>
              </a:rPr>
              <a:t>Büyük</a:t>
            </a:r>
            <a:r>
              <a:rPr b="1" spc="-40" dirty="0">
                <a:solidFill>
                  <a:srgbClr val="991200"/>
                </a:solidFill>
                <a:latin typeface="Trebuchet MS"/>
                <a:cs typeface="Trebuchet MS"/>
              </a:rPr>
              <a:t> </a:t>
            </a:r>
            <a:r>
              <a:rPr b="1" spc="-20" dirty="0">
                <a:solidFill>
                  <a:srgbClr val="991200"/>
                </a:solidFill>
                <a:latin typeface="Trebuchet MS"/>
                <a:cs typeface="Trebuchet MS"/>
              </a:rPr>
              <a:t>Veri</a:t>
            </a:r>
            <a:endParaRPr dirty="0">
              <a:latin typeface="Trebuchet MS"/>
              <a:cs typeface="Trebuchet MS"/>
            </a:endParaRPr>
          </a:p>
        </p:txBody>
      </p:sp>
      <p:sp>
        <p:nvSpPr>
          <p:cNvPr id="9" name="object 4">
            <a:extLst>
              <a:ext uri="{FF2B5EF4-FFF2-40B4-BE49-F238E27FC236}">
                <a16:creationId xmlns:a16="http://schemas.microsoft.com/office/drawing/2014/main" id="{165205FE-024F-40E8-B515-2E229E14FCB9}"/>
              </a:ext>
            </a:extLst>
          </p:cNvPr>
          <p:cNvSpPr txBox="1"/>
          <p:nvPr/>
        </p:nvSpPr>
        <p:spPr>
          <a:xfrm>
            <a:off x="7593181" y="6464273"/>
            <a:ext cx="1428115" cy="266700"/>
          </a:xfrm>
          <a:prstGeom prst="rect">
            <a:avLst/>
          </a:prstGeom>
        </p:spPr>
        <p:txBody>
          <a:bodyPr vert="horz" wrap="square" lIns="0" tIns="0" rIns="0" bIns="0" rtlCol="0">
            <a:noAutofit/>
          </a:bodyPr>
          <a:lstStyle/>
          <a:p>
            <a:pPr marL="12700"/>
            <a:r>
              <a:rPr sz="900" dirty="0">
                <a:latin typeface="Calibri"/>
                <a:cs typeface="Calibri"/>
              </a:rPr>
              <a:t>Hüseyin TURGUT</a:t>
            </a:r>
          </a:p>
        </p:txBody>
      </p:sp>
      <p:sp>
        <p:nvSpPr>
          <p:cNvPr id="11" name="Metin kutusu 10">
            <a:extLst>
              <a:ext uri="{FF2B5EF4-FFF2-40B4-BE49-F238E27FC236}">
                <a16:creationId xmlns:a16="http://schemas.microsoft.com/office/drawing/2014/main" id="{A4F36409-D10E-48C8-A4C9-5186B6C69A77}"/>
              </a:ext>
            </a:extLst>
          </p:cNvPr>
          <p:cNvSpPr txBox="1"/>
          <p:nvPr/>
        </p:nvSpPr>
        <p:spPr>
          <a:xfrm>
            <a:off x="675017" y="596025"/>
            <a:ext cx="5007634" cy="369332"/>
          </a:xfrm>
          <a:prstGeom prst="rect">
            <a:avLst/>
          </a:prstGeom>
          <a:noFill/>
        </p:spPr>
        <p:txBody>
          <a:bodyPr wrap="square">
            <a:spAutoFit/>
          </a:bodyPr>
          <a:lstStyle/>
          <a:p>
            <a:r>
              <a:rPr lang="tr-TR" b="1" dirty="0">
                <a:solidFill>
                  <a:srgbClr val="FF0000"/>
                </a:solidFill>
              </a:rPr>
              <a:t>Ülkemizde büyük veri dünyası</a:t>
            </a:r>
          </a:p>
        </p:txBody>
      </p:sp>
      <p:sp>
        <p:nvSpPr>
          <p:cNvPr id="10" name="Metin kutusu 9">
            <a:extLst>
              <a:ext uri="{FF2B5EF4-FFF2-40B4-BE49-F238E27FC236}">
                <a16:creationId xmlns:a16="http://schemas.microsoft.com/office/drawing/2014/main" id="{F6CECCDB-02C3-424A-A307-4E927A1C11CD}"/>
              </a:ext>
            </a:extLst>
          </p:cNvPr>
          <p:cNvSpPr txBox="1"/>
          <p:nvPr/>
        </p:nvSpPr>
        <p:spPr>
          <a:xfrm>
            <a:off x="203090" y="1028343"/>
            <a:ext cx="8243078" cy="1477328"/>
          </a:xfrm>
          <a:prstGeom prst="rect">
            <a:avLst/>
          </a:prstGeom>
          <a:noFill/>
        </p:spPr>
        <p:txBody>
          <a:bodyPr wrap="square">
            <a:spAutoFit/>
          </a:bodyPr>
          <a:lstStyle/>
          <a:p>
            <a:pPr algn="l"/>
            <a:r>
              <a:rPr lang="tr-TR" sz="1800" b="0" i="0" u="none" strike="noStrike" baseline="0" dirty="0">
                <a:latin typeface="PalatinoLinotype-Roman"/>
              </a:rPr>
              <a:t>Dünyada olduğu gibi ülkemizde de bilişim sektörü hızlı gelişmekte ve</a:t>
            </a:r>
          </a:p>
          <a:p>
            <a:pPr algn="l"/>
            <a:r>
              <a:rPr lang="tr-TR" sz="1800" b="0" i="0" u="none" strike="noStrike" baseline="0" dirty="0">
                <a:latin typeface="PalatinoLinotype-Roman"/>
              </a:rPr>
              <a:t>değişmektedir. Son yıllarda bilişimin öncelikli alanlar arasına girmesi,</a:t>
            </a:r>
          </a:p>
          <a:p>
            <a:pPr algn="l"/>
            <a:r>
              <a:rPr lang="tr-TR" sz="1800" b="0" i="0" u="none" strike="noStrike" baseline="0" dirty="0">
                <a:latin typeface="PalatinoLinotype-Roman"/>
              </a:rPr>
              <a:t>teknoparkların yaygınlaşması, ar-ge merkezlerinin açılmasının teşvik</a:t>
            </a:r>
          </a:p>
          <a:p>
            <a:pPr algn="l"/>
            <a:r>
              <a:rPr lang="tr-TR" sz="1800" b="0" i="0" u="none" strike="noStrike" baseline="0" dirty="0">
                <a:latin typeface="PalatinoLinotype-Roman"/>
              </a:rPr>
              <a:t>edilmesi ve bu merkezlerin çoğunun da bilişim sektörü veya ilişikli sektörler</a:t>
            </a:r>
          </a:p>
          <a:p>
            <a:pPr algn="l"/>
            <a:r>
              <a:rPr lang="tr-TR" sz="1800" b="0" i="0" u="none" strike="noStrike" baseline="0" dirty="0">
                <a:latin typeface="PalatinoLinotype-Roman"/>
              </a:rPr>
              <a:t>olması bu değişimi ve gelişimi hızlandırmıştır.</a:t>
            </a:r>
            <a:endParaRPr lang="tr-TR" sz="400" dirty="0">
              <a:solidFill>
                <a:srgbClr val="FF0000"/>
              </a:solidFill>
            </a:endParaRPr>
          </a:p>
        </p:txBody>
      </p:sp>
      <p:sp>
        <p:nvSpPr>
          <p:cNvPr id="12" name="Metin kutusu 11">
            <a:extLst>
              <a:ext uri="{FF2B5EF4-FFF2-40B4-BE49-F238E27FC236}">
                <a16:creationId xmlns:a16="http://schemas.microsoft.com/office/drawing/2014/main" id="{52D28267-E077-40E2-BAE1-DF684849D33C}"/>
              </a:ext>
            </a:extLst>
          </p:cNvPr>
          <p:cNvSpPr txBox="1"/>
          <p:nvPr/>
        </p:nvSpPr>
        <p:spPr>
          <a:xfrm>
            <a:off x="203090" y="3436491"/>
            <a:ext cx="8483710" cy="2031325"/>
          </a:xfrm>
          <a:prstGeom prst="rect">
            <a:avLst/>
          </a:prstGeom>
          <a:noFill/>
        </p:spPr>
        <p:txBody>
          <a:bodyPr wrap="square">
            <a:spAutoFit/>
          </a:bodyPr>
          <a:lstStyle/>
          <a:p>
            <a:pPr algn="l"/>
            <a:r>
              <a:rPr lang="tr-TR" sz="1800" b="0" i="0" u="none" strike="noStrike" baseline="0" dirty="0">
                <a:latin typeface="PalatinoLinotype-Roman"/>
              </a:rPr>
              <a:t>Son dönemde, “büyük veri”, “veri bilimi”, “büyük veri analitiği”, “bilgi</a:t>
            </a:r>
          </a:p>
          <a:p>
            <a:pPr algn="l"/>
            <a:r>
              <a:rPr lang="tr-TR" sz="1800" b="0" i="0" u="none" strike="noStrike" baseline="0" dirty="0">
                <a:latin typeface="PalatinoLinotype-Roman"/>
              </a:rPr>
              <a:t>ekonomisi” gibi başlıklar ülkemizde de pek çok etkinlikte tartışılmakta</a:t>
            </a:r>
          </a:p>
          <a:p>
            <a:pPr algn="l"/>
            <a:r>
              <a:rPr lang="tr-TR" sz="1800" b="0" i="0" u="none" strike="noStrike" baseline="0" dirty="0">
                <a:latin typeface="PalatinoLinotype-Roman"/>
              </a:rPr>
              <a:t>ve çözümler geliştirilmeye çalışılmaktadır. Bu sevindiricidir. Dünyada artık</a:t>
            </a:r>
          </a:p>
          <a:p>
            <a:pPr algn="l"/>
            <a:r>
              <a:rPr lang="tr-TR" sz="1800" b="0" i="0" u="none" strike="noStrike" baseline="0" dirty="0">
                <a:latin typeface="PalatinoLinotype-Roman"/>
              </a:rPr>
              <a:t>kararlılık seviyesine gelen “büyük veri teknolojileri” ile ilgili yazılım,</a:t>
            </a:r>
          </a:p>
          <a:p>
            <a:pPr algn="l"/>
            <a:r>
              <a:rPr lang="tr-TR" sz="1800" b="0" i="0" u="none" strike="noStrike" baseline="0" dirty="0">
                <a:latin typeface="PalatinoLinotype-Roman"/>
              </a:rPr>
              <a:t>donanım, altyapı, hizmet, eğitim, danışmanlık gibi pek çok konuda her</a:t>
            </a:r>
          </a:p>
          <a:p>
            <a:pPr algn="l"/>
            <a:r>
              <a:rPr lang="tr-TR" sz="1800" b="0" i="0" u="none" strike="noStrike" baseline="0" dirty="0">
                <a:latin typeface="PalatinoLinotype-Roman"/>
              </a:rPr>
              <a:t>zaman istenilen bilgiye ve araçlara erişmek mümkündür. Yapılan iyi örnekleri</a:t>
            </a:r>
          </a:p>
          <a:p>
            <a:pPr algn="l"/>
            <a:r>
              <a:rPr lang="tr-TR" sz="1800" b="0" i="0" u="none" strike="noStrike" baseline="0" dirty="0">
                <a:latin typeface="PalatinoLinotype-Roman"/>
              </a:rPr>
              <a:t>öğrenmek ve getirilerini bilmek önemlidir.</a:t>
            </a:r>
            <a:endParaRPr lang="tr-TR" dirty="0"/>
          </a:p>
        </p:txBody>
      </p:sp>
    </p:spTree>
    <p:extLst>
      <p:ext uri="{BB962C8B-B14F-4D97-AF65-F5344CB8AC3E}">
        <p14:creationId xmlns:p14="http://schemas.microsoft.com/office/powerpoint/2010/main" val="21674180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2">
            <a:extLst>
              <a:ext uri="{FF2B5EF4-FFF2-40B4-BE49-F238E27FC236}">
                <a16:creationId xmlns:a16="http://schemas.microsoft.com/office/drawing/2014/main" id="{6FF7D12D-72A0-4C23-B163-FD31BB5A102E}"/>
              </a:ext>
            </a:extLst>
          </p:cNvPr>
          <p:cNvSpPr txBox="1"/>
          <p:nvPr/>
        </p:nvSpPr>
        <p:spPr>
          <a:xfrm>
            <a:off x="7416281" y="5992468"/>
            <a:ext cx="2601595" cy="605155"/>
          </a:xfrm>
          <a:prstGeom prst="rect">
            <a:avLst/>
          </a:prstGeom>
        </p:spPr>
        <p:txBody>
          <a:bodyPr vert="horz" wrap="square" lIns="0" tIns="0" rIns="0" bIns="0" rtlCol="0">
            <a:noAutofit/>
          </a:bodyPr>
          <a:lstStyle/>
          <a:p>
            <a:pPr marL="12700">
              <a:lnSpc>
                <a:spcPts val="4765"/>
              </a:lnSpc>
            </a:pPr>
            <a:r>
              <a:rPr b="1" spc="-25" dirty="0">
                <a:solidFill>
                  <a:srgbClr val="991200"/>
                </a:solidFill>
                <a:latin typeface="Trebuchet MS"/>
                <a:cs typeface="Trebuchet MS"/>
              </a:rPr>
              <a:t>Büyük</a:t>
            </a:r>
            <a:r>
              <a:rPr b="1" spc="-40" dirty="0">
                <a:solidFill>
                  <a:srgbClr val="991200"/>
                </a:solidFill>
                <a:latin typeface="Trebuchet MS"/>
                <a:cs typeface="Trebuchet MS"/>
              </a:rPr>
              <a:t> </a:t>
            </a:r>
            <a:r>
              <a:rPr b="1" spc="-20" dirty="0">
                <a:solidFill>
                  <a:srgbClr val="991200"/>
                </a:solidFill>
                <a:latin typeface="Trebuchet MS"/>
                <a:cs typeface="Trebuchet MS"/>
              </a:rPr>
              <a:t>Veri</a:t>
            </a:r>
            <a:endParaRPr dirty="0">
              <a:latin typeface="Trebuchet MS"/>
              <a:cs typeface="Trebuchet MS"/>
            </a:endParaRPr>
          </a:p>
        </p:txBody>
      </p:sp>
      <p:sp>
        <p:nvSpPr>
          <p:cNvPr id="9" name="object 4">
            <a:extLst>
              <a:ext uri="{FF2B5EF4-FFF2-40B4-BE49-F238E27FC236}">
                <a16:creationId xmlns:a16="http://schemas.microsoft.com/office/drawing/2014/main" id="{165205FE-024F-40E8-B515-2E229E14FCB9}"/>
              </a:ext>
            </a:extLst>
          </p:cNvPr>
          <p:cNvSpPr txBox="1"/>
          <p:nvPr/>
        </p:nvSpPr>
        <p:spPr>
          <a:xfrm>
            <a:off x="7593181" y="6464273"/>
            <a:ext cx="1428115" cy="266700"/>
          </a:xfrm>
          <a:prstGeom prst="rect">
            <a:avLst/>
          </a:prstGeom>
        </p:spPr>
        <p:txBody>
          <a:bodyPr vert="horz" wrap="square" lIns="0" tIns="0" rIns="0" bIns="0" rtlCol="0">
            <a:noAutofit/>
          </a:bodyPr>
          <a:lstStyle/>
          <a:p>
            <a:pPr marL="12700"/>
            <a:r>
              <a:rPr sz="900" dirty="0">
                <a:latin typeface="Calibri"/>
                <a:cs typeface="Calibri"/>
              </a:rPr>
              <a:t>Hüseyin TURGUT</a:t>
            </a:r>
          </a:p>
        </p:txBody>
      </p:sp>
      <p:sp>
        <p:nvSpPr>
          <p:cNvPr id="11" name="Metin kutusu 10">
            <a:extLst>
              <a:ext uri="{FF2B5EF4-FFF2-40B4-BE49-F238E27FC236}">
                <a16:creationId xmlns:a16="http://schemas.microsoft.com/office/drawing/2014/main" id="{A4F36409-D10E-48C8-A4C9-5186B6C69A77}"/>
              </a:ext>
            </a:extLst>
          </p:cNvPr>
          <p:cNvSpPr txBox="1"/>
          <p:nvPr/>
        </p:nvSpPr>
        <p:spPr>
          <a:xfrm>
            <a:off x="675017" y="596025"/>
            <a:ext cx="5007634" cy="369332"/>
          </a:xfrm>
          <a:prstGeom prst="rect">
            <a:avLst/>
          </a:prstGeom>
          <a:noFill/>
        </p:spPr>
        <p:txBody>
          <a:bodyPr wrap="square">
            <a:spAutoFit/>
          </a:bodyPr>
          <a:lstStyle/>
          <a:p>
            <a:r>
              <a:rPr lang="tr-TR" b="1" dirty="0">
                <a:solidFill>
                  <a:srgbClr val="FF0000"/>
                </a:solidFill>
              </a:rPr>
              <a:t>Ülkemizde büyük veri dünyası</a:t>
            </a:r>
          </a:p>
        </p:txBody>
      </p:sp>
      <p:sp>
        <p:nvSpPr>
          <p:cNvPr id="10" name="Metin kutusu 9">
            <a:extLst>
              <a:ext uri="{FF2B5EF4-FFF2-40B4-BE49-F238E27FC236}">
                <a16:creationId xmlns:a16="http://schemas.microsoft.com/office/drawing/2014/main" id="{F6CECCDB-02C3-424A-A307-4E927A1C11CD}"/>
              </a:ext>
            </a:extLst>
          </p:cNvPr>
          <p:cNvSpPr txBox="1"/>
          <p:nvPr/>
        </p:nvSpPr>
        <p:spPr>
          <a:xfrm>
            <a:off x="203090" y="1028343"/>
            <a:ext cx="8243078" cy="4524315"/>
          </a:xfrm>
          <a:prstGeom prst="rect">
            <a:avLst/>
          </a:prstGeom>
          <a:noFill/>
        </p:spPr>
        <p:txBody>
          <a:bodyPr wrap="square">
            <a:spAutoFit/>
          </a:bodyPr>
          <a:lstStyle/>
          <a:p>
            <a:pPr algn="l"/>
            <a:r>
              <a:rPr lang="tr-TR" sz="1800" b="0" i="0" u="none" strike="noStrike" baseline="0" dirty="0">
                <a:latin typeface="PalatinoLinotype-Roman"/>
              </a:rPr>
              <a:t>Bugün ülkemizde “büyük veri” konusunda yapılanlara baktığımızda, buna yatırım yapan şirketlerin çalışmaları olsa da henüz </a:t>
            </a:r>
            <a:r>
              <a:rPr lang="tr-TR" sz="1800" b="0" i="0" u="none" strike="noStrike" baseline="0" dirty="0">
                <a:solidFill>
                  <a:srgbClr val="FF0000"/>
                </a:solidFill>
                <a:latin typeface="PalatinoLinotype-Roman"/>
              </a:rPr>
              <a:t>emekleme</a:t>
            </a:r>
            <a:r>
              <a:rPr lang="tr-TR" sz="1800" b="0" i="0" u="none" strike="noStrike" baseline="0" dirty="0">
                <a:latin typeface="PalatinoLinotype-Roman"/>
              </a:rPr>
              <a:t> seviyesindedir.</a:t>
            </a:r>
          </a:p>
          <a:p>
            <a:pPr algn="l"/>
            <a:endParaRPr lang="tr-TR" dirty="0">
              <a:latin typeface="PalatinoLinotype-Roman"/>
            </a:endParaRPr>
          </a:p>
          <a:p>
            <a:pPr algn="l"/>
            <a:endParaRPr lang="tr-TR" sz="1800" b="0" i="0" u="none" strike="noStrike" baseline="0" dirty="0">
              <a:latin typeface="PalatinoLinotype-Roman"/>
            </a:endParaRPr>
          </a:p>
          <a:p>
            <a:pPr algn="l"/>
            <a:r>
              <a:rPr lang="tr-TR" sz="1800" b="0" i="0" u="none" strike="noStrike" baseline="0" dirty="0">
                <a:latin typeface="PalatinoLinotype-Roman"/>
              </a:rPr>
              <a:t>Bunun sebebi ise büyük bir potansiyel olmasına karşın henüz özel sektör bunun katkısını yeni yeni anlamakta ve işlerinde bu teknolojileri kullanarak çözümler üretmektedirler. </a:t>
            </a:r>
          </a:p>
          <a:p>
            <a:pPr algn="l"/>
            <a:endParaRPr lang="tr-TR" dirty="0">
              <a:latin typeface="PalatinoLinotype-Roman"/>
            </a:endParaRPr>
          </a:p>
          <a:p>
            <a:pPr algn="l"/>
            <a:r>
              <a:rPr lang="tr-TR" sz="1800" b="0" i="0" u="none" strike="noStrike" baseline="0" dirty="0">
                <a:latin typeface="PalatinoLinotype-Roman"/>
              </a:rPr>
              <a:t>Diğer bir husus ise, kolluk kuvvetleri hariç kamu kurumlarının buna henüz hazır olmamaları ve bunu bir ihtiyaç görmemeleridir. </a:t>
            </a:r>
          </a:p>
          <a:p>
            <a:pPr algn="l"/>
            <a:endParaRPr lang="tr-TR" dirty="0">
              <a:latin typeface="PalatinoLinotype-Roman"/>
            </a:endParaRPr>
          </a:p>
          <a:p>
            <a:pPr algn="l"/>
            <a:r>
              <a:rPr lang="tr-TR" sz="1800" b="0" i="0" u="none" strike="noStrike" baseline="0" dirty="0">
                <a:latin typeface="PalatinoLinotype-Roman"/>
              </a:rPr>
              <a:t>17 Mayıs 2017’de Ulaştırma Denizcilik ve Haberleşme Bakanlığının düzenlediği Türk Keneşi ve Dünya Telekomünikasyon ve Bilgi Toplumu Gününde “Büyük Veri Büyük Etki” temalı yapılan etkinlik sonucunda elde ettiğim izlenim, anlatılanlardan, verilen örneklerden, belirtilen hedeflerden ve sonuçta elde ettiğim bilgilerden kişisel olarak bu kanaate varılmıştır.</a:t>
            </a:r>
            <a:endParaRPr lang="tr-TR" sz="400" dirty="0">
              <a:solidFill>
                <a:srgbClr val="FF0000"/>
              </a:solidFill>
            </a:endParaRPr>
          </a:p>
        </p:txBody>
      </p:sp>
    </p:spTree>
    <p:extLst>
      <p:ext uri="{BB962C8B-B14F-4D97-AF65-F5344CB8AC3E}">
        <p14:creationId xmlns:p14="http://schemas.microsoft.com/office/powerpoint/2010/main" val="3125425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a:extLst>
              <a:ext uri="{FF2B5EF4-FFF2-40B4-BE49-F238E27FC236}">
                <a16:creationId xmlns:a16="http://schemas.microsoft.com/office/drawing/2014/main" id="{A0DCC5FC-E75D-48E5-B1D2-F5EAF40E4A6B}"/>
              </a:ext>
            </a:extLst>
          </p:cNvPr>
          <p:cNvSpPr/>
          <p:nvPr/>
        </p:nvSpPr>
        <p:spPr>
          <a:xfrm>
            <a:off x="1574033" y="4819781"/>
            <a:ext cx="5597329" cy="46166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p>
        </p:txBody>
      </p:sp>
      <p:sp>
        <p:nvSpPr>
          <p:cNvPr id="2" name="object 2"/>
          <p:cNvSpPr txBox="1"/>
          <p:nvPr/>
        </p:nvSpPr>
        <p:spPr>
          <a:xfrm>
            <a:off x="3474010" y="3688565"/>
            <a:ext cx="2601595" cy="605155"/>
          </a:xfrm>
          <a:prstGeom prst="rect">
            <a:avLst/>
          </a:prstGeom>
        </p:spPr>
        <p:txBody>
          <a:bodyPr vert="horz" wrap="square" lIns="0" tIns="0" rIns="0" bIns="0" rtlCol="0">
            <a:noAutofit/>
          </a:bodyPr>
          <a:lstStyle/>
          <a:p>
            <a:pPr marL="12700">
              <a:lnSpc>
                <a:spcPts val="4765"/>
              </a:lnSpc>
            </a:pPr>
            <a:r>
              <a:rPr sz="4000" b="1" spc="-25" dirty="0">
                <a:solidFill>
                  <a:srgbClr val="991200"/>
                </a:solidFill>
                <a:latin typeface="Trebuchet MS"/>
                <a:cs typeface="Trebuchet MS"/>
              </a:rPr>
              <a:t>Büyük</a:t>
            </a:r>
            <a:r>
              <a:rPr sz="4000" b="1" spc="-40" dirty="0">
                <a:solidFill>
                  <a:srgbClr val="991200"/>
                </a:solidFill>
                <a:latin typeface="Trebuchet MS"/>
                <a:cs typeface="Trebuchet MS"/>
              </a:rPr>
              <a:t> </a:t>
            </a:r>
            <a:r>
              <a:rPr sz="4000" b="1" spc="-20" dirty="0">
                <a:solidFill>
                  <a:srgbClr val="991200"/>
                </a:solidFill>
                <a:latin typeface="Trebuchet MS"/>
                <a:cs typeface="Trebuchet MS"/>
              </a:rPr>
              <a:t>Veri</a:t>
            </a:r>
            <a:endParaRPr sz="4000" dirty="0">
              <a:latin typeface="Trebuchet MS"/>
              <a:cs typeface="Trebuchet MS"/>
            </a:endParaRPr>
          </a:p>
        </p:txBody>
      </p:sp>
      <p:sp>
        <p:nvSpPr>
          <p:cNvPr id="4" name="object 4"/>
          <p:cNvSpPr txBox="1"/>
          <p:nvPr/>
        </p:nvSpPr>
        <p:spPr>
          <a:xfrm>
            <a:off x="3857944" y="4293718"/>
            <a:ext cx="1428115" cy="266700"/>
          </a:xfrm>
          <a:prstGeom prst="rect">
            <a:avLst/>
          </a:prstGeom>
        </p:spPr>
        <p:txBody>
          <a:bodyPr vert="horz" wrap="square" lIns="0" tIns="0" rIns="0" bIns="0" rtlCol="0">
            <a:noAutofit/>
          </a:bodyPr>
          <a:lstStyle/>
          <a:p>
            <a:pPr marL="12700"/>
            <a:r>
              <a:rPr sz="1600" dirty="0">
                <a:latin typeface="Calibri"/>
                <a:cs typeface="Calibri"/>
              </a:rPr>
              <a:t>Hüseyin TURGUT</a:t>
            </a:r>
          </a:p>
        </p:txBody>
      </p:sp>
      <p:pic>
        <p:nvPicPr>
          <p:cNvPr id="6" name="Resim 5">
            <a:extLst>
              <a:ext uri="{FF2B5EF4-FFF2-40B4-BE49-F238E27FC236}">
                <a16:creationId xmlns:a16="http://schemas.microsoft.com/office/drawing/2014/main" id="{AF53CB7C-B790-406D-A005-1DE6B4AE8F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3609290"/>
          </a:xfrm>
          <a:prstGeom prst="rect">
            <a:avLst/>
          </a:prstGeom>
        </p:spPr>
      </p:pic>
      <p:pic>
        <p:nvPicPr>
          <p:cNvPr id="1028" name="Picture 4" descr="Kurumsal Kimlik | Burdur Mehmet Akif Ersoy Üniversitesi">
            <a:extLst>
              <a:ext uri="{FF2B5EF4-FFF2-40B4-BE49-F238E27FC236}">
                <a16:creationId xmlns:a16="http://schemas.microsoft.com/office/drawing/2014/main" id="{9F226E63-BA68-4EB7-90BA-41092F65992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57944" y="6269173"/>
            <a:ext cx="1732203" cy="588829"/>
          </a:xfrm>
          <a:prstGeom prst="rect">
            <a:avLst/>
          </a:prstGeom>
          <a:noFill/>
          <a:extLst>
            <a:ext uri="{909E8E84-426E-40DD-AFC4-6F175D3DCCD1}">
              <a14:hiddenFill xmlns:a14="http://schemas.microsoft.com/office/drawing/2010/main">
                <a:solidFill>
                  <a:srgbClr val="FFFFFF"/>
                </a:solidFill>
              </a14:hiddenFill>
            </a:ext>
          </a:extLst>
        </p:spPr>
      </p:pic>
      <p:sp>
        <p:nvSpPr>
          <p:cNvPr id="5" name="Metin kutusu 4">
            <a:extLst>
              <a:ext uri="{FF2B5EF4-FFF2-40B4-BE49-F238E27FC236}">
                <a16:creationId xmlns:a16="http://schemas.microsoft.com/office/drawing/2014/main" id="{050EB4FA-A760-4AD8-856C-465355396D2B}"/>
              </a:ext>
            </a:extLst>
          </p:cNvPr>
          <p:cNvSpPr txBox="1"/>
          <p:nvPr/>
        </p:nvSpPr>
        <p:spPr>
          <a:xfrm>
            <a:off x="3606399" y="4819781"/>
            <a:ext cx="1983748" cy="461665"/>
          </a:xfrm>
          <a:prstGeom prst="rect">
            <a:avLst/>
          </a:prstGeom>
          <a:noFill/>
        </p:spPr>
        <p:txBody>
          <a:bodyPr wrap="none" rtlCol="0">
            <a:spAutoFit/>
          </a:bodyPr>
          <a:lstStyle/>
          <a:p>
            <a:pPr algn="ctr" fontAlgn="base">
              <a:spcAft>
                <a:spcPts val="800"/>
              </a:spcAft>
            </a:pPr>
            <a:r>
              <a:rPr lang="tr-TR" sz="2400" b="1" dirty="0">
                <a:solidFill>
                  <a:srgbClr val="FF0000"/>
                </a:solidFill>
              </a:rPr>
              <a:t>BÖLÜM SONU</a:t>
            </a:r>
          </a:p>
        </p:txBody>
      </p:sp>
    </p:spTree>
    <p:extLst>
      <p:ext uri="{BB962C8B-B14F-4D97-AF65-F5344CB8AC3E}">
        <p14:creationId xmlns:p14="http://schemas.microsoft.com/office/powerpoint/2010/main" val="12466527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2">
            <a:extLst>
              <a:ext uri="{FF2B5EF4-FFF2-40B4-BE49-F238E27FC236}">
                <a16:creationId xmlns:a16="http://schemas.microsoft.com/office/drawing/2014/main" id="{6FF7D12D-72A0-4C23-B163-FD31BB5A102E}"/>
              </a:ext>
            </a:extLst>
          </p:cNvPr>
          <p:cNvSpPr txBox="1"/>
          <p:nvPr/>
        </p:nvSpPr>
        <p:spPr>
          <a:xfrm>
            <a:off x="7416281" y="5992468"/>
            <a:ext cx="2601595" cy="605155"/>
          </a:xfrm>
          <a:prstGeom prst="rect">
            <a:avLst/>
          </a:prstGeom>
        </p:spPr>
        <p:txBody>
          <a:bodyPr vert="horz" wrap="square" lIns="0" tIns="0" rIns="0" bIns="0" rtlCol="0">
            <a:noAutofit/>
          </a:bodyPr>
          <a:lstStyle/>
          <a:p>
            <a:pPr marL="12700">
              <a:lnSpc>
                <a:spcPts val="4765"/>
              </a:lnSpc>
            </a:pPr>
            <a:r>
              <a:rPr b="1" spc="-25" dirty="0">
                <a:solidFill>
                  <a:srgbClr val="991200"/>
                </a:solidFill>
                <a:latin typeface="Trebuchet MS"/>
                <a:cs typeface="Trebuchet MS"/>
              </a:rPr>
              <a:t>Büyük</a:t>
            </a:r>
            <a:r>
              <a:rPr b="1" spc="-40" dirty="0">
                <a:solidFill>
                  <a:srgbClr val="991200"/>
                </a:solidFill>
                <a:latin typeface="Trebuchet MS"/>
                <a:cs typeface="Trebuchet MS"/>
              </a:rPr>
              <a:t> </a:t>
            </a:r>
            <a:r>
              <a:rPr b="1" spc="-20" dirty="0">
                <a:solidFill>
                  <a:srgbClr val="991200"/>
                </a:solidFill>
                <a:latin typeface="Trebuchet MS"/>
                <a:cs typeface="Trebuchet MS"/>
              </a:rPr>
              <a:t>Veri</a:t>
            </a:r>
            <a:endParaRPr dirty="0">
              <a:latin typeface="Trebuchet MS"/>
              <a:cs typeface="Trebuchet MS"/>
            </a:endParaRPr>
          </a:p>
        </p:txBody>
      </p:sp>
      <p:sp>
        <p:nvSpPr>
          <p:cNvPr id="9" name="object 4">
            <a:extLst>
              <a:ext uri="{FF2B5EF4-FFF2-40B4-BE49-F238E27FC236}">
                <a16:creationId xmlns:a16="http://schemas.microsoft.com/office/drawing/2014/main" id="{165205FE-024F-40E8-B515-2E229E14FCB9}"/>
              </a:ext>
            </a:extLst>
          </p:cNvPr>
          <p:cNvSpPr txBox="1"/>
          <p:nvPr/>
        </p:nvSpPr>
        <p:spPr>
          <a:xfrm>
            <a:off x="7593181" y="6464273"/>
            <a:ext cx="1428115" cy="266700"/>
          </a:xfrm>
          <a:prstGeom prst="rect">
            <a:avLst/>
          </a:prstGeom>
        </p:spPr>
        <p:txBody>
          <a:bodyPr vert="horz" wrap="square" lIns="0" tIns="0" rIns="0" bIns="0" rtlCol="0">
            <a:noAutofit/>
          </a:bodyPr>
          <a:lstStyle/>
          <a:p>
            <a:pPr marL="12700"/>
            <a:r>
              <a:rPr sz="900" dirty="0">
                <a:latin typeface="Calibri"/>
                <a:cs typeface="Calibri"/>
              </a:rPr>
              <a:t>Hüseyin TURGUT</a:t>
            </a:r>
          </a:p>
        </p:txBody>
      </p:sp>
      <p:sp>
        <p:nvSpPr>
          <p:cNvPr id="11" name="Metin kutusu 10">
            <a:extLst>
              <a:ext uri="{FF2B5EF4-FFF2-40B4-BE49-F238E27FC236}">
                <a16:creationId xmlns:a16="http://schemas.microsoft.com/office/drawing/2014/main" id="{A4F36409-D10E-48C8-A4C9-5186B6C69A77}"/>
              </a:ext>
            </a:extLst>
          </p:cNvPr>
          <p:cNvSpPr txBox="1"/>
          <p:nvPr/>
        </p:nvSpPr>
        <p:spPr>
          <a:xfrm>
            <a:off x="675017" y="596025"/>
            <a:ext cx="5007634" cy="369332"/>
          </a:xfrm>
          <a:prstGeom prst="rect">
            <a:avLst/>
          </a:prstGeom>
          <a:noFill/>
        </p:spPr>
        <p:txBody>
          <a:bodyPr wrap="square">
            <a:spAutoFit/>
          </a:bodyPr>
          <a:lstStyle/>
          <a:p>
            <a:r>
              <a:rPr lang="tr-TR" b="1" dirty="0">
                <a:solidFill>
                  <a:srgbClr val="FF0000"/>
                </a:solidFill>
              </a:rPr>
              <a:t>Dünyada büyük veri uygulamaları</a:t>
            </a:r>
          </a:p>
        </p:txBody>
      </p:sp>
      <p:sp>
        <p:nvSpPr>
          <p:cNvPr id="7" name="Metin kutusu 6">
            <a:extLst>
              <a:ext uri="{FF2B5EF4-FFF2-40B4-BE49-F238E27FC236}">
                <a16:creationId xmlns:a16="http://schemas.microsoft.com/office/drawing/2014/main" id="{D6950916-A628-4F55-A346-941FDFBBB192}"/>
              </a:ext>
            </a:extLst>
          </p:cNvPr>
          <p:cNvSpPr txBox="1"/>
          <p:nvPr/>
        </p:nvSpPr>
        <p:spPr>
          <a:xfrm>
            <a:off x="477371" y="1155758"/>
            <a:ext cx="8146676" cy="954107"/>
          </a:xfrm>
          <a:prstGeom prst="rect">
            <a:avLst/>
          </a:prstGeom>
          <a:noFill/>
        </p:spPr>
        <p:txBody>
          <a:bodyPr wrap="square">
            <a:spAutoFit/>
          </a:bodyPr>
          <a:lstStyle/>
          <a:p>
            <a:pPr algn="l"/>
            <a:r>
              <a:rPr lang="tr-TR" sz="1400" b="0" i="0" u="none" strike="noStrike" baseline="0" dirty="0">
                <a:latin typeface="PalatinoLinotype-Roman"/>
              </a:rPr>
              <a:t>Dünyada büyük veri üzerine pek çok uygulama olsa da popüler olan çalışmalar ve raporlarına göre;</a:t>
            </a:r>
          </a:p>
          <a:p>
            <a:pPr algn="l"/>
            <a:endParaRPr lang="tr-TR" sz="1400" b="0" i="0" u="none" strike="noStrike" baseline="0" dirty="0">
              <a:latin typeface="PalatinoLinotype-Roman"/>
            </a:endParaRPr>
          </a:p>
          <a:p>
            <a:pPr algn="l"/>
            <a:r>
              <a:rPr lang="tr-TR" sz="1400" b="0" i="0" u="none" strike="noStrike" baseline="0" dirty="0">
                <a:latin typeface="PalatinoLinotype-Roman"/>
              </a:rPr>
              <a:t>Accenture (IT danışmanlık firması), GE (General </a:t>
            </a:r>
            <a:r>
              <a:rPr lang="tr-TR" sz="1400" b="0" i="0" u="none" strike="noStrike" baseline="0" dirty="0" err="1">
                <a:latin typeface="PalatinoLinotype-Roman"/>
              </a:rPr>
              <a:t>Electric</a:t>
            </a:r>
            <a:r>
              <a:rPr lang="tr-TR" sz="1400" b="0" i="0" u="none" strike="noStrike" baseline="0" dirty="0">
                <a:latin typeface="PalatinoLinotype-Roman"/>
              </a:rPr>
              <a:t>) ve IBM’in yaptığı bir araştırmalara göre </a:t>
            </a:r>
            <a:r>
              <a:rPr lang="tr-TR" sz="1400" b="1" i="0" u="none" strike="noStrike" baseline="0" dirty="0">
                <a:latin typeface="PalatinoLinotype-Roman"/>
              </a:rPr>
              <a:t>büyük veri analitiği uygulayan şirketlerin;</a:t>
            </a:r>
            <a:endParaRPr lang="tr-TR" sz="1400" b="1" dirty="0"/>
          </a:p>
        </p:txBody>
      </p:sp>
      <p:sp>
        <p:nvSpPr>
          <p:cNvPr id="10" name="Metin kutusu 9">
            <a:extLst>
              <a:ext uri="{FF2B5EF4-FFF2-40B4-BE49-F238E27FC236}">
                <a16:creationId xmlns:a16="http://schemas.microsoft.com/office/drawing/2014/main" id="{F6CECCDB-02C3-424A-A307-4E927A1C11CD}"/>
              </a:ext>
            </a:extLst>
          </p:cNvPr>
          <p:cNvSpPr txBox="1"/>
          <p:nvPr/>
        </p:nvSpPr>
        <p:spPr>
          <a:xfrm>
            <a:off x="477370" y="2743932"/>
            <a:ext cx="8450873" cy="3789307"/>
          </a:xfrm>
          <a:prstGeom prst="rect">
            <a:avLst/>
          </a:prstGeom>
          <a:noFill/>
        </p:spPr>
        <p:txBody>
          <a:bodyPr wrap="square">
            <a:spAutoFit/>
          </a:bodyPr>
          <a:lstStyle/>
          <a:p>
            <a:pPr algn="l">
              <a:lnSpc>
                <a:spcPct val="150000"/>
              </a:lnSpc>
            </a:pPr>
            <a:r>
              <a:rPr lang="tr-TR" sz="1800" b="0" i="0" u="none" strike="noStrike" baseline="0" dirty="0">
                <a:solidFill>
                  <a:srgbClr val="FF0000"/>
                </a:solidFill>
                <a:latin typeface="PalatinoLinotype-Roman"/>
              </a:rPr>
              <a:t>• %84’ünün bir yıl , %87’sinin üç yıl içinde büyük veri analizlerinin çalıştığı</a:t>
            </a:r>
          </a:p>
          <a:p>
            <a:pPr algn="l">
              <a:lnSpc>
                <a:spcPct val="150000"/>
              </a:lnSpc>
            </a:pPr>
            <a:r>
              <a:rPr lang="tr-TR" sz="1800" b="0" i="0" u="none" strike="noStrike" baseline="0" dirty="0">
                <a:solidFill>
                  <a:srgbClr val="FF0000"/>
                </a:solidFill>
                <a:latin typeface="PalatinoLinotype-Roman"/>
              </a:rPr>
              <a:t>şirket için rekabet ortamını değiştirmesine olanak sağlayacağını düşündüklerini aktarmaktadır.</a:t>
            </a:r>
          </a:p>
          <a:p>
            <a:pPr algn="l">
              <a:lnSpc>
                <a:spcPct val="150000"/>
              </a:lnSpc>
            </a:pPr>
            <a:r>
              <a:rPr lang="tr-TR" sz="1800" b="0" i="0" u="none" strike="noStrike" baseline="0" dirty="0">
                <a:solidFill>
                  <a:srgbClr val="FF0000"/>
                </a:solidFill>
                <a:latin typeface="PalatinoLinotype-Roman"/>
              </a:rPr>
              <a:t>• %89’unun geçiş sürecinde pazar payı kaybetme riski doğuracağını vurgulamışlardır.</a:t>
            </a:r>
          </a:p>
          <a:p>
            <a:pPr algn="l">
              <a:lnSpc>
                <a:spcPct val="150000"/>
              </a:lnSpc>
            </a:pPr>
            <a:r>
              <a:rPr lang="tr-TR" sz="1800" b="0" i="0" u="none" strike="noStrike" baseline="0" dirty="0">
                <a:solidFill>
                  <a:srgbClr val="FF0000"/>
                </a:solidFill>
                <a:latin typeface="PalatinoLinotype-Roman"/>
              </a:rPr>
              <a:t>• %75’inin büyük veri ile büyümenin mümkün olduğunu düşündüklerini</a:t>
            </a:r>
          </a:p>
          <a:p>
            <a:pPr algn="l">
              <a:lnSpc>
                <a:spcPct val="150000"/>
              </a:lnSpc>
            </a:pPr>
            <a:r>
              <a:rPr lang="tr-TR" sz="1800" b="0" i="0" u="none" strike="noStrike" baseline="0" dirty="0">
                <a:solidFill>
                  <a:srgbClr val="FF0000"/>
                </a:solidFill>
                <a:latin typeface="PalatinoLinotype-Roman"/>
              </a:rPr>
              <a:t>belirtmektedir.</a:t>
            </a:r>
          </a:p>
          <a:p>
            <a:pPr algn="l">
              <a:lnSpc>
                <a:spcPct val="150000"/>
              </a:lnSpc>
            </a:pPr>
            <a:r>
              <a:rPr lang="tr-TR" sz="1800" b="0" i="0" u="none" strike="noStrike" baseline="0" dirty="0">
                <a:solidFill>
                  <a:srgbClr val="FF0000"/>
                </a:solidFill>
                <a:latin typeface="PalatinoLinotype-Roman"/>
              </a:rPr>
              <a:t>• büyük verilerden güçlü sonuçlar çıkarılacağına çoğunlukla inandıklarını</a:t>
            </a:r>
          </a:p>
          <a:p>
            <a:pPr algn="l">
              <a:lnSpc>
                <a:spcPct val="150000"/>
              </a:lnSpc>
            </a:pPr>
            <a:r>
              <a:rPr lang="tr-TR" sz="1800" b="0" i="0" u="none" strike="noStrike" baseline="0" dirty="0">
                <a:solidFill>
                  <a:srgbClr val="FF0000"/>
                </a:solidFill>
                <a:latin typeface="PalatinoLinotype-Roman"/>
              </a:rPr>
              <a:t>vurgulamaktadır.</a:t>
            </a:r>
            <a:endParaRPr lang="tr-TR" dirty="0">
              <a:solidFill>
                <a:srgbClr val="FF0000"/>
              </a:solidFill>
            </a:endParaRPr>
          </a:p>
        </p:txBody>
      </p:sp>
    </p:spTree>
    <p:extLst>
      <p:ext uri="{BB962C8B-B14F-4D97-AF65-F5344CB8AC3E}">
        <p14:creationId xmlns:p14="http://schemas.microsoft.com/office/powerpoint/2010/main" val="8902410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2">
            <a:extLst>
              <a:ext uri="{FF2B5EF4-FFF2-40B4-BE49-F238E27FC236}">
                <a16:creationId xmlns:a16="http://schemas.microsoft.com/office/drawing/2014/main" id="{6FF7D12D-72A0-4C23-B163-FD31BB5A102E}"/>
              </a:ext>
            </a:extLst>
          </p:cNvPr>
          <p:cNvSpPr txBox="1"/>
          <p:nvPr/>
        </p:nvSpPr>
        <p:spPr>
          <a:xfrm>
            <a:off x="7416281" y="5992468"/>
            <a:ext cx="2601595" cy="605155"/>
          </a:xfrm>
          <a:prstGeom prst="rect">
            <a:avLst/>
          </a:prstGeom>
        </p:spPr>
        <p:txBody>
          <a:bodyPr vert="horz" wrap="square" lIns="0" tIns="0" rIns="0" bIns="0" rtlCol="0">
            <a:noAutofit/>
          </a:bodyPr>
          <a:lstStyle/>
          <a:p>
            <a:pPr marL="12700">
              <a:lnSpc>
                <a:spcPts val="4765"/>
              </a:lnSpc>
            </a:pPr>
            <a:r>
              <a:rPr b="1" spc="-25" dirty="0">
                <a:solidFill>
                  <a:srgbClr val="991200"/>
                </a:solidFill>
                <a:latin typeface="Trebuchet MS"/>
                <a:cs typeface="Trebuchet MS"/>
              </a:rPr>
              <a:t>Büyük</a:t>
            </a:r>
            <a:r>
              <a:rPr b="1" spc="-40" dirty="0">
                <a:solidFill>
                  <a:srgbClr val="991200"/>
                </a:solidFill>
                <a:latin typeface="Trebuchet MS"/>
                <a:cs typeface="Trebuchet MS"/>
              </a:rPr>
              <a:t> </a:t>
            </a:r>
            <a:r>
              <a:rPr b="1" spc="-20" dirty="0">
                <a:solidFill>
                  <a:srgbClr val="991200"/>
                </a:solidFill>
                <a:latin typeface="Trebuchet MS"/>
                <a:cs typeface="Trebuchet MS"/>
              </a:rPr>
              <a:t>Veri</a:t>
            </a:r>
            <a:endParaRPr dirty="0">
              <a:latin typeface="Trebuchet MS"/>
              <a:cs typeface="Trebuchet MS"/>
            </a:endParaRPr>
          </a:p>
        </p:txBody>
      </p:sp>
      <p:sp>
        <p:nvSpPr>
          <p:cNvPr id="9" name="object 4">
            <a:extLst>
              <a:ext uri="{FF2B5EF4-FFF2-40B4-BE49-F238E27FC236}">
                <a16:creationId xmlns:a16="http://schemas.microsoft.com/office/drawing/2014/main" id="{165205FE-024F-40E8-B515-2E229E14FCB9}"/>
              </a:ext>
            </a:extLst>
          </p:cNvPr>
          <p:cNvSpPr txBox="1"/>
          <p:nvPr/>
        </p:nvSpPr>
        <p:spPr>
          <a:xfrm>
            <a:off x="7593181" y="6464273"/>
            <a:ext cx="1428115" cy="266700"/>
          </a:xfrm>
          <a:prstGeom prst="rect">
            <a:avLst/>
          </a:prstGeom>
        </p:spPr>
        <p:txBody>
          <a:bodyPr vert="horz" wrap="square" lIns="0" tIns="0" rIns="0" bIns="0" rtlCol="0">
            <a:noAutofit/>
          </a:bodyPr>
          <a:lstStyle/>
          <a:p>
            <a:pPr marL="12700"/>
            <a:r>
              <a:rPr sz="900" dirty="0">
                <a:latin typeface="Calibri"/>
                <a:cs typeface="Calibri"/>
              </a:rPr>
              <a:t>Hüseyin TURGUT</a:t>
            </a:r>
          </a:p>
        </p:txBody>
      </p:sp>
      <p:sp>
        <p:nvSpPr>
          <p:cNvPr id="11" name="Metin kutusu 10">
            <a:extLst>
              <a:ext uri="{FF2B5EF4-FFF2-40B4-BE49-F238E27FC236}">
                <a16:creationId xmlns:a16="http://schemas.microsoft.com/office/drawing/2014/main" id="{A4F36409-D10E-48C8-A4C9-5186B6C69A77}"/>
              </a:ext>
            </a:extLst>
          </p:cNvPr>
          <p:cNvSpPr txBox="1"/>
          <p:nvPr/>
        </p:nvSpPr>
        <p:spPr>
          <a:xfrm>
            <a:off x="675017" y="596025"/>
            <a:ext cx="5007634" cy="369332"/>
          </a:xfrm>
          <a:prstGeom prst="rect">
            <a:avLst/>
          </a:prstGeom>
          <a:noFill/>
        </p:spPr>
        <p:txBody>
          <a:bodyPr wrap="square">
            <a:spAutoFit/>
          </a:bodyPr>
          <a:lstStyle/>
          <a:p>
            <a:r>
              <a:rPr lang="tr-TR" b="1" dirty="0">
                <a:solidFill>
                  <a:srgbClr val="FF0000"/>
                </a:solidFill>
              </a:rPr>
              <a:t>Dünyada büyük veri uygulamaları</a:t>
            </a:r>
          </a:p>
        </p:txBody>
      </p:sp>
      <p:sp>
        <p:nvSpPr>
          <p:cNvPr id="7" name="Metin kutusu 6">
            <a:extLst>
              <a:ext uri="{FF2B5EF4-FFF2-40B4-BE49-F238E27FC236}">
                <a16:creationId xmlns:a16="http://schemas.microsoft.com/office/drawing/2014/main" id="{D6950916-A628-4F55-A346-941FDFBBB192}"/>
              </a:ext>
            </a:extLst>
          </p:cNvPr>
          <p:cNvSpPr txBox="1"/>
          <p:nvPr/>
        </p:nvSpPr>
        <p:spPr>
          <a:xfrm>
            <a:off x="477371" y="1155758"/>
            <a:ext cx="8146676" cy="954107"/>
          </a:xfrm>
          <a:prstGeom prst="rect">
            <a:avLst/>
          </a:prstGeom>
          <a:noFill/>
        </p:spPr>
        <p:txBody>
          <a:bodyPr wrap="square">
            <a:spAutoFit/>
          </a:bodyPr>
          <a:lstStyle/>
          <a:p>
            <a:pPr algn="l"/>
            <a:r>
              <a:rPr lang="tr-TR" sz="1400" b="0" i="0" u="none" strike="noStrike" baseline="0" dirty="0">
                <a:latin typeface="PalatinoLinotype-Roman"/>
              </a:rPr>
              <a:t>Dünyada büyük veri üzerine pek çok uygulama olsa da popüler olan çalışmalar ve raporlarına göre;</a:t>
            </a:r>
          </a:p>
          <a:p>
            <a:pPr algn="l"/>
            <a:endParaRPr lang="tr-TR" sz="1400" b="0" i="0" u="none" strike="noStrike" baseline="0" dirty="0">
              <a:latin typeface="PalatinoLinotype-Roman"/>
            </a:endParaRPr>
          </a:p>
          <a:p>
            <a:pPr algn="l"/>
            <a:r>
              <a:rPr lang="tr-TR" sz="1400" b="0" i="0" u="none" strike="noStrike" baseline="0" dirty="0">
                <a:latin typeface="PalatinoLinotype-Roman"/>
              </a:rPr>
              <a:t>Accenture (IT danışmanlık firması), GE (General </a:t>
            </a:r>
            <a:r>
              <a:rPr lang="tr-TR" sz="1400" b="0" i="0" u="none" strike="noStrike" baseline="0" dirty="0" err="1">
                <a:latin typeface="PalatinoLinotype-Roman"/>
              </a:rPr>
              <a:t>Electric</a:t>
            </a:r>
            <a:r>
              <a:rPr lang="tr-TR" sz="1400" b="0" i="0" u="none" strike="noStrike" baseline="0" dirty="0">
                <a:latin typeface="PalatinoLinotype-Roman"/>
              </a:rPr>
              <a:t>) ve IBM’in yaptığı bir araştırmalara göre </a:t>
            </a:r>
            <a:r>
              <a:rPr lang="tr-TR" sz="1400" b="1" i="0" u="none" strike="noStrike" baseline="0" dirty="0">
                <a:latin typeface="PalatinoLinotype-Roman"/>
              </a:rPr>
              <a:t>büyük veri analitiği uygulayan şirketlerin;</a:t>
            </a:r>
            <a:endParaRPr lang="tr-TR" sz="1400" b="1" dirty="0"/>
          </a:p>
        </p:txBody>
      </p:sp>
      <p:sp>
        <p:nvSpPr>
          <p:cNvPr id="10" name="Metin kutusu 9">
            <a:extLst>
              <a:ext uri="{FF2B5EF4-FFF2-40B4-BE49-F238E27FC236}">
                <a16:creationId xmlns:a16="http://schemas.microsoft.com/office/drawing/2014/main" id="{F6CECCDB-02C3-424A-A307-4E927A1C11CD}"/>
              </a:ext>
            </a:extLst>
          </p:cNvPr>
          <p:cNvSpPr txBox="1"/>
          <p:nvPr/>
        </p:nvSpPr>
        <p:spPr>
          <a:xfrm>
            <a:off x="477370" y="2743932"/>
            <a:ext cx="8543926" cy="3789307"/>
          </a:xfrm>
          <a:prstGeom prst="rect">
            <a:avLst/>
          </a:prstGeom>
          <a:noFill/>
        </p:spPr>
        <p:txBody>
          <a:bodyPr wrap="square">
            <a:spAutoFit/>
          </a:bodyPr>
          <a:lstStyle/>
          <a:p>
            <a:pPr algn="l">
              <a:lnSpc>
                <a:spcPct val="150000"/>
              </a:lnSpc>
            </a:pPr>
            <a:r>
              <a:rPr lang="tr-TR" sz="1800" b="0" i="0" u="none" strike="noStrike" baseline="0" dirty="0">
                <a:solidFill>
                  <a:srgbClr val="FF0000"/>
                </a:solidFill>
                <a:latin typeface="PalatinoLinotype-Roman"/>
              </a:rPr>
              <a:t>• yaşam bilimlerinde biyolojik bilginin bit başına maliyeti </a:t>
            </a:r>
            <a:r>
              <a:rPr lang="tr-TR" sz="1800" b="0" i="0" u="none" strike="noStrike" baseline="0" dirty="0" err="1">
                <a:solidFill>
                  <a:srgbClr val="FF0000"/>
                </a:solidFill>
                <a:latin typeface="PalatinoLinotype-Roman"/>
              </a:rPr>
              <a:t>Moore</a:t>
            </a:r>
            <a:r>
              <a:rPr lang="tr-TR" sz="1800" b="0" i="0" u="none" strike="noStrike" baseline="0" dirty="0">
                <a:solidFill>
                  <a:srgbClr val="FF0000"/>
                </a:solidFill>
                <a:latin typeface="PalatinoLinotype-Roman"/>
              </a:rPr>
              <a:t> Yasasından</a:t>
            </a:r>
          </a:p>
          <a:p>
            <a:pPr algn="l">
              <a:lnSpc>
                <a:spcPct val="150000"/>
              </a:lnSpc>
            </a:pPr>
            <a:r>
              <a:rPr lang="tr-TR" sz="1800" b="0" i="0" u="none" strike="noStrike" baseline="0" dirty="0">
                <a:solidFill>
                  <a:srgbClr val="FF0000"/>
                </a:solidFill>
                <a:latin typeface="PalatinoLinotype-Roman"/>
              </a:rPr>
              <a:t>daha hızlı düştüğü, 2003 yılında yapılan ilk insan genom dizilimi çalışması yaklaşık 2,7 milyar dolara mal olmuş iken DNA dizilim devi </a:t>
            </a:r>
            <a:r>
              <a:rPr lang="tr-TR" sz="1800" b="0" i="0" u="none" strike="noStrike" baseline="0" dirty="0" err="1">
                <a:solidFill>
                  <a:srgbClr val="FF0000"/>
                </a:solidFill>
                <a:latin typeface="PalatinoLinotype-Roman"/>
              </a:rPr>
              <a:t>Illumina</a:t>
            </a:r>
            <a:r>
              <a:rPr lang="tr-TR" sz="1800" b="0" i="0" u="none" strike="noStrike" baseline="0" dirty="0">
                <a:solidFill>
                  <a:srgbClr val="FF0000"/>
                </a:solidFill>
                <a:latin typeface="PalatinoLinotype-Roman"/>
              </a:rPr>
              <a:t>, geliştirdiği yeni sistemiyle tüm genom haritamızı bugün için 100 dolardan daha az bir tutara yapabileceklerini gösterdiğinden bundan örnek alınacağını belirtmişlerdir. </a:t>
            </a:r>
          </a:p>
          <a:p>
            <a:pPr algn="l">
              <a:lnSpc>
                <a:spcPct val="150000"/>
              </a:lnSpc>
            </a:pPr>
            <a:endParaRPr lang="tr-TR" dirty="0">
              <a:solidFill>
                <a:srgbClr val="FF0000"/>
              </a:solidFill>
              <a:latin typeface="PalatinoLinotype-Roman"/>
            </a:endParaRPr>
          </a:p>
          <a:p>
            <a:pPr algn="l">
              <a:lnSpc>
                <a:spcPct val="150000"/>
              </a:lnSpc>
            </a:pPr>
            <a:r>
              <a:rPr lang="tr-TR" sz="1800" b="0" i="0" u="none" strike="noStrike" baseline="0" dirty="0">
                <a:solidFill>
                  <a:srgbClr val="FF0000"/>
                </a:solidFill>
                <a:latin typeface="PalatinoLinotype-Roman"/>
              </a:rPr>
              <a:t>• büyük veri analitiği ile maliyetlerini düşürebilecekleri, buna örnek olarak</a:t>
            </a:r>
          </a:p>
          <a:p>
            <a:pPr algn="l">
              <a:lnSpc>
                <a:spcPct val="150000"/>
              </a:lnSpc>
            </a:pPr>
            <a:r>
              <a:rPr lang="tr-TR" sz="1800" b="0" i="0" u="none" strike="noStrike" baseline="0" dirty="0">
                <a:solidFill>
                  <a:srgbClr val="FF0000"/>
                </a:solidFill>
                <a:latin typeface="PalatinoLinotype-Roman"/>
              </a:rPr>
              <a:t>bir organizasyonun bir yılda 10 milyon dolardan 100 bin dolara maliyetleri</a:t>
            </a:r>
          </a:p>
          <a:p>
            <a:pPr algn="l">
              <a:lnSpc>
                <a:spcPct val="150000"/>
              </a:lnSpc>
            </a:pPr>
            <a:r>
              <a:rPr lang="tr-TR" sz="1800" b="0" i="0" u="none" strike="noStrike" baseline="0" dirty="0">
                <a:solidFill>
                  <a:srgbClr val="FF0000"/>
                </a:solidFill>
                <a:latin typeface="PalatinoLinotype-Roman"/>
              </a:rPr>
              <a:t>düşürdüğünü belirtmektedirler. </a:t>
            </a:r>
            <a:endParaRPr lang="tr-TR" dirty="0">
              <a:solidFill>
                <a:srgbClr val="FF0000"/>
              </a:solidFill>
            </a:endParaRPr>
          </a:p>
        </p:txBody>
      </p:sp>
    </p:spTree>
    <p:extLst>
      <p:ext uri="{BB962C8B-B14F-4D97-AF65-F5344CB8AC3E}">
        <p14:creationId xmlns:p14="http://schemas.microsoft.com/office/powerpoint/2010/main" val="27968037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2">
            <a:extLst>
              <a:ext uri="{FF2B5EF4-FFF2-40B4-BE49-F238E27FC236}">
                <a16:creationId xmlns:a16="http://schemas.microsoft.com/office/drawing/2014/main" id="{6FF7D12D-72A0-4C23-B163-FD31BB5A102E}"/>
              </a:ext>
            </a:extLst>
          </p:cNvPr>
          <p:cNvSpPr txBox="1"/>
          <p:nvPr/>
        </p:nvSpPr>
        <p:spPr>
          <a:xfrm>
            <a:off x="7416281" y="5992468"/>
            <a:ext cx="2601595" cy="605155"/>
          </a:xfrm>
          <a:prstGeom prst="rect">
            <a:avLst/>
          </a:prstGeom>
        </p:spPr>
        <p:txBody>
          <a:bodyPr vert="horz" wrap="square" lIns="0" tIns="0" rIns="0" bIns="0" rtlCol="0">
            <a:noAutofit/>
          </a:bodyPr>
          <a:lstStyle/>
          <a:p>
            <a:pPr marL="12700">
              <a:lnSpc>
                <a:spcPts val="4765"/>
              </a:lnSpc>
            </a:pPr>
            <a:r>
              <a:rPr b="1" spc="-25" dirty="0">
                <a:solidFill>
                  <a:srgbClr val="991200"/>
                </a:solidFill>
                <a:latin typeface="Trebuchet MS"/>
                <a:cs typeface="Trebuchet MS"/>
              </a:rPr>
              <a:t>Büyük</a:t>
            </a:r>
            <a:r>
              <a:rPr b="1" spc="-40" dirty="0">
                <a:solidFill>
                  <a:srgbClr val="991200"/>
                </a:solidFill>
                <a:latin typeface="Trebuchet MS"/>
                <a:cs typeface="Trebuchet MS"/>
              </a:rPr>
              <a:t> </a:t>
            </a:r>
            <a:r>
              <a:rPr b="1" spc="-20" dirty="0">
                <a:solidFill>
                  <a:srgbClr val="991200"/>
                </a:solidFill>
                <a:latin typeface="Trebuchet MS"/>
                <a:cs typeface="Trebuchet MS"/>
              </a:rPr>
              <a:t>Veri</a:t>
            </a:r>
            <a:endParaRPr dirty="0">
              <a:latin typeface="Trebuchet MS"/>
              <a:cs typeface="Trebuchet MS"/>
            </a:endParaRPr>
          </a:p>
        </p:txBody>
      </p:sp>
      <p:sp>
        <p:nvSpPr>
          <p:cNvPr id="9" name="object 4">
            <a:extLst>
              <a:ext uri="{FF2B5EF4-FFF2-40B4-BE49-F238E27FC236}">
                <a16:creationId xmlns:a16="http://schemas.microsoft.com/office/drawing/2014/main" id="{165205FE-024F-40E8-B515-2E229E14FCB9}"/>
              </a:ext>
            </a:extLst>
          </p:cNvPr>
          <p:cNvSpPr txBox="1"/>
          <p:nvPr/>
        </p:nvSpPr>
        <p:spPr>
          <a:xfrm>
            <a:off x="7593181" y="6464273"/>
            <a:ext cx="1428115" cy="266700"/>
          </a:xfrm>
          <a:prstGeom prst="rect">
            <a:avLst/>
          </a:prstGeom>
        </p:spPr>
        <p:txBody>
          <a:bodyPr vert="horz" wrap="square" lIns="0" tIns="0" rIns="0" bIns="0" rtlCol="0">
            <a:noAutofit/>
          </a:bodyPr>
          <a:lstStyle/>
          <a:p>
            <a:pPr marL="12700"/>
            <a:r>
              <a:rPr sz="900" dirty="0">
                <a:latin typeface="Calibri"/>
                <a:cs typeface="Calibri"/>
              </a:rPr>
              <a:t>Hüseyin TURGUT</a:t>
            </a:r>
          </a:p>
        </p:txBody>
      </p:sp>
      <p:sp>
        <p:nvSpPr>
          <p:cNvPr id="11" name="Metin kutusu 10">
            <a:extLst>
              <a:ext uri="{FF2B5EF4-FFF2-40B4-BE49-F238E27FC236}">
                <a16:creationId xmlns:a16="http://schemas.microsoft.com/office/drawing/2014/main" id="{A4F36409-D10E-48C8-A4C9-5186B6C69A77}"/>
              </a:ext>
            </a:extLst>
          </p:cNvPr>
          <p:cNvSpPr txBox="1"/>
          <p:nvPr/>
        </p:nvSpPr>
        <p:spPr>
          <a:xfrm>
            <a:off x="675017" y="596025"/>
            <a:ext cx="5007634" cy="369332"/>
          </a:xfrm>
          <a:prstGeom prst="rect">
            <a:avLst/>
          </a:prstGeom>
          <a:noFill/>
        </p:spPr>
        <p:txBody>
          <a:bodyPr wrap="square">
            <a:spAutoFit/>
          </a:bodyPr>
          <a:lstStyle/>
          <a:p>
            <a:r>
              <a:rPr lang="tr-TR" b="1" dirty="0">
                <a:solidFill>
                  <a:srgbClr val="FF0000"/>
                </a:solidFill>
              </a:rPr>
              <a:t>Dünyada büyük veri uygulamaları</a:t>
            </a:r>
          </a:p>
        </p:txBody>
      </p:sp>
      <p:sp>
        <p:nvSpPr>
          <p:cNvPr id="7" name="Metin kutusu 6">
            <a:extLst>
              <a:ext uri="{FF2B5EF4-FFF2-40B4-BE49-F238E27FC236}">
                <a16:creationId xmlns:a16="http://schemas.microsoft.com/office/drawing/2014/main" id="{D6950916-A628-4F55-A346-941FDFBBB192}"/>
              </a:ext>
            </a:extLst>
          </p:cNvPr>
          <p:cNvSpPr txBox="1"/>
          <p:nvPr/>
        </p:nvSpPr>
        <p:spPr>
          <a:xfrm>
            <a:off x="477371" y="1155758"/>
            <a:ext cx="8146676" cy="338554"/>
          </a:xfrm>
          <a:prstGeom prst="rect">
            <a:avLst/>
          </a:prstGeom>
          <a:noFill/>
        </p:spPr>
        <p:txBody>
          <a:bodyPr wrap="square">
            <a:spAutoFit/>
          </a:bodyPr>
          <a:lstStyle/>
          <a:p>
            <a:pPr algn="l"/>
            <a:r>
              <a:rPr lang="tr-TR" sz="1600" b="0" i="0" u="none" strike="noStrike" baseline="0" dirty="0">
                <a:latin typeface="PalatinoLinotype-Roman"/>
              </a:rPr>
              <a:t>CIO.com ve CEB araştırmasında</a:t>
            </a:r>
            <a:endParaRPr lang="tr-TR" sz="1600" b="1" dirty="0"/>
          </a:p>
        </p:txBody>
      </p:sp>
      <p:sp>
        <p:nvSpPr>
          <p:cNvPr id="10" name="Metin kutusu 9">
            <a:extLst>
              <a:ext uri="{FF2B5EF4-FFF2-40B4-BE49-F238E27FC236}">
                <a16:creationId xmlns:a16="http://schemas.microsoft.com/office/drawing/2014/main" id="{F6CECCDB-02C3-424A-A307-4E927A1C11CD}"/>
              </a:ext>
            </a:extLst>
          </p:cNvPr>
          <p:cNvSpPr txBox="1"/>
          <p:nvPr/>
        </p:nvSpPr>
        <p:spPr>
          <a:xfrm>
            <a:off x="477371" y="2150778"/>
            <a:ext cx="8543926" cy="2127314"/>
          </a:xfrm>
          <a:prstGeom prst="rect">
            <a:avLst/>
          </a:prstGeom>
          <a:noFill/>
        </p:spPr>
        <p:txBody>
          <a:bodyPr wrap="square">
            <a:spAutoFit/>
          </a:bodyPr>
          <a:lstStyle/>
          <a:p>
            <a:pPr algn="l">
              <a:lnSpc>
                <a:spcPct val="150000"/>
              </a:lnSpc>
            </a:pPr>
            <a:r>
              <a:rPr lang="tr-TR" sz="1800" b="0" i="0" u="none" strike="noStrike" baseline="0" dirty="0">
                <a:solidFill>
                  <a:srgbClr val="FF0000"/>
                </a:solidFill>
                <a:latin typeface="PalatinoLinotype-Roman"/>
              </a:rPr>
              <a:t>• büyük veri teknolojilerine yapılan harcama oranının %37 arttığı,</a:t>
            </a:r>
          </a:p>
          <a:p>
            <a:pPr algn="l">
              <a:lnSpc>
                <a:spcPct val="150000"/>
              </a:lnSpc>
            </a:pPr>
            <a:endParaRPr lang="tr-TR" sz="1800" b="0" i="0" u="none" strike="noStrike" baseline="0" dirty="0">
              <a:solidFill>
                <a:srgbClr val="FF0000"/>
              </a:solidFill>
              <a:latin typeface="PalatinoLinotype-Roman"/>
            </a:endParaRPr>
          </a:p>
          <a:p>
            <a:pPr algn="l">
              <a:lnSpc>
                <a:spcPct val="150000"/>
              </a:lnSpc>
            </a:pPr>
            <a:r>
              <a:rPr lang="tr-TR" sz="1800" b="0" i="0" u="none" strike="noStrike" baseline="0" dirty="0">
                <a:solidFill>
                  <a:srgbClr val="FF0000"/>
                </a:solidFill>
                <a:latin typeface="PalatinoLinotype-Roman"/>
              </a:rPr>
              <a:t>• geçtiğimiz on yılda hesaplama maliyetinin yılda %33 oranında, depolama</a:t>
            </a:r>
          </a:p>
          <a:p>
            <a:pPr algn="l">
              <a:lnSpc>
                <a:spcPct val="150000"/>
              </a:lnSpc>
            </a:pPr>
            <a:r>
              <a:rPr lang="tr-TR" sz="1800" b="0" i="0" u="none" strike="noStrike" baseline="0" dirty="0">
                <a:solidFill>
                  <a:srgbClr val="FF0000"/>
                </a:solidFill>
                <a:latin typeface="PalatinoLinotype-Roman"/>
              </a:rPr>
              <a:t>maliyetinin yıllık %38 ve bant genişliği maliyetlerinin ise yılda %27 oranında azaldığını raporlamışlardır.</a:t>
            </a:r>
            <a:endParaRPr lang="tr-TR" dirty="0">
              <a:solidFill>
                <a:srgbClr val="FF0000"/>
              </a:solidFill>
            </a:endParaRPr>
          </a:p>
        </p:txBody>
      </p:sp>
    </p:spTree>
    <p:extLst>
      <p:ext uri="{BB962C8B-B14F-4D97-AF65-F5344CB8AC3E}">
        <p14:creationId xmlns:p14="http://schemas.microsoft.com/office/powerpoint/2010/main" val="3680468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2">
            <a:extLst>
              <a:ext uri="{FF2B5EF4-FFF2-40B4-BE49-F238E27FC236}">
                <a16:creationId xmlns:a16="http://schemas.microsoft.com/office/drawing/2014/main" id="{6FF7D12D-72A0-4C23-B163-FD31BB5A102E}"/>
              </a:ext>
            </a:extLst>
          </p:cNvPr>
          <p:cNvSpPr txBox="1"/>
          <p:nvPr/>
        </p:nvSpPr>
        <p:spPr>
          <a:xfrm>
            <a:off x="7416281" y="5992468"/>
            <a:ext cx="2601595" cy="605155"/>
          </a:xfrm>
          <a:prstGeom prst="rect">
            <a:avLst/>
          </a:prstGeom>
        </p:spPr>
        <p:txBody>
          <a:bodyPr vert="horz" wrap="square" lIns="0" tIns="0" rIns="0" bIns="0" rtlCol="0">
            <a:noAutofit/>
          </a:bodyPr>
          <a:lstStyle/>
          <a:p>
            <a:pPr marL="12700">
              <a:lnSpc>
                <a:spcPts val="4765"/>
              </a:lnSpc>
            </a:pPr>
            <a:r>
              <a:rPr b="1" spc="-25" dirty="0">
                <a:solidFill>
                  <a:srgbClr val="991200"/>
                </a:solidFill>
                <a:latin typeface="Trebuchet MS"/>
                <a:cs typeface="Trebuchet MS"/>
              </a:rPr>
              <a:t>Büyük</a:t>
            </a:r>
            <a:r>
              <a:rPr b="1" spc="-40" dirty="0">
                <a:solidFill>
                  <a:srgbClr val="991200"/>
                </a:solidFill>
                <a:latin typeface="Trebuchet MS"/>
                <a:cs typeface="Trebuchet MS"/>
              </a:rPr>
              <a:t> </a:t>
            </a:r>
            <a:r>
              <a:rPr b="1" spc="-20" dirty="0">
                <a:solidFill>
                  <a:srgbClr val="991200"/>
                </a:solidFill>
                <a:latin typeface="Trebuchet MS"/>
                <a:cs typeface="Trebuchet MS"/>
              </a:rPr>
              <a:t>Veri</a:t>
            </a:r>
            <a:endParaRPr dirty="0">
              <a:latin typeface="Trebuchet MS"/>
              <a:cs typeface="Trebuchet MS"/>
            </a:endParaRPr>
          </a:p>
        </p:txBody>
      </p:sp>
      <p:sp>
        <p:nvSpPr>
          <p:cNvPr id="9" name="object 4">
            <a:extLst>
              <a:ext uri="{FF2B5EF4-FFF2-40B4-BE49-F238E27FC236}">
                <a16:creationId xmlns:a16="http://schemas.microsoft.com/office/drawing/2014/main" id="{165205FE-024F-40E8-B515-2E229E14FCB9}"/>
              </a:ext>
            </a:extLst>
          </p:cNvPr>
          <p:cNvSpPr txBox="1"/>
          <p:nvPr/>
        </p:nvSpPr>
        <p:spPr>
          <a:xfrm>
            <a:off x="7593181" y="6464273"/>
            <a:ext cx="1428115" cy="266700"/>
          </a:xfrm>
          <a:prstGeom prst="rect">
            <a:avLst/>
          </a:prstGeom>
        </p:spPr>
        <p:txBody>
          <a:bodyPr vert="horz" wrap="square" lIns="0" tIns="0" rIns="0" bIns="0" rtlCol="0">
            <a:noAutofit/>
          </a:bodyPr>
          <a:lstStyle/>
          <a:p>
            <a:pPr marL="12700"/>
            <a:r>
              <a:rPr sz="900" dirty="0">
                <a:latin typeface="Calibri"/>
                <a:cs typeface="Calibri"/>
              </a:rPr>
              <a:t>Hüseyin TURGUT</a:t>
            </a:r>
          </a:p>
        </p:txBody>
      </p:sp>
      <p:sp>
        <p:nvSpPr>
          <p:cNvPr id="11" name="Metin kutusu 10">
            <a:extLst>
              <a:ext uri="{FF2B5EF4-FFF2-40B4-BE49-F238E27FC236}">
                <a16:creationId xmlns:a16="http://schemas.microsoft.com/office/drawing/2014/main" id="{A4F36409-D10E-48C8-A4C9-5186B6C69A77}"/>
              </a:ext>
            </a:extLst>
          </p:cNvPr>
          <p:cNvSpPr txBox="1"/>
          <p:nvPr/>
        </p:nvSpPr>
        <p:spPr>
          <a:xfrm>
            <a:off x="675017" y="596025"/>
            <a:ext cx="5007634" cy="369332"/>
          </a:xfrm>
          <a:prstGeom prst="rect">
            <a:avLst/>
          </a:prstGeom>
          <a:noFill/>
        </p:spPr>
        <p:txBody>
          <a:bodyPr wrap="square">
            <a:spAutoFit/>
          </a:bodyPr>
          <a:lstStyle/>
          <a:p>
            <a:r>
              <a:rPr lang="tr-TR" b="1" dirty="0">
                <a:solidFill>
                  <a:srgbClr val="FF0000"/>
                </a:solidFill>
              </a:rPr>
              <a:t>Dünyada büyük veri uygulamaları</a:t>
            </a:r>
          </a:p>
        </p:txBody>
      </p:sp>
      <p:sp>
        <p:nvSpPr>
          <p:cNvPr id="7" name="Metin kutusu 6">
            <a:extLst>
              <a:ext uri="{FF2B5EF4-FFF2-40B4-BE49-F238E27FC236}">
                <a16:creationId xmlns:a16="http://schemas.microsoft.com/office/drawing/2014/main" id="{D6950916-A628-4F55-A346-941FDFBBB192}"/>
              </a:ext>
            </a:extLst>
          </p:cNvPr>
          <p:cNvSpPr txBox="1"/>
          <p:nvPr/>
        </p:nvSpPr>
        <p:spPr>
          <a:xfrm>
            <a:off x="477371" y="1155758"/>
            <a:ext cx="8146676" cy="369332"/>
          </a:xfrm>
          <a:prstGeom prst="rect">
            <a:avLst/>
          </a:prstGeom>
          <a:noFill/>
        </p:spPr>
        <p:txBody>
          <a:bodyPr wrap="square">
            <a:spAutoFit/>
          </a:bodyPr>
          <a:lstStyle/>
          <a:p>
            <a:pPr algn="l"/>
            <a:r>
              <a:rPr lang="tr-TR" sz="1800" b="0" i="0" u="none" strike="noStrike" baseline="0" dirty="0">
                <a:latin typeface="PalatinoLinotype-Roman"/>
              </a:rPr>
              <a:t>büyük veri alanında </a:t>
            </a:r>
            <a:r>
              <a:rPr lang="sv-SE" sz="1800" b="0" i="0" u="none" strike="noStrike" baseline="0" dirty="0">
                <a:latin typeface="PalatinoLinotype-Roman"/>
              </a:rPr>
              <a:t>en çok verilen dünya örnekleri</a:t>
            </a:r>
            <a:endParaRPr lang="tr-TR" sz="1600" b="1" dirty="0"/>
          </a:p>
        </p:txBody>
      </p:sp>
      <p:sp>
        <p:nvSpPr>
          <p:cNvPr id="10" name="Metin kutusu 9">
            <a:extLst>
              <a:ext uri="{FF2B5EF4-FFF2-40B4-BE49-F238E27FC236}">
                <a16:creationId xmlns:a16="http://schemas.microsoft.com/office/drawing/2014/main" id="{F6CECCDB-02C3-424A-A307-4E927A1C11CD}"/>
              </a:ext>
            </a:extLst>
          </p:cNvPr>
          <p:cNvSpPr txBox="1"/>
          <p:nvPr/>
        </p:nvSpPr>
        <p:spPr>
          <a:xfrm>
            <a:off x="477371" y="2150778"/>
            <a:ext cx="8543926" cy="4204805"/>
          </a:xfrm>
          <a:prstGeom prst="rect">
            <a:avLst/>
          </a:prstGeom>
          <a:noFill/>
        </p:spPr>
        <p:txBody>
          <a:bodyPr wrap="square">
            <a:spAutoFit/>
          </a:bodyPr>
          <a:lstStyle/>
          <a:p>
            <a:pPr algn="l">
              <a:lnSpc>
                <a:spcPct val="150000"/>
              </a:lnSpc>
            </a:pPr>
            <a:r>
              <a:rPr lang="tr-TR" sz="1800" b="0" i="0" u="none" strike="noStrike" baseline="0" dirty="0">
                <a:solidFill>
                  <a:srgbClr val="FF0000"/>
                </a:solidFill>
                <a:latin typeface="PalatinoLinotype-Roman"/>
              </a:rPr>
              <a:t>• Amerika’da büyük bir eczane zinciri olan </a:t>
            </a:r>
            <a:r>
              <a:rPr lang="tr-TR" sz="1800" b="0" i="0" u="none" strike="noStrike" baseline="0" dirty="0" err="1">
                <a:solidFill>
                  <a:srgbClr val="FF0000"/>
                </a:solidFill>
                <a:latin typeface="PalatinoLinotype-Roman"/>
              </a:rPr>
              <a:t>Walgreens’in</a:t>
            </a:r>
            <a:r>
              <a:rPr lang="tr-TR" sz="1800" b="0" i="0" u="none" strike="noStrike" baseline="0" dirty="0">
                <a:solidFill>
                  <a:srgbClr val="FF0000"/>
                </a:solidFill>
                <a:latin typeface="PalatinoLinotype-Roman"/>
              </a:rPr>
              <a:t> klinik hekimleri;</a:t>
            </a:r>
          </a:p>
          <a:p>
            <a:pPr algn="l">
              <a:lnSpc>
                <a:spcPct val="150000"/>
              </a:lnSpc>
            </a:pPr>
            <a:r>
              <a:rPr lang="tr-TR" sz="1800" b="0" i="0" u="none" strike="noStrike" baseline="0" dirty="0">
                <a:solidFill>
                  <a:srgbClr val="FF0000"/>
                </a:solidFill>
                <a:latin typeface="PalatinoLinotype-Roman"/>
              </a:rPr>
              <a:t>büyük veri teknolojilerini kullanmakta, büyük veri analizi ile hasta durumlarının değerlendirmesini yapmakta ve genel sağlık durumlarını iyileştirmek, gelecek tıbbi maliyetlerden kaçınmak için öneriler çıkartmaktadırlar.</a:t>
            </a:r>
          </a:p>
          <a:p>
            <a:pPr algn="l">
              <a:lnSpc>
                <a:spcPct val="150000"/>
              </a:lnSpc>
            </a:pPr>
            <a:endParaRPr lang="tr-TR" dirty="0">
              <a:solidFill>
                <a:srgbClr val="FF0000"/>
              </a:solidFill>
              <a:latin typeface="PalatinoLinotype-Roman"/>
            </a:endParaRPr>
          </a:p>
          <a:p>
            <a:pPr algn="l">
              <a:lnSpc>
                <a:spcPct val="150000"/>
              </a:lnSpc>
            </a:pPr>
            <a:endParaRPr lang="tr-TR" sz="1800" b="0" i="0" u="none" strike="noStrike" baseline="0" dirty="0">
              <a:solidFill>
                <a:srgbClr val="FF0000"/>
              </a:solidFill>
              <a:latin typeface="PalatinoLinotype-Roman"/>
            </a:endParaRPr>
          </a:p>
          <a:p>
            <a:pPr algn="l">
              <a:lnSpc>
                <a:spcPct val="150000"/>
              </a:lnSpc>
            </a:pPr>
            <a:r>
              <a:rPr lang="tr-TR" sz="1800" b="0" i="0" u="none" strike="noStrike" baseline="0" dirty="0">
                <a:latin typeface="PalatinoLinotype-Roman"/>
              </a:rPr>
              <a:t>Örneğin; </a:t>
            </a:r>
            <a:r>
              <a:rPr lang="tr-TR" sz="1800" b="0" i="0" u="none" strike="noStrike" baseline="0" dirty="0">
                <a:solidFill>
                  <a:srgbClr val="FF0000"/>
                </a:solidFill>
                <a:latin typeface="PalatinoLinotype-Roman"/>
              </a:rPr>
              <a:t>mevcut sistem, insanların sağlık planlarına sadık kalmasına ve daha fazla gereksiz maliyetten kaçınmasına yardımcı olmak için doldurulmamış bir reçeteyi yakalayabilmektedir. 100 milyondan fazla kişi için 7.5 milyar tıbbi olay incelenmektedir.</a:t>
            </a:r>
            <a:endParaRPr lang="tr-TR" dirty="0">
              <a:solidFill>
                <a:srgbClr val="FF0000"/>
              </a:solidFill>
            </a:endParaRPr>
          </a:p>
        </p:txBody>
      </p:sp>
    </p:spTree>
    <p:extLst>
      <p:ext uri="{BB962C8B-B14F-4D97-AF65-F5344CB8AC3E}">
        <p14:creationId xmlns:p14="http://schemas.microsoft.com/office/powerpoint/2010/main" val="320861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2">
            <a:extLst>
              <a:ext uri="{FF2B5EF4-FFF2-40B4-BE49-F238E27FC236}">
                <a16:creationId xmlns:a16="http://schemas.microsoft.com/office/drawing/2014/main" id="{6FF7D12D-72A0-4C23-B163-FD31BB5A102E}"/>
              </a:ext>
            </a:extLst>
          </p:cNvPr>
          <p:cNvSpPr txBox="1"/>
          <p:nvPr/>
        </p:nvSpPr>
        <p:spPr>
          <a:xfrm>
            <a:off x="7416281" y="5992468"/>
            <a:ext cx="2601595" cy="605155"/>
          </a:xfrm>
          <a:prstGeom prst="rect">
            <a:avLst/>
          </a:prstGeom>
        </p:spPr>
        <p:txBody>
          <a:bodyPr vert="horz" wrap="square" lIns="0" tIns="0" rIns="0" bIns="0" rtlCol="0">
            <a:noAutofit/>
          </a:bodyPr>
          <a:lstStyle/>
          <a:p>
            <a:pPr marL="12700">
              <a:lnSpc>
                <a:spcPts val="4765"/>
              </a:lnSpc>
            </a:pPr>
            <a:r>
              <a:rPr b="1" spc="-25" dirty="0">
                <a:solidFill>
                  <a:srgbClr val="991200"/>
                </a:solidFill>
                <a:latin typeface="Trebuchet MS"/>
                <a:cs typeface="Trebuchet MS"/>
              </a:rPr>
              <a:t>Büyük</a:t>
            </a:r>
            <a:r>
              <a:rPr b="1" spc="-40" dirty="0">
                <a:solidFill>
                  <a:srgbClr val="991200"/>
                </a:solidFill>
                <a:latin typeface="Trebuchet MS"/>
                <a:cs typeface="Trebuchet MS"/>
              </a:rPr>
              <a:t> </a:t>
            </a:r>
            <a:r>
              <a:rPr b="1" spc="-20" dirty="0">
                <a:solidFill>
                  <a:srgbClr val="991200"/>
                </a:solidFill>
                <a:latin typeface="Trebuchet MS"/>
                <a:cs typeface="Trebuchet MS"/>
              </a:rPr>
              <a:t>Veri</a:t>
            </a:r>
            <a:endParaRPr dirty="0">
              <a:latin typeface="Trebuchet MS"/>
              <a:cs typeface="Trebuchet MS"/>
            </a:endParaRPr>
          </a:p>
        </p:txBody>
      </p:sp>
      <p:sp>
        <p:nvSpPr>
          <p:cNvPr id="9" name="object 4">
            <a:extLst>
              <a:ext uri="{FF2B5EF4-FFF2-40B4-BE49-F238E27FC236}">
                <a16:creationId xmlns:a16="http://schemas.microsoft.com/office/drawing/2014/main" id="{165205FE-024F-40E8-B515-2E229E14FCB9}"/>
              </a:ext>
            </a:extLst>
          </p:cNvPr>
          <p:cNvSpPr txBox="1"/>
          <p:nvPr/>
        </p:nvSpPr>
        <p:spPr>
          <a:xfrm>
            <a:off x="7593181" y="6464273"/>
            <a:ext cx="1428115" cy="266700"/>
          </a:xfrm>
          <a:prstGeom prst="rect">
            <a:avLst/>
          </a:prstGeom>
        </p:spPr>
        <p:txBody>
          <a:bodyPr vert="horz" wrap="square" lIns="0" tIns="0" rIns="0" bIns="0" rtlCol="0">
            <a:noAutofit/>
          </a:bodyPr>
          <a:lstStyle/>
          <a:p>
            <a:pPr marL="12700"/>
            <a:r>
              <a:rPr sz="900" dirty="0">
                <a:latin typeface="Calibri"/>
                <a:cs typeface="Calibri"/>
              </a:rPr>
              <a:t>Hüseyin TURGUT</a:t>
            </a:r>
          </a:p>
        </p:txBody>
      </p:sp>
      <p:sp>
        <p:nvSpPr>
          <p:cNvPr id="11" name="Metin kutusu 10">
            <a:extLst>
              <a:ext uri="{FF2B5EF4-FFF2-40B4-BE49-F238E27FC236}">
                <a16:creationId xmlns:a16="http://schemas.microsoft.com/office/drawing/2014/main" id="{A4F36409-D10E-48C8-A4C9-5186B6C69A77}"/>
              </a:ext>
            </a:extLst>
          </p:cNvPr>
          <p:cNvSpPr txBox="1"/>
          <p:nvPr/>
        </p:nvSpPr>
        <p:spPr>
          <a:xfrm>
            <a:off x="675017" y="596025"/>
            <a:ext cx="5007634" cy="369332"/>
          </a:xfrm>
          <a:prstGeom prst="rect">
            <a:avLst/>
          </a:prstGeom>
          <a:noFill/>
        </p:spPr>
        <p:txBody>
          <a:bodyPr wrap="square">
            <a:spAutoFit/>
          </a:bodyPr>
          <a:lstStyle/>
          <a:p>
            <a:r>
              <a:rPr lang="tr-TR" b="1" dirty="0">
                <a:solidFill>
                  <a:srgbClr val="FF0000"/>
                </a:solidFill>
              </a:rPr>
              <a:t>Dünyada büyük veri uygulamaları</a:t>
            </a:r>
          </a:p>
        </p:txBody>
      </p:sp>
      <p:sp>
        <p:nvSpPr>
          <p:cNvPr id="7" name="Metin kutusu 6">
            <a:extLst>
              <a:ext uri="{FF2B5EF4-FFF2-40B4-BE49-F238E27FC236}">
                <a16:creationId xmlns:a16="http://schemas.microsoft.com/office/drawing/2014/main" id="{D6950916-A628-4F55-A346-941FDFBBB192}"/>
              </a:ext>
            </a:extLst>
          </p:cNvPr>
          <p:cNvSpPr txBox="1"/>
          <p:nvPr/>
        </p:nvSpPr>
        <p:spPr>
          <a:xfrm>
            <a:off x="477371" y="1155758"/>
            <a:ext cx="8146676" cy="369332"/>
          </a:xfrm>
          <a:prstGeom prst="rect">
            <a:avLst/>
          </a:prstGeom>
          <a:noFill/>
        </p:spPr>
        <p:txBody>
          <a:bodyPr wrap="square">
            <a:spAutoFit/>
          </a:bodyPr>
          <a:lstStyle/>
          <a:p>
            <a:pPr algn="l"/>
            <a:r>
              <a:rPr lang="tr-TR" sz="1800" b="0" i="0" u="none" strike="noStrike" baseline="0" dirty="0">
                <a:latin typeface="PalatinoLinotype-Roman"/>
              </a:rPr>
              <a:t>büyük veri alanında </a:t>
            </a:r>
            <a:r>
              <a:rPr lang="sv-SE" sz="1800" b="0" i="0" u="none" strike="noStrike" baseline="0" dirty="0">
                <a:latin typeface="PalatinoLinotype-Roman"/>
              </a:rPr>
              <a:t>en çok verilen dünya örnekleri</a:t>
            </a:r>
            <a:endParaRPr lang="tr-TR" sz="1600" b="1" dirty="0"/>
          </a:p>
        </p:txBody>
      </p:sp>
      <p:sp>
        <p:nvSpPr>
          <p:cNvPr id="10" name="Metin kutusu 9">
            <a:extLst>
              <a:ext uri="{FF2B5EF4-FFF2-40B4-BE49-F238E27FC236}">
                <a16:creationId xmlns:a16="http://schemas.microsoft.com/office/drawing/2014/main" id="{F6CECCDB-02C3-424A-A307-4E927A1C11CD}"/>
              </a:ext>
            </a:extLst>
          </p:cNvPr>
          <p:cNvSpPr txBox="1"/>
          <p:nvPr/>
        </p:nvSpPr>
        <p:spPr>
          <a:xfrm>
            <a:off x="477371" y="2150778"/>
            <a:ext cx="8543926" cy="3373809"/>
          </a:xfrm>
          <a:prstGeom prst="rect">
            <a:avLst/>
          </a:prstGeom>
          <a:noFill/>
        </p:spPr>
        <p:txBody>
          <a:bodyPr wrap="square">
            <a:spAutoFit/>
          </a:bodyPr>
          <a:lstStyle/>
          <a:p>
            <a:pPr algn="l">
              <a:lnSpc>
                <a:spcPct val="150000"/>
              </a:lnSpc>
            </a:pPr>
            <a:r>
              <a:rPr lang="tr-TR" sz="1800" b="0" i="0" u="none" strike="noStrike" baseline="0" dirty="0">
                <a:solidFill>
                  <a:srgbClr val="FF0000"/>
                </a:solidFill>
                <a:latin typeface="PalatinoLinotype-Roman"/>
              </a:rPr>
              <a:t>• Amerika’da bir perakende şirketi olan </a:t>
            </a:r>
            <a:r>
              <a:rPr lang="tr-TR" sz="1800" b="0" i="0" u="none" strike="noStrike" baseline="0" dirty="0" err="1">
                <a:solidFill>
                  <a:srgbClr val="FF0000"/>
                </a:solidFill>
                <a:latin typeface="PalatinoLinotype-Roman"/>
              </a:rPr>
              <a:t>Kroger</a:t>
            </a:r>
            <a:r>
              <a:rPr lang="tr-TR" sz="1800" b="0" i="0" u="none" strike="noStrike" baseline="0" dirty="0">
                <a:solidFill>
                  <a:srgbClr val="FF0000"/>
                </a:solidFill>
                <a:latin typeface="PalatinoLinotype-Roman"/>
              </a:rPr>
              <a:t>, yaklaşık 770 milyon tüketicinin</a:t>
            </a:r>
          </a:p>
          <a:p>
            <a:pPr algn="l">
              <a:lnSpc>
                <a:spcPct val="150000"/>
              </a:lnSpc>
            </a:pPr>
            <a:r>
              <a:rPr lang="tr-TR" sz="1800" b="0" i="0" u="none" strike="noStrike" baseline="0" dirty="0">
                <a:solidFill>
                  <a:srgbClr val="FF0000"/>
                </a:solidFill>
                <a:latin typeface="PalatinoLinotype-Roman"/>
              </a:rPr>
              <a:t>verisine erişmekte, toplamakta ve yönetmektedir. Büyük verilerden gelen analitik çıktılar, </a:t>
            </a:r>
            <a:r>
              <a:rPr lang="tr-TR" sz="1800" b="0" i="0" u="none" strike="noStrike" baseline="0" dirty="0" err="1">
                <a:solidFill>
                  <a:srgbClr val="FF0000"/>
                </a:solidFill>
                <a:latin typeface="PalatinoLinotype-Roman"/>
              </a:rPr>
              <a:t>Kroger</a:t>
            </a:r>
            <a:r>
              <a:rPr lang="tr-TR" sz="1800" b="0" i="0" u="none" strike="noStrike" baseline="0" dirty="0">
                <a:solidFill>
                  <a:srgbClr val="FF0000"/>
                </a:solidFill>
                <a:latin typeface="PalatinoLinotype-Roman"/>
              </a:rPr>
              <a:t> için, müşteri sadakati ve karlılığı konusunda daha büyük ve kullanılabilir bilgiler sunmaktadır. </a:t>
            </a:r>
          </a:p>
          <a:p>
            <a:pPr algn="l">
              <a:lnSpc>
                <a:spcPct val="150000"/>
              </a:lnSpc>
            </a:pPr>
            <a:endParaRPr lang="tr-TR" dirty="0">
              <a:solidFill>
                <a:srgbClr val="FF0000"/>
              </a:solidFill>
              <a:latin typeface="PalatinoLinotype-Roman"/>
            </a:endParaRPr>
          </a:p>
          <a:p>
            <a:pPr algn="l">
              <a:lnSpc>
                <a:spcPct val="150000"/>
              </a:lnSpc>
            </a:pPr>
            <a:endParaRPr lang="tr-TR" sz="1800" b="0" i="0" u="none" strike="noStrike" baseline="0" dirty="0">
              <a:solidFill>
                <a:srgbClr val="FF0000"/>
              </a:solidFill>
              <a:latin typeface="PalatinoLinotype-Roman"/>
            </a:endParaRPr>
          </a:p>
          <a:p>
            <a:pPr algn="l">
              <a:lnSpc>
                <a:spcPct val="150000"/>
              </a:lnSpc>
            </a:pPr>
            <a:r>
              <a:rPr lang="tr-TR" sz="1800" b="0" i="0" u="none" strike="noStrike" baseline="0" dirty="0">
                <a:solidFill>
                  <a:srgbClr val="FF0000"/>
                </a:solidFill>
                <a:latin typeface="PalatinoLinotype-Roman"/>
              </a:rPr>
              <a:t>Yaklaşık %60 geri ödeme oranı ile büyük veri ve analitik kullanarak artan gelirde</a:t>
            </a:r>
          </a:p>
          <a:p>
            <a:pPr algn="l">
              <a:lnSpc>
                <a:spcPct val="150000"/>
              </a:lnSpc>
            </a:pPr>
            <a:r>
              <a:rPr lang="tr-TR" sz="1800" b="0" i="0" u="none" strike="noStrike" baseline="0" dirty="0">
                <a:solidFill>
                  <a:srgbClr val="FF0000"/>
                </a:solidFill>
                <a:latin typeface="PalatinoLinotype-Roman"/>
              </a:rPr>
              <a:t>12 milyar doları aşan bir kazanç elde edilmiştir.</a:t>
            </a:r>
            <a:endParaRPr lang="tr-TR" dirty="0">
              <a:solidFill>
                <a:srgbClr val="FF0000"/>
              </a:solidFill>
            </a:endParaRPr>
          </a:p>
        </p:txBody>
      </p:sp>
    </p:spTree>
    <p:extLst>
      <p:ext uri="{BB962C8B-B14F-4D97-AF65-F5344CB8AC3E}">
        <p14:creationId xmlns:p14="http://schemas.microsoft.com/office/powerpoint/2010/main" val="2375689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2">
            <a:extLst>
              <a:ext uri="{FF2B5EF4-FFF2-40B4-BE49-F238E27FC236}">
                <a16:creationId xmlns:a16="http://schemas.microsoft.com/office/drawing/2014/main" id="{6FF7D12D-72A0-4C23-B163-FD31BB5A102E}"/>
              </a:ext>
            </a:extLst>
          </p:cNvPr>
          <p:cNvSpPr txBox="1"/>
          <p:nvPr/>
        </p:nvSpPr>
        <p:spPr>
          <a:xfrm>
            <a:off x="7416281" y="5992468"/>
            <a:ext cx="2601595" cy="605155"/>
          </a:xfrm>
          <a:prstGeom prst="rect">
            <a:avLst/>
          </a:prstGeom>
        </p:spPr>
        <p:txBody>
          <a:bodyPr vert="horz" wrap="square" lIns="0" tIns="0" rIns="0" bIns="0" rtlCol="0">
            <a:noAutofit/>
          </a:bodyPr>
          <a:lstStyle/>
          <a:p>
            <a:pPr marL="12700">
              <a:lnSpc>
                <a:spcPts val="4765"/>
              </a:lnSpc>
            </a:pPr>
            <a:r>
              <a:rPr b="1" spc="-25" dirty="0">
                <a:solidFill>
                  <a:srgbClr val="991200"/>
                </a:solidFill>
                <a:latin typeface="Trebuchet MS"/>
                <a:cs typeface="Trebuchet MS"/>
              </a:rPr>
              <a:t>Büyük</a:t>
            </a:r>
            <a:r>
              <a:rPr b="1" spc="-40" dirty="0">
                <a:solidFill>
                  <a:srgbClr val="991200"/>
                </a:solidFill>
                <a:latin typeface="Trebuchet MS"/>
                <a:cs typeface="Trebuchet MS"/>
              </a:rPr>
              <a:t> </a:t>
            </a:r>
            <a:r>
              <a:rPr b="1" spc="-20" dirty="0">
                <a:solidFill>
                  <a:srgbClr val="991200"/>
                </a:solidFill>
                <a:latin typeface="Trebuchet MS"/>
                <a:cs typeface="Trebuchet MS"/>
              </a:rPr>
              <a:t>Veri</a:t>
            </a:r>
            <a:endParaRPr dirty="0">
              <a:latin typeface="Trebuchet MS"/>
              <a:cs typeface="Trebuchet MS"/>
            </a:endParaRPr>
          </a:p>
        </p:txBody>
      </p:sp>
      <p:sp>
        <p:nvSpPr>
          <p:cNvPr id="9" name="object 4">
            <a:extLst>
              <a:ext uri="{FF2B5EF4-FFF2-40B4-BE49-F238E27FC236}">
                <a16:creationId xmlns:a16="http://schemas.microsoft.com/office/drawing/2014/main" id="{165205FE-024F-40E8-B515-2E229E14FCB9}"/>
              </a:ext>
            </a:extLst>
          </p:cNvPr>
          <p:cNvSpPr txBox="1"/>
          <p:nvPr/>
        </p:nvSpPr>
        <p:spPr>
          <a:xfrm>
            <a:off x="7593181" y="6464273"/>
            <a:ext cx="1428115" cy="266700"/>
          </a:xfrm>
          <a:prstGeom prst="rect">
            <a:avLst/>
          </a:prstGeom>
        </p:spPr>
        <p:txBody>
          <a:bodyPr vert="horz" wrap="square" lIns="0" tIns="0" rIns="0" bIns="0" rtlCol="0">
            <a:noAutofit/>
          </a:bodyPr>
          <a:lstStyle/>
          <a:p>
            <a:pPr marL="12700"/>
            <a:r>
              <a:rPr sz="900" dirty="0">
                <a:latin typeface="Calibri"/>
                <a:cs typeface="Calibri"/>
              </a:rPr>
              <a:t>Hüseyin TURGUT</a:t>
            </a:r>
          </a:p>
        </p:txBody>
      </p:sp>
      <p:sp>
        <p:nvSpPr>
          <p:cNvPr id="11" name="Metin kutusu 10">
            <a:extLst>
              <a:ext uri="{FF2B5EF4-FFF2-40B4-BE49-F238E27FC236}">
                <a16:creationId xmlns:a16="http://schemas.microsoft.com/office/drawing/2014/main" id="{A4F36409-D10E-48C8-A4C9-5186B6C69A77}"/>
              </a:ext>
            </a:extLst>
          </p:cNvPr>
          <p:cNvSpPr txBox="1"/>
          <p:nvPr/>
        </p:nvSpPr>
        <p:spPr>
          <a:xfrm>
            <a:off x="675017" y="596025"/>
            <a:ext cx="5007634" cy="369332"/>
          </a:xfrm>
          <a:prstGeom prst="rect">
            <a:avLst/>
          </a:prstGeom>
          <a:noFill/>
        </p:spPr>
        <p:txBody>
          <a:bodyPr wrap="square">
            <a:spAutoFit/>
          </a:bodyPr>
          <a:lstStyle/>
          <a:p>
            <a:r>
              <a:rPr lang="tr-TR" b="1" dirty="0">
                <a:solidFill>
                  <a:srgbClr val="FF0000"/>
                </a:solidFill>
              </a:rPr>
              <a:t>Dünyada büyük veri uygulamaları</a:t>
            </a:r>
          </a:p>
        </p:txBody>
      </p:sp>
      <p:sp>
        <p:nvSpPr>
          <p:cNvPr id="7" name="Metin kutusu 6">
            <a:extLst>
              <a:ext uri="{FF2B5EF4-FFF2-40B4-BE49-F238E27FC236}">
                <a16:creationId xmlns:a16="http://schemas.microsoft.com/office/drawing/2014/main" id="{D6950916-A628-4F55-A346-941FDFBBB192}"/>
              </a:ext>
            </a:extLst>
          </p:cNvPr>
          <p:cNvSpPr txBox="1"/>
          <p:nvPr/>
        </p:nvSpPr>
        <p:spPr>
          <a:xfrm>
            <a:off x="477371" y="1155758"/>
            <a:ext cx="8146676" cy="369332"/>
          </a:xfrm>
          <a:prstGeom prst="rect">
            <a:avLst/>
          </a:prstGeom>
          <a:noFill/>
        </p:spPr>
        <p:txBody>
          <a:bodyPr wrap="square">
            <a:spAutoFit/>
          </a:bodyPr>
          <a:lstStyle/>
          <a:p>
            <a:pPr algn="l"/>
            <a:r>
              <a:rPr lang="tr-TR" sz="1800" b="0" i="0" u="none" strike="noStrike" baseline="0" dirty="0">
                <a:latin typeface="PalatinoLinotype-Roman"/>
              </a:rPr>
              <a:t>büyük veri alanında </a:t>
            </a:r>
            <a:r>
              <a:rPr lang="sv-SE" sz="1800" b="0" i="0" u="none" strike="noStrike" baseline="0" dirty="0">
                <a:latin typeface="PalatinoLinotype-Roman"/>
              </a:rPr>
              <a:t>en çok verilen dünya örnekleri</a:t>
            </a:r>
            <a:endParaRPr lang="tr-TR" sz="1600" b="1" dirty="0"/>
          </a:p>
        </p:txBody>
      </p:sp>
      <p:sp>
        <p:nvSpPr>
          <p:cNvPr id="10" name="Metin kutusu 9">
            <a:extLst>
              <a:ext uri="{FF2B5EF4-FFF2-40B4-BE49-F238E27FC236}">
                <a16:creationId xmlns:a16="http://schemas.microsoft.com/office/drawing/2014/main" id="{F6CECCDB-02C3-424A-A307-4E927A1C11CD}"/>
              </a:ext>
            </a:extLst>
          </p:cNvPr>
          <p:cNvSpPr txBox="1"/>
          <p:nvPr/>
        </p:nvSpPr>
        <p:spPr>
          <a:xfrm>
            <a:off x="173152" y="1695171"/>
            <a:ext cx="8543926" cy="5035802"/>
          </a:xfrm>
          <a:prstGeom prst="rect">
            <a:avLst/>
          </a:prstGeom>
          <a:noFill/>
        </p:spPr>
        <p:txBody>
          <a:bodyPr wrap="square">
            <a:spAutoFit/>
          </a:bodyPr>
          <a:lstStyle/>
          <a:p>
            <a:pPr algn="l">
              <a:lnSpc>
                <a:spcPct val="150000"/>
              </a:lnSpc>
            </a:pPr>
            <a:r>
              <a:rPr lang="tr-TR" sz="1800" b="0" i="0" u="none" strike="noStrike" baseline="0" dirty="0">
                <a:latin typeface="PalatinoLinotype-Roman"/>
              </a:rPr>
              <a:t>• </a:t>
            </a:r>
            <a:r>
              <a:rPr lang="tr-TR" sz="1800" b="0" i="0" u="none" strike="noStrike" baseline="0" dirty="0" err="1">
                <a:solidFill>
                  <a:srgbClr val="FF0000"/>
                </a:solidFill>
                <a:latin typeface="PalatinoLinotype-Roman"/>
              </a:rPr>
              <a:t>SouthWest</a:t>
            </a:r>
            <a:r>
              <a:rPr lang="tr-TR" sz="1800" b="0" i="0" u="none" strike="noStrike" baseline="0" dirty="0">
                <a:solidFill>
                  <a:srgbClr val="FF0000"/>
                </a:solidFill>
                <a:latin typeface="PalatinoLinotype-Roman"/>
              </a:rPr>
              <a:t> ve Delta Havayolları</a:t>
            </a:r>
            <a:r>
              <a:rPr lang="tr-TR" sz="1800" b="0" i="0" u="none" strike="noStrike" baseline="0" dirty="0">
                <a:latin typeface="PalatinoLinotype-Roman"/>
              </a:rPr>
              <a:t>, müşteri ilişkilerine odaklanan şirketler, sosyal medya ve iletişim kanalları yoluyla en iyi hizmeti sunmayı amaçlamaktadırlar. </a:t>
            </a:r>
            <a:r>
              <a:rPr lang="tr-TR" sz="1800" b="0" i="0" u="none" strike="noStrike" baseline="0" dirty="0" err="1">
                <a:latin typeface="PalatinoLinotype-Roman"/>
              </a:rPr>
              <a:t>Southwest</a:t>
            </a:r>
            <a:r>
              <a:rPr lang="tr-TR" sz="1800" b="0" i="0" u="none" strike="noStrike" baseline="0" dirty="0">
                <a:latin typeface="PalatinoLinotype-Roman"/>
              </a:rPr>
              <a:t>, </a:t>
            </a:r>
            <a:r>
              <a:rPr lang="tr-TR" sz="1800" b="0" i="0" u="none" strike="noStrike" baseline="0" dirty="0">
                <a:solidFill>
                  <a:srgbClr val="FF0000"/>
                </a:solidFill>
                <a:latin typeface="PalatinoLinotype-Roman"/>
              </a:rPr>
              <a:t>müşteriler ve personel arasındaki etkileşimi iyileştirmeye yardımcı olmak için konuşma analitiği kullanmaktadır</a:t>
            </a:r>
            <a:r>
              <a:rPr lang="tr-TR" sz="1800" b="0" i="0" u="none" strike="noStrike" baseline="0" dirty="0">
                <a:latin typeface="PalatinoLinotype-Roman"/>
              </a:rPr>
              <a:t>. </a:t>
            </a:r>
            <a:r>
              <a:rPr lang="tr-TR" sz="1800" b="0" i="0" u="none" strike="noStrike" baseline="0" dirty="0" err="1">
                <a:latin typeface="PalatinoLinotype-Roman"/>
              </a:rPr>
              <a:t>Southwest</a:t>
            </a:r>
            <a:r>
              <a:rPr lang="tr-TR" sz="1800" b="0" i="0" u="none" strike="noStrike" baseline="0" dirty="0">
                <a:latin typeface="PalatinoLinotype-Roman"/>
              </a:rPr>
              <a:t> Hava Yolları, yıldan yıla müşteri sadakatini arttırmak ve müşterilere yeni teklifler sunmak adına çevrim içi davranış ve eylem analizi yapmaktadır. Delta şirketi ise </a:t>
            </a:r>
            <a:r>
              <a:rPr lang="tr-TR" sz="1800" b="0" i="0" u="none" strike="noStrike" baseline="0" dirty="0">
                <a:solidFill>
                  <a:srgbClr val="FF0000"/>
                </a:solidFill>
                <a:latin typeface="PalatinoLinotype-Roman"/>
              </a:rPr>
              <a:t>yolcular için en rahatsız edici durum olan kayıp bagajların bulunması için büyük veri yaklaşımları kullanmaktadır.</a:t>
            </a:r>
            <a:r>
              <a:rPr lang="tr-TR" sz="1800" b="0" i="0" u="none" strike="noStrike" baseline="0" dirty="0">
                <a:latin typeface="PalatinoLinotype-Roman"/>
              </a:rPr>
              <a:t> Yıllık 130 milyon bagaj kontrolü sağlayan havayolu firması, çok büyük miktardaki veri ile yolcularının mobil cihazlardan bagaj takip edebilmesini sağlayan ilk havayolu firmasıdır. </a:t>
            </a:r>
            <a:r>
              <a:rPr lang="tr-TR" sz="1800" b="0" i="0" u="none" strike="noStrike" baseline="0" dirty="0">
                <a:solidFill>
                  <a:srgbClr val="FF0000"/>
                </a:solidFill>
                <a:latin typeface="PalatinoLinotype-Roman"/>
              </a:rPr>
              <a:t>Bugüne kadar 11 milyonun üzerinde indirilen uygulama sayesinde Delta, yolcuların endişelenmeden rahatça seyahat edebilmelerine yardımcı olmaktadır.</a:t>
            </a:r>
            <a:endParaRPr lang="tr-TR" dirty="0">
              <a:solidFill>
                <a:srgbClr val="FF0000"/>
              </a:solidFill>
            </a:endParaRPr>
          </a:p>
        </p:txBody>
      </p:sp>
      <p:pic>
        <p:nvPicPr>
          <p:cNvPr id="1028" name="Picture 4" descr="Southwest Airlines Logo | Anlamı, Tarih, PNG">
            <a:extLst>
              <a:ext uri="{FF2B5EF4-FFF2-40B4-BE49-F238E27FC236}">
                <a16:creationId xmlns:a16="http://schemas.microsoft.com/office/drawing/2014/main" id="{265FB67A-DBB3-4050-A96A-322522A5AB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8980" y="41550"/>
            <a:ext cx="1568402" cy="878305"/>
          </a:xfrm>
          <a:prstGeom prst="rect">
            <a:avLst/>
          </a:prstGeom>
          <a:noFill/>
          <a:extLst>
            <a:ext uri="{909E8E84-426E-40DD-AFC4-6F175D3DCCD1}">
              <a14:hiddenFill xmlns:a14="http://schemas.microsoft.com/office/drawing/2010/main">
                <a:solidFill>
                  <a:srgbClr val="FFFFFF"/>
                </a:solidFill>
              </a14:hiddenFill>
            </a:ext>
          </a:extLst>
        </p:spPr>
      </p:pic>
      <p:pic>
        <p:nvPicPr>
          <p:cNvPr id="2" name="Resim 1">
            <a:extLst>
              <a:ext uri="{FF2B5EF4-FFF2-40B4-BE49-F238E27FC236}">
                <a16:creationId xmlns:a16="http://schemas.microsoft.com/office/drawing/2014/main" id="{758A3B07-940D-4A5A-980E-02F20F64EF1A}"/>
              </a:ext>
            </a:extLst>
          </p:cNvPr>
          <p:cNvPicPr>
            <a:picLocks noChangeAspect="1"/>
          </p:cNvPicPr>
          <p:nvPr/>
        </p:nvPicPr>
        <p:blipFill>
          <a:blip r:embed="rId3"/>
          <a:stretch>
            <a:fillRect/>
          </a:stretch>
        </p:blipFill>
        <p:spPr>
          <a:xfrm>
            <a:off x="6824415" y="803348"/>
            <a:ext cx="1258606" cy="704819"/>
          </a:xfrm>
          <a:prstGeom prst="rect">
            <a:avLst/>
          </a:prstGeom>
        </p:spPr>
      </p:pic>
    </p:spTree>
    <p:extLst>
      <p:ext uri="{BB962C8B-B14F-4D97-AF65-F5344CB8AC3E}">
        <p14:creationId xmlns:p14="http://schemas.microsoft.com/office/powerpoint/2010/main" val="3625724574"/>
      </p:ext>
    </p:extLst>
  </p:cSld>
  <p:clrMapOvr>
    <a:masterClrMapping/>
  </p:clrMapOvr>
</p:sld>
</file>

<file path=ppt/theme/theme1.xml><?xml version="1.0" encoding="utf-8"?>
<a:theme xmlns:a="http://schemas.openxmlformats.org/drawingml/2006/main" name="Office Teması">
  <a:themeElements>
    <a:clrScheme name="Office Teması">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eması">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200</TotalTime>
  <Words>2999</Words>
  <Application>Microsoft Office PowerPoint</Application>
  <PresentationFormat>Ekran Gösterisi (4:3)</PresentationFormat>
  <Paragraphs>264</Paragraphs>
  <Slides>35</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35</vt:i4>
      </vt:variant>
    </vt:vector>
  </HeadingPairs>
  <TitlesOfParts>
    <vt:vector size="41" baseType="lpstr">
      <vt:lpstr>Arial</vt:lpstr>
      <vt:lpstr>Calibri</vt:lpstr>
      <vt:lpstr>Calibri Light</vt:lpstr>
      <vt:lpstr>PalatinoLinotype-Roman</vt:lpstr>
      <vt:lpstr>Trebuchet MS</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hüseyin turgut</dc:creator>
  <cp:lastModifiedBy>hüseyin turgut</cp:lastModifiedBy>
  <cp:revision>18</cp:revision>
  <dcterms:created xsi:type="dcterms:W3CDTF">2022-02-22T06:38:09Z</dcterms:created>
  <dcterms:modified xsi:type="dcterms:W3CDTF">2022-03-31T15:28:33Z</dcterms:modified>
</cp:coreProperties>
</file>