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91" r:id="rId4"/>
    <p:sldId id="292" r:id="rId5"/>
    <p:sldId id="293" r:id="rId6"/>
    <p:sldId id="294" r:id="rId7"/>
    <p:sldId id="296" r:id="rId8"/>
    <p:sldId id="297" r:id="rId9"/>
    <p:sldId id="298" r:id="rId10"/>
    <p:sldId id="299" r:id="rId11"/>
    <p:sldId id="300" r:id="rId12"/>
    <p:sldId id="301" r:id="rId13"/>
    <p:sldId id="303" r:id="rId14"/>
    <p:sldId id="304" r:id="rId15"/>
    <p:sldId id="305" r:id="rId16"/>
    <p:sldId id="306" r:id="rId17"/>
    <p:sldId id="308" r:id="rId18"/>
    <p:sldId id="309" r:id="rId19"/>
    <p:sldId id="310" r:id="rId20"/>
    <p:sldId id="307" r:id="rId21"/>
    <p:sldId id="312" r:id="rId22"/>
    <p:sldId id="311" r:id="rId23"/>
    <p:sldId id="313" r:id="rId24"/>
    <p:sldId id="314" r:id="rId25"/>
    <p:sldId id="315" r:id="rId26"/>
    <p:sldId id="316" r:id="rId27"/>
    <p:sldId id="317" r:id="rId28"/>
    <p:sldId id="318" r:id="rId29"/>
    <p:sldId id="319" r:id="rId30"/>
    <p:sldId id="320" r:id="rId31"/>
    <p:sldId id="321" r:id="rId32"/>
    <p:sldId id="322" r:id="rId33"/>
    <p:sldId id="324" r:id="rId34"/>
    <p:sldId id="325" r:id="rId35"/>
    <p:sldId id="326" r:id="rId36"/>
    <p:sldId id="327" r:id="rId37"/>
    <p:sldId id="323" r:id="rId38"/>
    <p:sldId id="328" r:id="rId39"/>
    <p:sldId id="330" r:id="rId40"/>
    <p:sldId id="331" r:id="rId41"/>
    <p:sldId id="329" r:id="rId42"/>
    <p:sldId id="332" r:id="rId43"/>
    <p:sldId id="29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111" d="100"/>
          <a:sy n="111" d="100"/>
        </p:scale>
        <p:origin x="17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6236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393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0391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46205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43BB50-91E1-4BA0-A42C-4DF2330EA335}" type="datetimeFigureOut">
              <a:rPr lang="tr-TR" smtClean="0"/>
              <a:t>2.04.2022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10042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43BB50-91E1-4BA0-A42C-4DF2330EA335}"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0834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43BB50-91E1-4BA0-A42C-4DF2330EA335}" type="datetimeFigureOut">
              <a:rPr lang="tr-TR" smtClean="0"/>
              <a:t>2.04.2022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4272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43BB50-91E1-4BA0-A42C-4DF2330EA335}" type="datetimeFigureOut">
              <a:rPr lang="tr-TR" smtClean="0"/>
              <a:t>2.04.2022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235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BB50-91E1-4BA0-A42C-4DF2330EA335}" type="datetimeFigureOut">
              <a:rPr lang="tr-TR" smtClean="0"/>
              <a:t>2.04.2022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65696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61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2.04.2022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427434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3BB50-91E1-4BA0-A42C-4DF2330EA335}" type="datetimeFigureOut">
              <a:rPr lang="tr-TR" smtClean="0"/>
              <a:t>2.04.2022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4577B-AD22-4399-B073-B2A69B3B842D}" type="slidenum">
              <a:rPr lang="tr-TR" smtClean="0"/>
              <a:t>‹#›</a:t>
            </a:fld>
            <a:endParaRPr lang="tr-TR"/>
          </a:p>
        </p:txBody>
      </p:sp>
    </p:spTree>
    <p:extLst>
      <p:ext uri="{BB962C8B-B14F-4D97-AF65-F5344CB8AC3E}">
        <p14:creationId xmlns:p14="http://schemas.microsoft.com/office/powerpoint/2010/main" val="30575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1371602" y="4539959"/>
            <a:ext cx="5495287" cy="1641475"/>
          </a:xfrm>
          <a:prstGeom prst="rect">
            <a:avLst/>
          </a:prstGeom>
          <a:noFill/>
        </p:spPr>
        <p:txBody>
          <a:bodyPr wrap="none" rtlCol="0">
            <a:spAutoFit/>
          </a:bodyPr>
          <a:lstStyle/>
          <a:p>
            <a:pPr marL="285750" indent="-285750" fontAlgn="base">
              <a:spcAft>
                <a:spcPts val="800"/>
              </a:spcAft>
              <a:buFont typeface="Arial" panose="020B0604020202020204" pitchFamily="34" charset="0"/>
              <a:buChar char="•"/>
            </a:pPr>
            <a:r>
              <a:rPr lang="tr-TR" sz="1400" dirty="0">
                <a:solidFill>
                  <a:srgbClr val="FF0000"/>
                </a:solidFill>
              </a:rPr>
              <a:t>Büyük Veri Analitiği: Teknik Ve Teknolojiler</a:t>
            </a:r>
          </a:p>
          <a:p>
            <a:pPr marL="285750" indent="-285750" fontAlgn="base">
              <a:spcAft>
                <a:spcPts val="800"/>
              </a:spcAft>
              <a:buFont typeface="Arial" panose="020B0604020202020204" pitchFamily="34" charset="0"/>
              <a:buChar char="•"/>
            </a:pPr>
            <a:r>
              <a:rPr lang="tr-TR" sz="1400" dirty="0">
                <a:solidFill>
                  <a:srgbClr val="FF0000"/>
                </a:solidFill>
              </a:rPr>
              <a:t>Sağlık Hizmetleri Ve Tıbbi Görüntülerde Yapay Öğrenme Araştırmaları</a:t>
            </a:r>
          </a:p>
          <a:p>
            <a:pPr marL="285750" indent="-285750" fontAlgn="base">
              <a:spcAft>
                <a:spcPts val="800"/>
              </a:spcAft>
              <a:buFont typeface="Arial" panose="020B0604020202020204" pitchFamily="34" charset="0"/>
              <a:buChar char="•"/>
            </a:pPr>
            <a:r>
              <a:rPr lang="tr-TR" sz="1400" dirty="0">
                <a:solidFill>
                  <a:srgbClr val="FF0000"/>
                </a:solidFill>
              </a:rPr>
              <a:t>Derin Öğrenme İle Büyük Ve Açık Veri Analizi</a:t>
            </a:r>
          </a:p>
          <a:p>
            <a:pPr marL="285750" indent="-285750" fontAlgn="base">
              <a:spcAft>
                <a:spcPts val="800"/>
              </a:spcAft>
              <a:buFont typeface="Arial" panose="020B0604020202020204" pitchFamily="34" charset="0"/>
              <a:buChar char="•"/>
            </a:pPr>
            <a:r>
              <a:rPr lang="tr-TR" sz="1400" dirty="0">
                <a:solidFill>
                  <a:srgbClr val="FF0000"/>
                </a:solidFill>
              </a:rPr>
              <a:t>Büyük Veri Ve Büyük Veri İşleme Mimarileri</a:t>
            </a:r>
          </a:p>
          <a:p>
            <a:pPr marL="285750" indent="-285750" fontAlgn="base">
              <a:spcAft>
                <a:spcPts val="800"/>
              </a:spcAft>
              <a:buFont typeface="Arial" panose="020B0604020202020204" pitchFamily="34" charset="0"/>
              <a:buChar char="•"/>
            </a:pPr>
            <a:r>
              <a:rPr lang="tr-TR" sz="1400" dirty="0">
                <a:solidFill>
                  <a:srgbClr val="FF0000"/>
                </a:solidFill>
              </a:rPr>
              <a:t>Açık “Semantik” Veri</a:t>
            </a:r>
          </a:p>
        </p:txBody>
      </p:sp>
      <p:sp>
        <p:nvSpPr>
          <p:cNvPr id="10" name="Metin kutusu 9">
            <a:extLst>
              <a:ext uri="{FF2B5EF4-FFF2-40B4-BE49-F238E27FC236}">
                <a16:creationId xmlns:a16="http://schemas.microsoft.com/office/drawing/2014/main" id="{66F601F2-5E1C-475E-A2C4-449F9AB5CB69}"/>
              </a:ext>
            </a:extLst>
          </p:cNvPr>
          <p:cNvSpPr txBox="1"/>
          <p:nvPr/>
        </p:nvSpPr>
        <p:spPr>
          <a:xfrm>
            <a:off x="381002" y="4953002"/>
            <a:ext cx="1193031" cy="769441"/>
          </a:xfrm>
          <a:prstGeom prst="rect">
            <a:avLst/>
          </a:prstGeom>
          <a:noFill/>
        </p:spPr>
        <p:txBody>
          <a:bodyPr wrap="square">
            <a:spAutoFit/>
          </a:bodyPr>
          <a:lstStyle/>
          <a:p>
            <a:r>
              <a:rPr lang="tr-TR" sz="4400" b="1" dirty="0"/>
              <a:t>#7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Derin Öğrenme</a:t>
            </a:r>
            <a:endParaRPr lang="tr-TR" dirty="0">
              <a:solidFill>
                <a:srgbClr val="FF0000"/>
              </a:solidFill>
            </a:endParaRPr>
          </a:p>
        </p:txBody>
      </p:sp>
      <p:pic>
        <p:nvPicPr>
          <p:cNvPr id="5" name="Resim 4">
            <a:extLst>
              <a:ext uri="{FF2B5EF4-FFF2-40B4-BE49-F238E27FC236}">
                <a16:creationId xmlns:a16="http://schemas.microsoft.com/office/drawing/2014/main" id="{47E2CD09-8268-4AB2-B5CA-E2957E80E925}"/>
              </a:ext>
            </a:extLst>
          </p:cNvPr>
          <p:cNvPicPr>
            <a:picLocks noChangeAspect="1"/>
          </p:cNvPicPr>
          <p:nvPr/>
        </p:nvPicPr>
        <p:blipFill>
          <a:blip r:embed="rId2"/>
          <a:stretch>
            <a:fillRect/>
          </a:stretch>
        </p:blipFill>
        <p:spPr>
          <a:xfrm>
            <a:off x="5716556" y="1696188"/>
            <a:ext cx="2590682" cy="1606541"/>
          </a:xfrm>
          <a:prstGeom prst="rect">
            <a:avLst/>
          </a:prstGeom>
        </p:spPr>
      </p:pic>
      <p:sp>
        <p:nvSpPr>
          <p:cNvPr id="12" name="Metin kutusu 11">
            <a:extLst>
              <a:ext uri="{FF2B5EF4-FFF2-40B4-BE49-F238E27FC236}">
                <a16:creationId xmlns:a16="http://schemas.microsoft.com/office/drawing/2014/main" id="{32C4A8B8-A051-4020-AA3E-C66F235CD35A}"/>
              </a:ext>
            </a:extLst>
          </p:cNvPr>
          <p:cNvSpPr txBox="1"/>
          <p:nvPr/>
        </p:nvSpPr>
        <p:spPr>
          <a:xfrm>
            <a:off x="477371" y="1773620"/>
            <a:ext cx="4900746" cy="3970318"/>
          </a:xfrm>
          <a:prstGeom prst="rect">
            <a:avLst/>
          </a:prstGeom>
          <a:noFill/>
        </p:spPr>
        <p:txBody>
          <a:bodyPr wrap="square">
            <a:spAutoFit/>
          </a:bodyPr>
          <a:lstStyle/>
          <a:p>
            <a:pPr algn="l"/>
            <a:r>
              <a:rPr lang="tr-TR" sz="1800" b="0" i="0" u="none" strike="noStrike" baseline="0" dirty="0">
                <a:latin typeface="PalatinoLinotype-Roman"/>
              </a:rPr>
              <a:t>Girdi katmanı haricinde yer alan nöronlar, </a:t>
            </a:r>
          </a:p>
          <a:p>
            <a:pPr algn="l"/>
            <a:r>
              <a:rPr lang="tr-TR" sz="1800" b="0" i="0" u="none" strike="noStrike" baseline="0" dirty="0">
                <a:latin typeface="PalatinoLinotype-Roman"/>
              </a:rPr>
              <a:t>içlerinde bir hesaplama ünitesi bulundurmaktadırlar.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Her bir nöron, bir önceki aşamadan aldığı değerleri belli bir kurala göre bir aktivasyon fonksiyonunda (örneğin sigmoid, </a:t>
            </a:r>
            <a:r>
              <a:rPr lang="tr-TR" sz="1800" b="0" i="0" u="none" strike="noStrike" baseline="0" dirty="0" err="1">
                <a:latin typeface="PalatinoLinotype-Roman"/>
              </a:rPr>
              <a:t>tanh</a:t>
            </a:r>
            <a:r>
              <a:rPr lang="tr-TR" sz="1800" b="0" i="0" u="none" strike="noStrike" baseline="0" dirty="0">
                <a:latin typeface="PalatinoLinotype-Roman"/>
              </a:rPr>
              <a:t> veya </a:t>
            </a:r>
            <a:r>
              <a:rPr lang="tr-TR" sz="1800" b="0" i="0" u="none" strike="noStrike" baseline="0" dirty="0" err="1">
                <a:latin typeface="PalatinoLinotype-Roman"/>
              </a:rPr>
              <a:t>ReLU</a:t>
            </a:r>
            <a:r>
              <a:rPr lang="tr-TR" sz="1800" b="0" i="0" u="none" strike="noStrike" baseline="0" dirty="0">
                <a:latin typeface="PalatinoLinotype-Roman"/>
              </a:rPr>
              <a:t> gibi) işler ve kendi çıktısını bağlı bulunduğu nöronlara girdi olarak gönderir. Bu durumda aslında her bir ünite, önceki nöronlardan sayısal girdiler alan ve bunları bir matematiksel formül ile işleyip yine sayısal çıktılar üreten bir fonksiyondur denilebilir.</a:t>
            </a:r>
            <a:endParaRPr lang="tr-TR" dirty="0"/>
          </a:p>
        </p:txBody>
      </p:sp>
    </p:spTree>
    <p:extLst>
      <p:ext uri="{BB962C8B-B14F-4D97-AF65-F5344CB8AC3E}">
        <p14:creationId xmlns:p14="http://schemas.microsoft.com/office/powerpoint/2010/main" val="73991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Derin Öğrenme</a:t>
            </a:r>
            <a:endParaRPr lang="tr-TR" dirty="0">
              <a:solidFill>
                <a:srgbClr val="FF0000"/>
              </a:solidFill>
            </a:endParaRPr>
          </a:p>
        </p:txBody>
      </p:sp>
      <p:pic>
        <p:nvPicPr>
          <p:cNvPr id="4" name="Resim 3">
            <a:extLst>
              <a:ext uri="{FF2B5EF4-FFF2-40B4-BE49-F238E27FC236}">
                <a16:creationId xmlns:a16="http://schemas.microsoft.com/office/drawing/2014/main" id="{06E3ABEC-591E-4735-815F-64ED8920087D}"/>
              </a:ext>
            </a:extLst>
          </p:cNvPr>
          <p:cNvPicPr>
            <a:picLocks noChangeAspect="1"/>
          </p:cNvPicPr>
          <p:nvPr/>
        </p:nvPicPr>
        <p:blipFill>
          <a:blip r:embed="rId2"/>
          <a:stretch>
            <a:fillRect/>
          </a:stretch>
        </p:blipFill>
        <p:spPr>
          <a:xfrm>
            <a:off x="1812876" y="1895117"/>
            <a:ext cx="5327636" cy="1726388"/>
          </a:xfrm>
          <a:prstGeom prst="rect">
            <a:avLst/>
          </a:prstGeom>
        </p:spPr>
      </p:pic>
      <p:sp>
        <p:nvSpPr>
          <p:cNvPr id="13" name="Metin kutusu 12">
            <a:extLst>
              <a:ext uri="{FF2B5EF4-FFF2-40B4-BE49-F238E27FC236}">
                <a16:creationId xmlns:a16="http://schemas.microsoft.com/office/drawing/2014/main" id="{9E634296-D75F-458F-B224-27C78585ACD0}"/>
              </a:ext>
            </a:extLst>
          </p:cNvPr>
          <p:cNvSpPr txBox="1"/>
          <p:nvPr/>
        </p:nvSpPr>
        <p:spPr>
          <a:xfrm>
            <a:off x="634099" y="4093310"/>
            <a:ext cx="7673139" cy="1477328"/>
          </a:xfrm>
          <a:prstGeom prst="rect">
            <a:avLst/>
          </a:prstGeom>
          <a:noFill/>
        </p:spPr>
        <p:txBody>
          <a:bodyPr wrap="square">
            <a:spAutoFit/>
          </a:bodyPr>
          <a:lstStyle/>
          <a:p>
            <a:pPr algn="l"/>
            <a:r>
              <a:rPr lang="tr-TR" sz="1800" b="0" i="0" u="none" strike="noStrike" baseline="0" dirty="0">
                <a:latin typeface="PalatinoLinotype-Roman"/>
              </a:rPr>
              <a:t>Kanserli ve kanserli olmayan görüntülerin girdi olarak verildiği örnek bir</a:t>
            </a:r>
          </a:p>
          <a:p>
            <a:pPr algn="l"/>
            <a:r>
              <a:rPr lang="tr-TR" sz="1800" b="0" i="0" u="none" strike="noStrike" baseline="0" dirty="0">
                <a:latin typeface="PalatinoLinotype-Roman"/>
              </a:rPr>
              <a:t>derin öğrenme modelinin ara katmanları. Görüntüler işlenebilecek parçalara ayrılır ve pozitif-negatif olarak etiketlendirilip filtreler vasıtasıyla her bir parçaya ait çok sayıda özellik çıkarımı yapılır. Eğitilen model, seçilen bir sınıflandırıcı ile çıktı üretir.</a:t>
            </a:r>
            <a:endParaRPr lang="tr-TR" dirty="0"/>
          </a:p>
        </p:txBody>
      </p:sp>
    </p:spTree>
    <p:extLst>
      <p:ext uri="{BB962C8B-B14F-4D97-AF65-F5344CB8AC3E}">
        <p14:creationId xmlns:p14="http://schemas.microsoft.com/office/powerpoint/2010/main" val="284708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Sağlık Hizmetlerinde Yapay Öğrenme</a:t>
            </a:r>
            <a:endParaRPr lang="tr-TR" dirty="0">
              <a:solidFill>
                <a:srgbClr val="FF0000"/>
              </a:solidFill>
            </a:endParaRPr>
          </a:p>
        </p:txBody>
      </p:sp>
      <p:sp>
        <p:nvSpPr>
          <p:cNvPr id="10" name="Metin kutusu 9">
            <a:extLst>
              <a:ext uri="{FF2B5EF4-FFF2-40B4-BE49-F238E27FC236}">
                <a16:creationId xmlns:a16="http://schemas.microsoft.com/office/drawing/2014/main" id="{0C0523C2-B786-46F3-920D-699AAF0A1D85}"/>
              </a:ext>
            </a:extLst>
          </p:cNvPr>
          <p:cNvSpPr txBox="1"/>
          <p:nvPr/>
        </p:nvSpPr>
        <p:spPr>
          <a:xfrm>
            <a:off x="477370" y="1901859"/>
            <a:ext cx="7860514" cy="1200329"/>
          </a:xfrm>
          <a:prstGeom prst="rect">
            <a:avLst/>
          </a:prstGeom>
          <a:noFill/>
        </p:spPr>
        <p:txBody>
          <a:bodyPr wrap="square">
            <a:spAutoFit/>
          </a:bodyPr>
          <a:lstStyle/>
          <a:p>
            <a:pPr algn="l"/>
            <a:r>
              <a:rPr lang="tr-TR" sz="1800" b="0" i="0" u="none" strike="noStrike" baseline="0" dirty="0">
                <a:latin typeface="PalatinoLinotype-Roman"/>
              </a:rPr>
              <a:t>Tıpta yapay zekanın ilk somut kullanımı 1970’li yıllarda Uzman Sistemler</a:t>
            </a:r>
          </a:p>
          <a:p>
            <a:pPr algn="l"/>
            <a:r>
              <a:rPr lang="tr-TR" sz="1800" b="0" i="0" u="none" strike="noStrike" baseline="0" dirty="0">
                <a:latin typeface="PalatinoLinotype-Roman"/>
              </a:rPr>
              <a:t>ile olmuştur. Uzman Sistemler, belirli bir alanın önde gelen uzmanlarından derlenmiş bilgi tabanlarına dayanarak düzenlenmiş çok sayıdaki “eğer … ise … </a:t>
            </a:r>
            <a:r>
              <a:rPr lang="tr-TR" sz="1800" b="0" i="0" u="none" strike="noStrike" baseline="0" dirty="0" err="1">
                <a:latin typeface="PalatinoLinotype-Roman"/>
              </a:rPr>
              <a:t>dir</a:t>
            </a:r>
            <a:r>
              <a:rPr lang="tr-TR" sz="1800" b="0" i="0" u="none" strike="noStrike" baseline="0" dirty="0">
                <a:latin typeface="PalatinoLinotype-Roman"/>
              </a:rPr>
              <a:t>” biçimindeki kuraldan oluşan kural tabanlı sistemlerdir.</a:t>
            </a:r>
            <a:endParaRPr lang="tr-TR" dirty="0"/>
          </a:p>
        </p:txBody>
      </p:sp>
      <p:sp>
        <p:nvSpPr>
          <p:cNvPr id="12" name="Metin kutusu 11">
            <a:extLst>
              <a:ext uri="{FF2B5EF4-FFF2-40B4-BE49-F238E27FC236}">
                <a16:creationId xmlns:a16="http://schemas.microsoft.com/office/drawing/2014/main" id="{8F5E5ABB-C3D3-45A6-88B1-26A243EC7EB3}"/>
              </a:ext>
            </a:extLst>
          </p:cNvPr>
          <p:cNvSpPr txBox="1"/>
          <p:nvPr/>
        </p:nvSpPr>
        <p:spPr>
          <a:xfrm>
            <a:off x="351923" y="3428999"/>
            <a:ext cx="8142372" cy="2308324"/>
          </a:xfrm>
          <a:prstGeom prst="rect">
            <a:avLst/>
          </a:prstGeom>
          <a:noFill/>
        </p:spPr>
        <p:txBody>
          <a:bodyPr wrap="square">
            <a:spAutoFit/>
          </a:bodyPr>
          <a:lstStyle/>
          <a:p>
            <a:pPr algn="l"/>
            <a:r>
              <a:rPr lang="tr-TR" sz="1800" b="0" i="0" u="none" strike="noStrike" baseline="0" dirty="0">
                <a:latin typeface="PalatinoLinotype-Roman"/>
              </a:rPr>
              <a:t>Günümüzde sürekli artan çok miktardaki sağlık verisi sağlık hizmetleri</a:t>
            </a:r>
          </a:p>
          <a:p>
            <a:pPr algn="l"/>
            <a:r>
              <a:rPr lang="tr-TR" sz="1800" b="0" i="0" u="none" strike="noStrike" baseline="0" dirty="0">
                <a:latin typeface="PalatinoLinotype-Roman"/>
              </a:rPr>
              <a:t>için önemli fırsatlar sunmakta ve gelişen yapay öğrenme teknolojileri</a:t>
            </a:r>
          </a:p>
          <a:p>
            <a:pPr algn="l"/>
            <a:r>
              <a:rPr lang="tr-TR" sz="1800" b="0" i="0" u="none" strike="noStrike" baseline="0" dirty="0">
                <a:latin typeface="PalatinoLinotype-Roman"/>
              </a:rPr>
              <a:t>sayesinde sağlık hizmetlerinde yeni bir çağa girilmektedir. </a:t>
            </a:r>
          </a:p>
          <a:p>
            <a:pPr algn="l"/>
            <a:endParaRPr lang="tr-TR" dirty="0">
              <a:latin typeface="PalatinoLinotype-Roman"/>
            </a:endParaRPr>
          </a:p>
          <a:p>
            <a:pPr algn="l"/>
            <a:r>
              <a:rPr lang="tr-TR" sz="1800" b="0" i="0" u="none" strike="noStrike" baseline="0" dirty="0">
                <a:latin typeface="PalatinoLinotype-Roman"/>
              </a:rPr>
              <a:t>Hassas Tıp ile, elektronik sağlık kayıtları, moleküler özelliklerde değişkenlikler, çevresel faktörler ve yaşam stili gibi çok yönlü hasta verisinin işlenmesi ile doğru hastaya doğru zamanda doğru tedavinin yapılması hedeflenmektedir</a:t>
            </a:r>
            <a:endParaRPr lang="tr-TR" dirty="0"/>
          </a:p>
        </p:txBody>
      </p:sp>
    </p:spTree>
    <p:extLst>
      <p:ext uri="{BB962C8B-B14F-4D97-AF65-F5344CB8AC3E}">
        <p14:creationId xmlns:p14="http://schemas.microsoft.com/office/powerpoint/2010/main" val="366792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Tıbbi Görüntülerin Analizinde Yapay Öğrenme</a:t>
            </a:r>
            <a:endParaRPr lang="tr-TR" dirty="0">
              <a:solidFill>
                <a:srgbClr val="FF0000"/>
              </a:solidFill>
            </a:endParaRPr>
          </a:p>
        </p:txBody>
      </p:sp>
      <p:sp>
        <p:nvSpPr>
          <p:cNvPr id="10" name="Metin kutusu 9">
            <a:extLst>
              <a:ext uri="{FF2B5EF4-FFF2-40B4-BE49-F238E27FC236}">
                <a16:creationId xmlns:a16="http://schemas.microsoft.com/office/drawing/2014/main" id="{E9AC9656-74DD-4B4E-922B-D697A9599BAE}"/>
              </a:ext>
            </a:extLst>
          </p:cNvPr>
          <p:cNvSpPr txBox="1"/>
          <p:nvPr/>
        </p:nvSpPr>
        <p:spPr>
          <a:xfrm>
            <a:off x="592555" y="2196770"/>
            <a:ext cx="8070182" cy="1200329"/>
          </a:xfrm>
          <a:prstGeom prst="rect">
            <a:avLst/>
          </a:prstGeom>
          <a:noFill/>
        </p:spPr>
        <p:txBody>
          <a:bodyPr wrap="square">
            <a:spAutoFit/>
          </a:bodyPr>
          <a:lstStyle/>
          <a:p>
            <a:pPr algn="l"/>
            <a:r>
              <a:rPr lang="tr-TR" sz="1800" b="0" i="0" u="none" strike="noStrike" baseline="0" dirty="0">
                <a:latin typeface="PalatinoLinotype-Roman"/>
              </a:rPr>
              <a:t>derin öğrenme modellerini doğası gereği ihtiyaç duyduğu büyük</a:t>
            </a:r>
          </a:p>
          <a:p>
            <a:pPr algn="l"/>
            <a:r>
              <a:rPr lang="tr-TR" sz="1800" b="0" i="0" u="none" strike="noStrike" baseline="0" dirty="0">
                <a:latin typeface="PalatinoLinotype-Roman"/>
              </a:rPr>
              <a:t>veriler ile eğitip kanser çalışmalarında elle yapılan yöntemlere kıyasla çok</a:t>
            </a:r>
          </a:p>
          <a:p>
            <a:pPr algn="l"/>
            <a:r>
              <a:rPr lang="tr-TR" sz="1800" b="0" i="0" u="none" strike="noStrike" baseline="0" dirty="0">
                <a:latin typeface="PalatinoLinotype-Roman"/>
              </a:rPr>
              <a:t>daha yüksek başarımlar elde etme amaçlı araştırmalar son yıllarda ön plana</a:t>
            </a:r>
          </a:p>
          <a:p>
            <a:pPr algn="l"/>
            <a:r>
              <a:rPr lang="tr-TR" sz="1800" b="0" i="0" u="none" strike="noStrike" baseline="0" dirty="0">
                <a:latin typeface="PalatinoLinotype-Roman"/>
              </a:rPr>
              <a:t>çıkmıştır.</a:t>
            </a:r>
            <a:endParaRPr lang="tr-TR" dirty="0"/>
          </a:p>
        </p:txBody>
      </p:sp>
      <p:pic>
        <p:nvPicPr>
          <p:cNvPr id="5" name="Resim 4">
            <a:extLst>
              <a:ext uri="{FF2B5EF4-FFF2-40B4-BE49-F238E27FC236}">
                <a16:creationId xmlns:a16="http://schemas.microsoft.com/office/drawing/2014/main" id="{77FF65F3-C3FD-4580-AD06-993323C6805E}"/>
              </a:ext>
            </a:extLst>
          </p:cNvPr>
          <p:cNvPicPr>
            <a:picLocks noChangeAspect="1"/>
          </p:cNvPicPr>
          <p:nvPr/>
        </p:nvPicPr>
        <p:blipFill>
          <a:blip r:embed="rId2"/>
          <a:stretch>
            <a:fillRect/>
          </a:stretch>
        </p:blipFill>
        <p:spPr>
          <a:xfrm>
            <a:off x="932447" y="3626426"/>
            <a:ext cx="6821905" cy="1734630"/>
          </a:xfrm>
          <a:prstGeom prst="rect">
            <a:avLst/>
          </a:prstGeom>
        </p:spPr>
      </p:pic>
      <p:sp>
        <p:nvSpPr>
          <p:cNvPr id="12" name="Metin kutusu 11">
            <a:extLst>
              <a:ext uri="{FF2B5EF4-FFF2-40B4-BE49-F238E27FC236}">
                <a16:creationId xmlns:a16="http://schemas.microsoft.com/office/drawing/2014/main" id="{7B838B91-A05B-43A6-A74F-9E69E8CC62DF}"/>
              </a:ext>
            </a:extLst>
          </p:cNvPr>
          <p:cNvSpPr txBox="1"/>
          <p:nvPr/>
        </p:nvSpPr>
        <p:spPr>
          <a:xfrm>
            <a:off x="2066424" y="5492096"/>
            <a:ext cx="5011152" cy="369332"/>
          </a:xfrm>
          <a:prstGeom prst="rect">
            <a:avLst/>
          </a:prstGeom>
          <a:noFill/>
        </p:spPr>
        <p:txBody>
          <a:bodyPr wrap="square">
            <a:spAutoFit/>
          </a:bodyPr>
          <a:lstStyle/>
          <a:p>
            <a:r>
              <a:rPr lang="tr-TR" sz="1800" b="0" i="0" u="none" strike="noStrike" baseline="0" dirty="0">
                <a:latin typeface="PalatinoLinotype-Roman"/>
              </a:rPr>
              <a:t>örnek bir metastazlı (kanserli) bölge.</a:t>
            </a:r>
            <a:endParaRPr lang="tr-TR" dirty="0"/>
          </a:p>
        </p:txBody>
      </p:sp>
    </p:spTree>
    <p:extLst>
      <p:ext uri="{BB962C8B-B14F-4D97-AF65-F5344CB8AC3E}">
        <p14:creationId xmlns:p14="http://schemas.microsoft.com/office/powerpoint/2010/main" val="237441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0" name="Metin kutusu 9">
            <a:extLst>
              <a:ext uri="{FF2B5EF4-FFF2-40B4-BE49-F238E27FC236}">
                <a16:creationId xmlns:a16="http://schemas.microsoft.com/office/drawing/2014/main" id="{E9AC9656-74DD-4B4E-922B-D697A9599BAE}"/>
              </a:ext>
            </a:extLst>
          </p:cNvPr>
          <p:cNvSpPr txBox="1"/>
          <p:nvPr/>
        </p:nvSpPr>
        <p:spPr>
          <a:xfrm>
            <a:off x="592555" y="2196770"/>
            <a:ext cx="8070182" cy="3970318"/>
          </a:xfrm>
          <a:prstGeom prst="rect">
            <a:avLst/>
          </a:prstGeom>
          <a:noFill/>
        </p:spPr>
        <p:txBody>
          <a:bodyPr wrap="square">
            <a:spAutoFit/>
          </a:bodyPr>
          <a:lstStyle/>
          <a:p>
            <a:pPr algn="l"/>
            <a:r>
              <a:rPr lang="tr-TR" sz="1800" b="0" i="0" u="none" strike="noStrike" baseline="0" dirty="0">
                <a:latin typeface="PalatinoLinotype-Roman"/>
              </a:rPr>
              <a:t>Haberleşme ve bilgisayar teknolojilerindeki ilerlemelerin de yardımıyla</a:t>
            </a:r>
          </a:p>
          <a:p>
            <a:pPr algn="l"/>
            <a:r>
              <a:rPr lang="tr-TR" sz="1800" b="0" i="0" u="none" strike="noStrike" baseline="0" dirty="0">
                <a:latin typeface="PalatinoLinotype-Roman"/>
              </a:rPr>
              <a:t>son yıllarda veriye erişim oldukça kolaylaşmıştır.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Çevremizde bulunan ve anlık veri toplayabilen buzdolabından ekmek kızartma makinesine, akıllı telefondan termostata kadar çok değişik cihaz bulunmaktadır. </a:t>
            </a:r>
          </a:p>
          <a:p>
            <a:pPr algn="l"/>
            <a:endParaRPr lang="tr-TR" dirty="0">
              <a:latin typeface="PalatinoLinotype-Roman"/>
            </a:endParaRPr>
          </a:p>
          <a:p>
            <a:pPr algn="l"/>
            <a:r>
              <a:rPr lang="tr-TR" sz="1800" b="0" i="0" u="none" strike="noStrike" baseline="0" dirty="0">
                <a:latin typeface="PalatinoLinotype-Roman"/>
              </a:rPr>
              <a:t>Bu cihazlar topladıkları verileri algılayıcı ağlar (sensor </a:t>
            </a:r>
            <a:r>
              <a:rPr lang="tr-TR" sz="1800" b="0" i="0" u="none" strike="noStrike" baseline="0" dirty="0" err="1">
                <a:latin typeface="PalatinoLinotype-Roman"/>
              </a:rPr>
              <a:t>networks</a:t>
            </a:r>
            <a:r>
              <a:rPr lang="tr-TR" sz="1800" b="0" i="0" u="none" strike="noStrike" baseline="0" dirty="0">
                <a:latin typeface="PalatinoLinotype-Roman"/>
              </a:rPr>
              <a:t>) üzerinden paylaşabilmektedirler. </a:t>
            </a:r>
          </a:p>
          <a:p>
            <a:pPr algn="l"/>
            <a:endParaRPr lang="tr-TR" dirty="0">
              <a:latin typeface="PalatinoLinotype-Roman"/>
            </a:endParaRPr>
          </a:p>
          <a:p>
            <a:pPr algn="l"/>
            <a:r>
              <a:rPr lang="tr-TR" sz="1800" b="0" i="0" u="none" strike="noStrike" baseline="0" dirty="0">
                <a:latin typeface="PalatinoLinotype-Roman"/>
              </a:rPr>
              <a:t>Bunların yanı sıra genellikle durağan şekilde bulunan ve kamu kurumları, Sivil Toplum Kuruluşları (STK) veya özel sektör firmaları tarafından genel paylaşıma açık olarak tutulan büyük miktarda veri bulunmaktadır</a:t>
            </a:r>
            <a:endParaRPr lang="tr-TR" dirty="0"/>
          </a:p>
        </p:txBody>
      </p:sp>
    </p:spTree>
    <p:extLst>
      <p:ext uri="{BB962C8B-B14F-4D97-AF65-F5344CB8AC3E}">
        <p14:creationId xmlns:p14="http://schemas.microsoft.com/office/powerpoint/2010/main" val="376389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0" name="Metin kutusu 9">
            <a:extLst>
              <a:ext uri="{FF2B5EF4-FFF2-40B4-BE49-F238E27FC236}">
                <a16:creationId xmlns:a16="http://schemas.microsoft.com/office/drawing/2014/main" id="{E9AC9656-74DD-4B4E-922B-D697A9599BAE}"/>
              </a:ext>
            </a:extLst>
          </p:cNvPr>
          <p:cNvSpPr txBox="1"/>
          <p:nvPr/>
        </p:nvSpPr>
        <p:spPr>
          <a:xfrm>
            <a:off x="592555" y="2196770"/>
            <a:ext cx="8070182" cy="2031325"/>
          </a:xfrm>
          <a:prstGeom prst="rect">
            <a:avLst/>
          </a:prstGeom>
          <a:noFill/>
        </p:spPr>
        <p:txBody>
          <a:bodyPr wrap="square">
            <a:spAutoFit/>
          </a:bodyPr>
          <a:lstStyle/>
          <a:p>
            <a:pPr algn="l"/>
            <a:r>
              <a:rPr lang="tr-TR" sz="1800" b="0" i="0" u="none" strike="noStrike" baseline="0" dirty="0">
                <a:latin typeface="PalatinoLinotype-Roman"/>
              </a:rPr>
              <a:t>en önemli zorlukların başında toplanan verinin miktar, çeşitlilik ve akış hızının sürekli artıyor olmasıdır. </a:t>
            </a:r>
          </a:p>
          <a:p>
            <a:pPr algn="l"/>
            <a:endParaRPr lang="tr-TR" dirty="0">
              <a:latin typeface="PalatinoLinotype-Roman"/>
            </a:endParaRPr>
          </a:p>
          <a:p>
            <a:pPr algn="l"/>
            <a:r>
              <a:rPr lang="tr-TR" sz="1800" b="0" i="0" u="none" strike="noStrike" baseline="0" dirty="0">
                <a:latin typeface="PalatinoLinotype-Roman"/>
              </a:rPr>
              <a:t>Veri paylaşımının önündeki engellerin de gün geçtikçe azaldığını göz önüne alırsak, bu sürekli büyüyen ve değişen veriyi en hızlı ve doğru şekilde işlemek ve analiz etmek firmalar açısından rekabet avantajı sağlayabilmek için çok daha büyük önem kazanmıştır.</a:t>
            </a:r>
            <a:endParaRPr lang="tr-TR" dirty="0"/>
          </a:p>
        </p:txBody>
      </p:sp>
    </p:spTree>
    <p:extLst>
      <p:ext uri="{BB962C8B-B14F-4D97-AF65-F5344CB8AC3E}">
        <p14:creationId xmlns:p14="http://schemas.microsoft.com/office/powerpoint/2010/main" val="279810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0" name="Metin kutusu 9">
            <a:extLst>
              <a:ext uri="{FF2B5EF4-FFF2-40B4-BE49-F238E27FC236}">
                <a16:creationId xmlns:a16="http://schemas.microsoft.com/office/drawing/2014/main" id="{E9AC9656-74DD-4B4E-922B-D697A9599BAE}"/>
              </a:ext>
            </a:extLst>
          </p:cNvPr>
          <p:cNvSpPr txBox="1"/>
          <p:nvPr/>
        </p:nvSpPr>
        <p:spPr>
          <a:xfrm>
            <a:off x="481263" y="3330328"/>
            <a:ext cx="8070182" cy="1754326"/>
          </a:xfrm>
          <a:prstGeom prst="rect">
            <a:avLst/>
          </a:prstGeom>
          <a:noFill/>
        </p:spPr>
        <p:txBody>
          <a:bodyPr wrap="square">
            <a:spAutoFit/>
          </a:bodyPr>
          <a:lstStyle/>
          <a:p>
            <a:pPr algn="l"/>
            <a:r>
              <a:rPr lang="tr-TR" sz="1800" b="0" i="0" u="none" strike="noStrike" baseline="0" dirty="0">
                <a:latin typeface="PalatinoLinotype-Roman"/>
              </a:rPr>
              <a:t>Bu amaca yönelik çalışmaları incelediğimizde Büyük Veri/Açık Veri (</a:t>
            </a:r>
            <a:r>
              <a:rPr lang="tr-TR" sz="1800" b="0" i="0" u="none" strike="noStrike" baseline="0" dirty="0" err="1">
                <a:latin typeface="PalatinoLinotype-Roman"/>
              </a:rPr>
              <a:t>Big</a:t>
            </a:r>
            <a:endParaRPr lang="tr-TR" sz="1800" b="0" i="0" u="none" strike="noStrike" baseline="0" dirty="0">
              <a:latin typeface="PalatinoLinotype-Roman"/>
            </a:endParaRPr>
          </a:p>
          <a:p>
            <a:pPr algn="l"/>
            <a:r>
              <a:rPr lang="tr-TR" sz="1800" b="0" i="0" u="none" strike="noStrike" baseline="0" dirty="0">
                <a:latin typeface="PalatinoLinotype-Roman"/>
              </a:rPr>
              <a:t>Data/Open Data) analizi kavramları ön plana çıkmaktadır. </a:t>
            </a:r>
          </a:p>
          <a:p>
            <a:pPr algn="l"/>
            <a:endParaRPr lang="tr-TR" dirty="0">
              <a:latin typeface="PalatinoLinotype-Roman"/>
            </a:endParaRPr>
          </a:p>
          <a:p>
            <a:pPr algn="l"/>
            <a:r>
              <a:rPr lang="tr-TR" sz="1800" b="0" i="0" u="none" strike="noStrike" baseline="0" dirty="0">
                <a:latin typeface="PalatinoLinotype-Roman"/>
              </a:rPr>
              <a:t>Bunların yanı sıra son yıllarda araştırmacıların oldukça ilgi gösterdiği derin öğrenme konusu da “akıllı karar destek sistemleri” için iyi bir çözüm potansiyeli olarak görülmektedir.</a:t>
            </a:r>
            <a:endParaRPr lang="tr-TR" dirty="0"/>
          </a:p>
        </p:txBody>
      </p:sp>
      <p:pic>
        <p:nvPicPr>
          <p:cNvPr id="4098" name="Picture 2" descr="BigData'nın (Büyük Veri) Endüstriyel Kullanımı">
            <a:extLst>
              <a:ext uri="{FF2B5EF4-FFF2-40B4-BE49-F238E27FC236}">
                <a16:creationId xmlns:a16="http://schemas.microsoft.com/office/drawing/2014/main" id="{1421787F-886B-49D9-A5C9-0A65E7CE0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3" y="10477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8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0" name="Metin kutusu 9">
            <a:extLst>
              <a:ext uri="{FF2B5EF4-FFF2-40B4-BE49-F238E27FC236}">
                <a16:creationId xmlns:a16="http://schemas.microsoft.com/office/drawing/2014/main" id="{E9AC9656-74DD-4B4E-922B-D697A9599BAE}"/>
              </a:ext>
            </a:extLst>
          </p:cNvPr>
          <p:cNvSpPr txBox="1"/>
          <p:nvPr/>
        </p:nvSpPr>
        <p:spPr>
          <a:xfrm>
            <a:off x="592555" y="2196770"/>
            <a:ext cx="8070182" cy="1754326"/>
          </a:xfrm>
          <a:prstGeom prst="rect">
            <a:avLst/>
          </a:prstGeom>
          <a:noFill/>
        </p:spPr>
        <p:txBody>
          <a:bodyPr wrap="square">
            <a:spAutoFit/>
          </a:bodyPr>
          <a:lstStyle/>
          <a:p>
            <a:pPr algn="l"/>
            <a:r>
              <a:rPr lang="tr-TR" sz="1800" b="0" i="0" u="none" strike="noStrike" baseline="0" dirty="0">
                <a:latin typeface="PalatinoLinotype-Roman"/>
              </a:rPr>
              <a:t>Büyük veri en yalın tanımıyla düşünüldüğünde bildiğimiz klasik veri</a:t>
            </a:r>
          </a:p>
          <a:p>
            <a:pPr algn="l"/>
            <a:r>
              <a:rPr lang="tr-TR" sz="1800" b="0" i="0" u="none" strike="noStrike" baseline="0" dirty="0">
                <a:latin typeface="PalatinoLinotype-Roman"/>
              </a:rPr>
              <a:t>analizi süreçleriyle işleyemeyeceğimiz veri grubu olarak nitelendirilebilir. Burada dikkat edilmesi gereken husus bahsi geçen verinin sadece miktar</a:t>
            </a:r>
          </a:p>
          <a:p>
            <a:pPr algn="l"/>
            <a:r>
              <a:rPr lang="tr-TR" sz="1800" b="0" i="0" u="none" strike="noStrike" baseline="0" dirty="0">
                <a:latin typeface="PalatinoLinotype-Roman"/>
              </a:rPr>
              <a:t>olarak değil, çeşitlilik ve akış hızı olarak da alışılagelmiş veri yapısından</a:t>
            </a:r>
          </a:p>
          <a:p>
            <a:pPr algn="l"/>
            <a:r>
              <a:rPr lang="tr-TR" sz="1800" b="0" i="0" u="none" strike="noStrike" baseline="0" dirty="0">
                <a:latin typeface="PalatinoLinotype-Roman"/>
              </a:rPr>
              <a:t>farklı olabileceğidir. Tüm bu farklı yapılanma birlikte büyük veri kavramını</a:t>
            </a:r>
          </a:p>
          <a:p>
            <a:pPr algn="l"/>
            <a:r>
              <a:rPr lang="tr-TR" sz="1800" b="0" i="0" u="none" strike="noStrike" baseline="0" dirty="0">
                <a:latin typeface="PalatinoLinotype-Roman"/>
              </a:rPr>
              <a:t>oluşturmaktadır.</a:t>
            </a:r>
            <a:endParaRPr lang="tr-TR" dirty="0"/>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Açık Veri ve Büyük Veri Kavramları</a:t>
            </a:r>
            <a:endParaRPr lang="tr-TR" dirty="0">
              <a:solidFill>
                <a:srgbClr val="FF0000"/>
              </a:solidFill>
            </a:endParaRPr>
          </a:p>
        </p:txBody>
      </p:sp>
    </p:spTree>
    <p:extLst>
      <p:ext uri="{BB962C8B-B14F-4D97-AF65-F5344CB8AC3E}">
        <p14:creationId xmlns:p14="http://schemas.microsoft.com/office/powerpoint/2010/main" val="234849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Açık Veri ve Büyük Veri Kavramları</a:t>
            </a:r>
            <a:endParaRPr lang="tr-TR" dirty="0">
              <a:solidFill>
                <a:srgbClr val="FF0000"/>
              </a:solidFill>
            </a:endParaRPr>
          </a:p>
        </p:txBody>
      </p:sp>
      <p:pic>
        <p:nvPicPr>
          <p:cNvPr id="5" name="Resim 4">
            <a:extLst>
              <a:ext uri="{FF2B5EF4-FFF2-40B4-BE49-F238E27FC236}">
                <a16:creationId xmlns:a16="http://schemas.microsoft.com/office/drawing/2014/main" id="{8BA2F50F-EFF7-432D-89B9-7CC7FB6A3E15}"/>
              </a:ext>
            </a:extLst>
          </p:cNvPr>
          <p:cNvPicPr>
            <a:picLocks noChangeAspect="1"/>
          </p:cNvPicPr>
          <p:nvPr/>
        </p:nvPicPr>
        <p:blipFill>
          <a:blip r:embed="rId2"/>
          <a:stretch>
            <a:fillRect/>
          </a:stretch>
        </p:blipFill>
        <p:spPr>
          <a:xfrm>
            <a:off x="475205" y="1511658"/>
            <a:ext cx="7117976" cy="3834684"/>
          </a:xfrm>
          <a:prstGeom prst="rect">
            <a:avLst/>
          </a:prstGeom>
        </p:spPr>
      </p:pic>
      <p:sp>
        <p:nvSpPr>
          <p:cNvPr id="13" name="Metin kutusu 12">
            <a:extLst>
              <a:ext uri="{FF2B5EF4-FFF2-40B4-BE49-F238E27FC236}">
                <a16:creationId xmlns:a16="http://schemas.microsoft.com/office/drawing/2014/main" id="{EF584CAF-ED59-4990-83E2-32E8DF2094B9}"/>
              </a:ext>
            </a:extLst>
          </p:cNvPr>
          <p:cNvSpPr txBox="1"/>
          <p:nvPr/>
        </p:nvSpPr>
        <p:spPr>
          <a:xfrm>
            <a:off x="1570077" y="5489786"/>
            <a:ext cx="6442953" cy="369332"/>
          </a:xfrm>
          <a:prstGeom prst="rect">
            <a:avLst/>
          </a:prstGeom>
          <a:noFill/>
        </p:spPr>
        <p:txBody>
          <a:bodyPr wrap="square">
            <a:spAutoFit/>
          </a:bodyPr>
          <a:lstStyle/>
          <a:p>
            <a:r>
              <a:rPr lang="tr-TR" sz="1800" b="0" i="0" u="none" strike="noStrike" baseline="0" dirty="0">
                <a:latin typeface="PalatinoLinotype-Roman"/>
              </a:rPr>
              <a:t>Büyük Veri, Açık Veri ve Açık Devlet kapsama alanları</a:t>
            </a:r>
            <a:endParaRPr lang="tr-TR" dirty="0"/>
          </a:p>
        </p:txBody>
      </p:sp>
    </p:spTree>
    <p:extLst>
      <p:ext uri="{BB962C8B-B14F-4D97-AF65-F5344CB8AC3E}">
        <p14:creationId xmlns:p14="http://schemas.microsoft.com/office/powerpoint/2010/main" val="248958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Açık Veri ve Büyük Veri Kavramları</a:t>
            </a:r>
            <a:endParaRPr lang="tr-TR" dirty="0">
              <a:solidFill>
                <a:srgbClr val="FF0000"/>
              </a:solidFill>
            </a:endParaRPr>
          </a:p>
        </p:txBody>
      </p:sp>
      <p:pic>
        <p:nvPicPr>
          <p:cNvPr id="14" name="Resim 13">
            <a:extLst>
              <a:ext uri="{FF2B5EF4-FFF2-40B4-BE49-F238E27FC236}">
                <a16:creationId xmlns:a16="http://schemas.microsoft.com/office/drawing/2014/main" id="{D905EF10-AFAA-411B-AFA0-CA1891524FB6}"/>
              </a:ext>
            </a:extLst>
          </p:cNvPr>
          <p:cNvPicPr>
            <a:picLocks noChangeAspect="1"/>
          </p:cNvPicPr>
          <p:nvPr/>
        </p:nvPicPr>
        <p:blipFill>
          <a:blip r:embed="rId2"/>
          <a:stretch>
            <a:fillRect/>
          </a:stretch>
        </p:blipFill>
        <p:spPr>
          <a:xfrm>
            <a:off x="1088858" y="1617876"/>
            <a:ext cx="6509084" cy="3339135"/>
          </a:xfrm>
          <a:prstGeom prst="rect">
            <a:avLst/>
          </a:prstGeom>
        </p:spPr>
      </p:pic>
      <p:sp>
        <p:nvSpPr>
          <p:cNvPr id="16" name="Metin kutusu 15">
            <a:extLst>
              <a:ext uri="{FF2B5EF4-FFF2-40B4-BE49-F238E27FC236}">
                <a16:creationId xmlns:a16="http://schemas.microsoft.com/office/drawing/2014/main" id="{C46A95B2-CE7C-4CBC-A250-7E15C7968E37}"/>
              </a:ext>
            </a:extLst>
          </p:cNvPr>
          <p:cNvSpPr txBox="1"/>
          <p:nvPr/>
        </p:nvSpPr>
        <p:spPr>
          <a:xfrm>
            <a:off x="2216819" y="5240124"/>
            <a:ext cx="5011152" cy="369332"/>
          </a:xfrm>
          <a:prstGeom prst="rect">
            <a:avLst/>
          </a:prstGeom>
          <a:noFill/>
        </p:spPr>
        <p:txBody>
          <a:bodyPr wrap="square">
            <a:spAutoFit/>
          </a:bodyPr>
          <a:lstStyle/>
          <a:p>
            <a:r>
              <a:rPr lang="tr-TR" sz="1800" b="0" i="0" u="none" strike="noStrike" baseline="0" dirty="0">
                <a:latin typeface="PalatinoLinotype-Roman"/>
              </a:rPr>
              <a:t>IBM’e göre Büyük ve Açık Veri Özellikleri</a:t>
            </a:r>
            <a:endParaRPr lang="tr-TR" dirty="0"/>
          </a:p>
        </p:txBody>
      </p:sp>
    </p:spTree>
    <p:extLst>
      <p:ext uri="{BB962C8B-B14F-4D97-AF65-F5344CB8AC3E}">
        <p14:creationId xmlns:p14="http://schemas.microsoft.com/office/powerpoint/2010/main" val="73918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4708240" cy="4247317"/>
          </a:xfrm>
          <a:prstGeom prst="rect">
            <a:avLst/>
          </a:prstGeom>
          <a:noFill/>
        </p:spPr>
        <p:txBody>
          <a:bodyPr wrap="square">
            <a:spAutoFit/>
          </a:bodyPr>
          <a:lstStyle/>
          <a:p>
            <a:pPr algn="l"/>
            <a:r>
              <a:rPr lang="tr-TR" sz="1800" b="0" i="0" u="none" strike="noStrike" baseline="0" dirty="0">
                <a:latin typeface="PalatinoLinotype-Roman"/>
              </a:rPr>
              <a:t>Sağlık alanında yapılan tıbbi araştırmalar, bir çok alanda teknolojik gelişmelerin ışığında gelecek vadeden bir düzeyde devam etmektedir. </a:t>
            </a:r>
          </a:p>
          <a:p>
            <a:pPr algn="l"/>
            <a:endParaRPr lang="tr-TR" dirty="0">
              <a:latin typeface="PalatinoLinotype-Roman"/>
            </a:endParaRPr>
          </a:p>
          <a:p>
            <a:pPr algn="l"/>
            <a:r>
              <a:rPr lang="tr-TR" sz="1800" b="0" i="0" u="none" strike="noStrike" baseline="0" dirty="0">
                <a:latin typeface="PalatinoLinotype-Roman"/>
              </a:rPr>
              <a:t>Buna rağmen elde edilen sonuçlar günümüzde hala bilinen tüm hastalıkların</a:t>
            </a:r>
          </a:p>
          <a:p>
            <a:pPr algn="l"/>
            <a:r>
              <a:rPr lang="tr-TR" sz="1800" b="0" i="0" u="none" strike="noStrike" baseline="0" dirty="0">
                <a:latin typeface="PalatinoLinotype-Roman"/>
              </a:rPr>
              <a:t>mutlak tedavi gereksinimlerini </a:t>
            </a:r>
            <a:r>
              <a:rPr lang="tr-TR" sz="1800" b="0" i="0" u="none" strike="noStrike" baseline="0" dirty="0">
                <a:solidFill>
                  <a:srgbClr val="FF0000"/>
                </a:solidFill>
                <a:latin typeface="PalatinoLinotype-Roman"/>
              </a:rPr>
              <a:t>tam manasıyla karşılayabilecek düzeye gelememiştir.</a:t>
            </a:r>
          </a:p>
          <a:p>
            <a:pPr algn="l"/>
            <a:endParaRPr lang="tr-TR" dirty="0">
              <a:latin typeface="PalatinoLinotype-Roman"/>
            </a:endParaRPr>
          </a:p>
          <a:p>
            <a:pPr algn="l"/>
            <a:r>
              <a:rPr lang="tr-TR" sz="1800" b="0" i="0" u="none" strike="noStrike" baseline="0" dirty="0">
                <a:latin typeface="PalatinoLinotype-Roman"/>
              </a:rPr>
              <a:t>Klinik araştırmaların geliştirilme, deney ve onaylanma süreçlerinin kısaltılması ve çıktıların kalite süreçlerinin yönetilmesi önem arz etmektedir.</a:t>
            </a:r>
            <a:endParaRPr lang="tr-TR" dirty="0"/>
          </a:p>
        </p:txBody>
      </p:sp>
      <p:pic>
        <p:nvPicPr>
          <p:cNvPr id="1026" name="Picture 2" descr="Sağlıkta Yapay Zeka ve Derin Öğrenme - MedPha Sağlık Haberleri">
            <a:extLst>
              <a:ext uri="{FF2B5EF4-FFF2-40B4-BE49-F238E27FC236}">
                <a16:creationId xmlns:a16="http://schemas.microsoft.com/office/drawing/2014/main" id="{F6E23EFC-0324-4A0F-9CAE-928C43634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926" y="1432260"/>
            <a:ext cx="3484127" cy="2369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8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8" name="Metin kutusu 17">
            <a:extLst>
              <a:ext uri="{FF2B5EF4-FFF2-40B4-BE49-F238E27FC236}">
                <a16:creationId xmlns:a16="http://schemas.microsoft.com/office/drawing/2014/main" id="{5DF4980B-9825-4E5D-B2F8-4627A779F579}"/>
              </a:ext>
            </a:extLst>
          </p:cNvPr>
          <p:cNvSpPr txBox="1"/>
          <p:nvPr/>
        </p:nvSpPr>
        <p:spPr>
          <a:xfrm>
            <a:off x="2066424" y="1731034"/>
            <a:ext cx="5011152" cy="369332"/>
          </a:xfrm>
          <a:prstGeom prst="rect">
            <a:avLst/>
          </a:prstGeom>
          <a:noFill/>
        </p:spPr>
        <p:txBody>
          <a:bodyPr wrap="square">
            <a:spAutoFit/>
          </a:bodyPr>
          <a:lstStyle/>
          <a:p>
            <a:r>
              <a:rPr lang="tr-TR" dirty="0"/>
              <a:t>Büyük Veri Aşamaları ve Önerilen Çözümler</a:t>
            </a:r>
          </a:p>
        </p:txBody>
      </p:sp>
      <p:pic>
        <p:nvPicPr>
          <p:cNvPr id="20" name="Resim 19">
            <a:extLst>
              <a:ext uri="{FF2B5EF4-FFF2-40B4-BE49-F238E27FC236}">
                <a16:creationId xmlns:a16="http://schemas.microsoft.com/office/drawing/2014/main" id="{EB479625-E7CB-41E7-B3BC-E8368E43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09" y="2301210"/>
            <a:ext cx="6249272" cy="3477110"/>
          </a:xfrm>
          <a:prstGeom prst="rect">
            <a:avLst/>
          </a:prstGeom>
        </p:spPr>
      </p:pic>
    </p:spTree>
    <p:extLst>
      <p:ext uri="{BB962C8B-B14F-4D97-AF65-F5344CB8AC3E}">
        <p14:creationId xmlns:p14="http://schemas.microsoft.com/office/powerpoint/2010/main" val="404790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0" name="Metin kutusu 9">
            <a:extLst>
              <a:ext uri="{FF2B5EF4-FFF2-40B4-BE49-F238E27FC236}">
                <a16:creationId xmlns:a16="http://schemas.microsoft.com/office/drawing/2014/main" id="{4FF2D20C-59B0-42B7-8700-0D4188270A27}"/>
              </a:ext>
            </a:extLst>
          </p:cNvPr>
          <p:cNvSpPr txBox="1"/>
          <p:nvPr/>
        </p:nvSpPr>
        <p:spPr>
          <a:xfrm>
            <a:off x="592554" y="1817093"/>
            <a:ext cx="8322845" cy="1754326"/>
          </a:xfrm>
          <a:prstGeom prst="rect">
            <a:avLst/>
          </a:prstGeom>
          <a:noFill/>
        </p:spPr>
        <p:txBody>
          <a:bodyPr wrap="square">
            <a:spAutoFit/>
          </a:bodyPr>
          <a:lstStyle/>
          <a:p>
            <a:pPr algn="l"/>
            <a:r>
              <a:rPr lang="tr-TR" sz="1800" b="0" i="0" u="none" strike="noStrike" baseline="0" dirty="0">
                <a:latin typeface="PalatinoLinotype-Roman"/>
              </a:rPr>
              <a:t>Veri toplanıp işlendikten sonra bu ham veriden katma değeri yüksek sonuç</a:t>
            </a:r>
          </a:p>
          <a:p>
            <a:pPr algn="l"/>
            <a:r>
              <a:rPr lang="tr-TR" sz="1800" b="0" i="0" u="none" strike="noStrike" baseline="0" dirty="0">
                <a:latin typeface="PalatinoLinotype-Roman"/>
              </a:rPr>
              <a:t>çıkarımına veri analizi denir. Bu aşama, genel resme bakıldığında, büyük veri çalışmalarının en kritik aşamasını oluşturmaktadır. Üzerinde çalışılan problemin farklılıkları da göz önüne alınarak bu aşamada çeşitli araştırma konuları ön plana çıkmaktadır. Veri analizi kapsamında araştırmacıların üzerinde çalıştığı başlıca konuları aşağıdaki şekilde gruplayabiliriz:</a:t>
            </a:r>
            <a:endParaRPr lang="tr-TR" dirty="0"/>
          </a:p>
        </p:txBody>
      </p:sp>
      <p:sp>
        <p:nvSpPr>
          <p:cNvPr id="13" name="Metin kutusu 12">
            <a:extLst>
              <a:ext uri="{FF2B5EF4-FFF2-40B4-BE49-F238E27FC236}">
                <a16:creationId xmlns:a16="http://schemas.microsoft.com/office/drawing/2014/main" id="{5F471C15-C7CB-4BC4-8BA2-57F98C466520}"/>
              </a:ext>
            </a:extLst>
          </p:cNvPr>
          <p:cNvSpPr txBox="1"/>
          <p:nvPr/>
        </p:nvSpPr>
        <p:spPr>
          <a:xfrm>
            <a:off x="592555" y="3939500"/>
            <a:ext cx="5011152" cy="1477328"/>
          </a:xfrm>
          <a:prstGeom prst="rect">
            <a:avLst/>
          </a:prstGeom>
          <a:noFill/>
        </p:spPr>
        <p:txBody>
          <a:bodyPr wrap="square">
            <a:spAutoFit/>
          </a:bodyPr>
          <a:lstStyle/>
          <a:p>
            <a:pPr algn="l"/>
            <a:r>
              <a:rPr lang="tr-TR" sz="1800" b="0" i="0" u="none" strike="noStrike" baseline="0" dirty="0">
                <a:latin typeface="PalatinoLinotype-Roman"/>
              </a:rPr>
              <a:t>- </a:t>
            </a:r>
            <a:r>
              <a:rPr lang="tr-TR" sz="1800" b="0" i="0" u="none" strike="noStrike" baseline="0" dirty="0">
                <a:solidFill>
                  <a:srgbClr val="FF0000"/>
                </a:solidFill>
                <a:latin typeface="PalatinoLinotype-Roman"/>
              </a:rPr>
              <a:t>Yapay Öğrenme (Machine Learning)</a:t>
            </a:r>
          </a:p>
          <a:p>
            <a:pPr algn="l"/>
            <a:r>
              <a:rPr lang="tr-TR" sz="1800" b="0" i="0" u="none" strike="noStrike" baseline="0" dirty="0">
                <a:solidFill>
                  <a:srgbClr val="FF0000"/>
                </a:solidFill>
                <a:latin typeface="PalatinoLinotype-Roman"/>
              </a:rPr>
              <a:t>- Veri Madenciliği (Data </a:t>
            </a:r>
            <a:r>
              <a:rPr lang="tr-TR" sz="1800" b="0" i="0" u="none" strike="noStrike" baseline="0" dirty="0" err="1">
                <a:solidFill>
                  <a:srgbClr val="FF0000"/>
                </a:solidFill>
                <a:latin typeface="PalatinoLinotype-Roman"/>
              </a:rPr>
              <a:t>Mining</a:t>
            </a:r>
            <a:r>
              <a:rPr lang="tr-TR" sz="1800" b="0" i="0" u="none" strike="noStrike" baseline="0" dirty="0">
                <a:solidFill>
                  <a:srgbClr val="FF0000"/>
                </a:solidFill>
                <a:latin typeface="PalatinoLinotype-Roman"/>
              </a:rPr>
              <a:t>)</a:t>
            </a:r>
          </a:p>
          <a:p>
            <a:pPr algn="l"/>
            <a:r>
              <a:rPr lang="en-US" sz="1800" b="0" i="0" u="none" strike="noStrike" baseline="0" dirty="0">
                <a:latin typeface="PalatinoLinotype-Roman"/>
              </a:rPr>
              <a:t>- </a:t>
            </a:r>
            <a:r>
              <a:rPr lang="en-US" sz="1800" b="0" i="0" u="none" strike="noStrike" baseline="0" dirty="0" err="1">
                <a:latin typeface="PalatinoLinotype-Roman"/>
              </a:rPr>
              <a:t>Metin</a:t>
            </a:r>
            <a:r>
              <a:rPr lang="en-US" sz="1800" b="0" i="0" u="none" strike="noStrike" baseline="0" dirty="0">
                <a:latin typeface="PalatinoLinotype-Roman"/>
              </a:rPr>
              <a:t> </a:t>
            </a:r>
            <a:r>
              <a:rPr lang="en-US" sz="1800" b="0" i="0" u="none" strike="noStrike" baseline="0" dirty="0" err="1">
                <a:latin typeface="PalatinoLinotype-Roman"/>
              </a:rPr>
              <a:t>Madenciliği</a:t>
            </a:r>
            <a:r>
              <a:rPr lang="en-US" sz="1800" b="0" i="0" u="none" strike="noStrike" baseline="0" dirty="0">
                <a:latin typeface="PalatinoLinotype-Roman"/>
              </a:rPr>
              <a:t> (Text Mining/Analytics)</a:t>
            </a:r>
          </a:p>
          <a:p>
            <a:pPr algn="l"/>
            <a:r>
              <a:rPr lang="tr-TR" sz="1800" b="0" i="0" u="none" strike="noStrike" baseline="0" dirty="0">
                <a:solidFill>
                  <a:srgbClr val="FF0000"/>
                </a:solidFill>
                <a:latin typeface="PalatinoLinotype-Roman"/>
              </a:rPr>
              <a:t>- Öngörü / Tahmin (</a:t>
            </a:r>
            <a:r>
              <a:rPr lang="tr-TR" sz="1800" b="0" i="0" u="none" strike="noStrike" baseline="0" dirty="0" err="1">
                <a:solidFill>
                  <a:srgbClr val="FF0000"/>
                </a:solidFill>
                <a:latin typeface="PalatinoLinotype-Roman"/>
              </a:rPr>
              <a:t>Predictive</a:t>
            </a:r>
            <a:r>
              <a:rPr lang="tr-TR" sz="1800" b="0" i="0" u="none" strike="noStrike" baseline="0" dirty="0">
                <a:solidFill>
                  <a:srgbClr val="FF0000"/>
                </a:solidFill>
                <a:latin typeface="PalatinoLinotype-Roman"/>
              </a:rPr>
              <a:t> </a:t>
            </a:r>
            <a:r>
              <a:rPr lang="tr-TR" sz="1800" b="0" i="0" u="none" strike="noStrike" baseline="0" dirty="0" err="1">
                <a:solidFill>
                  <a:srgbClr val="FF0000"/>
                </a:solidFill>
                <a:latin typeface="PalatinoLinotype-Roman"/>
              </a:rPr>
              <a:t>Analytics</a:t>
            </a:r>
            <a:r>
              <a:rPr lang="tr-TR" sz="1800" b="0" i="0" u="none" strike="noStrike" baseline="0" dirty="0">
                <a:solidFill>
                  <a:srgbClr val="FF0000"/>
                </a:solidFill>
                <a:latin typeface="PalatinoLinotype-Roman"/>
              </a:rPr>
              <a:t>)</a:t>
            </a:r>
          </a:p>
          <a:p>
            <a:pPr algn="l"/>
            <a:r>
              <a:rPr lang="tr-TR" sz="1800" b="0" i="0" u="none" strike="noStrike" baseline="0" dirty="0">
                <a:solidFill>
                  <a:srgbClr val="FF0000"/>
                </a:solidFill>
                <a:latin typeface="PalatinoLinotype-Roman"/>
              </a:rPr>
              <a:t>- İstatistiksel Analiz (Statistical Analysis)</a:t>
            </a:r>
            <a:endParaRPr lang="tr-TR" dirty="0">
              <a:solidFill>
                <a:srgbClr val="FF0000"/>
              </a:solidFill>
            </a:endParaRPr>
          </a:p>
        </p:txBody>
      </p:sp>
    </p:spTree>
    <p:extLst>
      <p:ext uri="{BB962C8B-B14F-4D97-AF65-F5344CB8AC3E}">
        <p14:creationId xmlns:p14="http://schemas.microsoft.com/office/powerpoint/2010/main" val="29942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4" name="Metin kutusu 13">
            <a:extLst>
              <a:ext uri="{FF2B5EF4-FFF2-40B4-BE49-F238E27FC236}">
                <a16:creationId xmlns:a16="http://schemas.microsoft.com/office/drawing/2014/main" id="{F62479F0-4B35-4292-9617-B0E4894E8906}"/>
              </a:ext>
            </a:extLst>
          </p:cNvPr>
          <p:cNvSpPr txBox="1"/>
          <p:nvPr/>
        </p:nvSpPr>
        <p:spPr>
          <a:xfrm>
            <a:off x="508334" y="1734235"/>
            <a:ext cx="5011152" cy="646331"/>
          </a:xfrm>
          <a:prstGeom prst="rect">
            <a:avLst/>
          </a:prstGeom>
          <a:noFill/>
        </p:spPr>
        <p:txBody>
          <a:bodyPr wrap="square">
            <a:spAutoFit/>
          </a:bodyPr>
          <a:lstStyle/>
          <a:p>
            <a:r>
              <a:rPr lang="tr-TR" sz="1800" b="0" i="0" u="none" strike="noStrike" baseline="0" dirty="0">
                <a:latin typeface="PalatinoLinotype-Roman"/>
              </a:rPr>
              <a:t>Derin Öğrenmenin avantajlarını aşağıdaki şekilde gruplayabiliriz:</a:t>
            </a:r>
            <a:endParaRPr lang="tr-TR" dirty="0"/>
          </a:p>
        </p:txBody>
      </p:sp>
      <p:sp>
        <p:nvSpPr>
          <p:cNvPr id="16" name="Metin kutusu 15">
            <a:extLst>
              <a:ext uri="{FF2B5EF4-FFF2-40B4-BE49-F238E27FC236}">
                <a16:creationId xmlns:a16="http://schemas.microsoft.com/office/drawing/2014/main" id="{15EBBF05-7282-47F1-B98E-699BD42610FB}"/>
              </a:ext>
            </a:extLst>
          </p:cNvPr>
          <p:cNvSpPr txBox="1"/>
          <p:nvPr/>
        </p:nvSpPr>
        <p:spPr>
          <a:xfrm>
            <a:off x="857248" y="2665789"/>
            <a:ext cx="7877678" cy="3754874"/>
          </a:xfrm>
          <a:prstGeom prst="rect">
            <a:avLst/>
          </a:prstGeom>
          <a:noFill/>
        </p:spPr>
        <p:txBody>
          <a:bodyPr wrap="square">
            <a:spAutoFit/>
          </a:bodyPr>
          <a:lstStyle/>
          <a:p>
            <a:pPr marL="285750" indent="-285750" algn="l">
              <a:buFont typeface="Arial" panose="020B0604020202020204" pitchFamily="34" charset="0"/>
              <a:buChar char="•"/>
            </a:pPr>
            <a:r>
              <a:rPr lang="tr-TR" sz="1400" b="0" i="0" u="none" strike="noStrike" baseline="0" dirty="0">
                <a:latin typeface="PalatinoLinotype-Roman"/>
              </a:rPr>
              <a:t>Derinlik kullanımı sınıflandırma gösterimini kolaylaştırır, başarımı arttırır. Sığ mimarilerde karmaşık veri eşleşmeleri için çok fazla nöron ve öznitelik ihtiyacı doğmaktadır. Derin öğrenme modellerinde katmanlar arası boyut geçişlerinin yardımıyla öğrenme işlemi çok daha başarılı gerçekleşebilmektedir.</a:t>
            </a:r>
          </a:p>
          <a:p>
            <a:pPr marL="285750" indent="-285750" algn="l">
              <a:buFont typeface="Arial" panose="020B0604020202020204" pitchFamily="34" charset="0"/>
              <a:buChar char="•"/>
            </a:pPr>
            <a:endParaRPr lang="tr-TR" sz="1400" b="0" i="0" u="none" strike="noStrike" baseline="0" dirty="0">
              <a:latin typeface="PalatinoLinotype-Roman"/>
            </a:endParaRPr>
          </a:p>
          <a:p>
            <a:pPr marL="285750" indent="-285750" algn="l">
              <a:buFont typeface="Arial" panose="020B0604020202020204" pitchFamily="34" charset="0"/>
              <a:buChar char="•"/>
            </a:pPr>
            <a:r>
              <a:rPr lang="tr-TR" sz="1400" b="0" i="0" u="none" strike="noStrike" baseline="0" dirty="0">
                <a:latin typeface="PalatinoLinotype-Roman"/>
              </a:rPr>
              <a:t>Derin öğrenme insan beyninin öğrenme modeline benzer bir yapılanma gösterir. İnsan beyni derin bir mimariye sahiptir. Görme korteksi girdi görüntüsünü her biri bir sonrakine belirli bir gösterime uygun olarak aktaran peşi sıra gelen bölgelerden oluşmaktadır. Beyindeki veri gösterimleri yerel bir yoğunlukta dağıtılmıştır: Genele bakıldığında oldukça seyrektir: Belirli bir anda beyindeki nöronların sadece %1’i aktiftir.</a:t>
            </a:r>
          </a:p>
          <a:p>
            <a:pPr marL="171450" indent="-171450" algn="l">
              <a:buFontTx/>
              <a:buChar char="-"/>
            </a:pPr>
            <a:endParaRPr lang="tr-TR" sz="1400" dirty="0">
              <a:latin typeface="PalatinoLinotype-Roman"/>
            </a:endParaRPr>
          </a:p>
          <a:p>
            <a:pPr marL="171450" indent="-171450" algn="l">
              <a:buFontTx/>
              <a:buChar char="-"/>
            </a:pPr>
            <a:endParaRPr lang="tr-TR" sz="1400" b="0" i="0" u="none" strike="noStrike" baseline="0" dirty="0">
              <a:latin typeface="PalatinoLinotype-Roman"/>
            </a:endParaRPr>
          </a:p>
          <a:p>
            <a:pPr marL="285750" indent="-285750" algn="l">
              <a:buFont typeface="Arial" panose="020B0604020202020204" pitchFamily="34" charset="0"/>
              <a:buChar char="•"/>
            </a:pPr>
            <a:r>
              <a:rPr lang="tr-TR" sz="1400" b="0" i="0" u="none" strike="noStrike" baseline="0" dirty="0">
                <a:latin typeface="PalatinoLinotype-Roman"/>
              </a:rPr>
              <a:t>-  Düşünme ve öğrenme işlemi derin mimariye sahiptir. İnsanlar fikirleri ve kavramları hiyerarşik olarak düzenlerler. İnsanlar önce basit kavramları öğrenir, daha sonra bunları soyutlayarak daha karmaşık problemlere uygularlar. Mühendisler problemleri çok seviyeli şekilde özelden genele doğru soyutlayarak ve işleyerek çözerler. Tüm bunlar derin öğrenme topolojisi sayesinde </a:t>
            </a:r>
            <a:r>
              <a:rPr lang="tr-TR" sz="1400" b="0" i="0" u="none" strike="noStrike" baseline="0" dirty="0" err="1">
                <a:latin typeface="PalatinoLinotype-Roman"/>
              </a:rPr>
              <a:t>algoritmik</a:t>
            </a:r>
            <a:r>
              <a:rPr lang="tr-TR" sz="1400" b="0" i="0" u="none" strike="noStrike" baseline="0" dirty="0">
                <a:latin typeface="PalatinoLinotype-Roman"/>
              </a:rPr>
              <a:t> olarak da gerçekleştirilebilir.</a:t>
            </a:r>
            <a:endParaRPr lang="tr-TR" sz="1400" dirty="0"/>
          </a:p>
        </p:txBody>
      </p:sp>
      <p:pic>
        <p:nvPicPr>
          <p:cNvPr id="7" name="Resim 6">
            <a:extLst>
              <a:ext uri="{FF2B5EF4-FFF2-40B4-BE49-F238E27FC236}">
                <a16:creationId xmlns:a16="http://schemas.microsoft.com/office/drawing/2014/main" id="{8F06328A-7B01-40C3-9CCC-219F7E91BA1E}"/>
              </a:ext>
            </a:extLst>
          </p:cNvPr>
          <p:cNvPicPr>
            <a:picLocks noChangeAspect="1"/>
          </p:cNvPicPr>
          <p:nvPr/>
        </p:nvPicPr>
        <p:blipFill>
          <a:blip r:embed="rId2"/>
          <a:stretch>
            <a:fillRect/>
          </a:stretch>
        </p:blipFill>
        <p:spPr>
          <a:xfrm>
            <a:off x="5989721" y="919734"/>
            <a:ext cx="2645945" cy="1603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8493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4" name="Metin kutusu 13">
            <a:extLst>
              <a:ext uri="{FF2B5EF4-FFF2-40B4-BE49-F238E27FC236}">
                <a16:creationId xmlns:a16="http://schemas.microsoft.com/office/drawing/2014/main" id="{F62479F0-4B35-4292-9617-B0E4894E8906}"/>
              </a:ext>
            </a:extLst>
          </p:cNvPr>
          <p:cNvSpPr txBox="1"/>
          <p:nvPr/>
        </p:nvSpPr>
        <p:spPr>
          <a:xfrm>
            <a:off x="508334" y="1734235"/>
            <a:ext cx="5011152" cy="369332"/>
          </a:xfrm>
          <a:prstGeom prst="rect">
            <a:avLst/>
          </a:prstGeom>
          <a:noFill/>
        </p:spPr>
        <p:txBody>
          <a:bodyPr wrap="square">
            <a:spAutoFit/>
          </a:bodyPr>
          <a:lstStyle/>
          <a:p>
            <a:r>
              <a:rPr lang="tr-TR" sz="1800" b="1" i="0" u="none" strike="noStrike" baseline="0" dirty="0">
                <a:latin typeface="PalatinoLinotype-Bold"/>
              </a:rPr>
              <a:t>Derin Öğrenme Uygulamaları</a:t>
            </a:r>
            <a:endParaRPr lang="tr-TR" dirty="0"/>
          </a:p>
        </p:txBody>
      </p:sp>
      <p:pic>
        <p:nvPicPr>
          <p:cNvPr id="4" name="Resim 3">
            <a:extLst>
              <a:ext uri="{FF2B5EF4-FFF2-40B4-BE49-F238E27FC236}">
                <a16:creationId xmlns:a16="http://schemas.microsoft.com/office/drawing/2014/main" id="{DD3DC10F-FF35-4D40-8572-38F38FFDE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40" y="2292193"/>
            <a:ext cx="4508304" cy="4305430"/>
          </a:xfrm>
          <a:prstGeom prst="rect">
            <a:avLst/>
          </a:prstGeom>
        </p:spPr>
      </p:pic>
      <p:pic>
        <p:nvPicPr>
          <p:cNvPr id="6" name="Resim 5">
            <a:extLst>
              <a:ext uri="{FF2B5EF4-FFF2-40B4-BE49-F238E27FC236}">
                <a16:creationId xmlns:a16="http://schemas.microsoft.com/office/drawing/2014/main" id="{4CA7B941-4FCF-4980-8DE2-B0F8F97D9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027" y="2388790"/>
            <a:ext cx="4887973" cy="1164158"/>
          </a:xfrm>
          <a:prstGeom prst="rect">
            <a:avLst/>
          </a:prstGeom>
        </p:spPr>
      </p:pic>
      <p:pic>
        <p:nvPicPr>
          <p:cNvPr id="7" name="Resim 6">
            <a:extLst>
              <a:ext uri="{FF2B5EF4-FFF2-40B4-BE49-F238E27FC236}">
                <a16:creationId xmlns:a16="http://schemas.microsoft.com/office/drawing/2014/main" id="{445CB2EA-33BE-4C04-BEE4-F44CC3FD112B}"/>
              </a:ext>
            </a:extLst>
          </p:cNvPr>
          <p:cNvPicPr>
            <a:picLocks noChangeAspect="1"/>
          </p:cNvPicPr>
          <p:nvPr/>
        </p:nvPicPr>
        <p:blipFill>
          <a:blip r:embed="rId4"/>
          <a:stretch>
            <a:fillRect/>
          </a:stretch>
        </p:blipFill>
        <p:spPr>
          <a:xfrm>
            <a:off x="4944553" y="4089246"/>
            <a:ext cx="3549742" cy="19720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3458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4" name="Metin kutusu 13">
            <a:extLst>
              <a:ext uri="{FF2B5EF4-FFF2-40B4-BE49-F238E27FC236}">
                <a16:creationId xmlns:a16="http://schemas.microsoft.com/office/drawing/2014/main" id="{F62479F0-4B35-4292-9617-B0E4894E8906}"/>
              </a:ext>
            </a:extLst>
          </p:cNvPr>
          <p:cNvSpPr txBox="1"/>
          <p:nvPr/>
        </p:nvSpPr>
        <p:spPr>
          <a:xfrm>
            <a:off x="508334" y="1734235"/>
            <a:ext cx="5011152" cy="369332"/>
          </a:xfrm>
          <a:prstGeom prst="rect">
            <a:avLst/>
          </a:prstGeom>
          <a:noFill/>
        </p:spPr>
        <p:txBody>
          <a:bodyPr wrap="square">
            <a:spAutoFit/>
          </a:bodyPr>
          <a:lstStyle/>
          <a:p>
            <a:r>
              <a:rPr lang="tr-TR" sz="1800" b="1" i="0" u="none" strike="noStrike" baseline="0" dirty="0">
                <a:latin typeface="PalatinoLinotype-Bold"/>
              </a:rPr>
              <a:t>Derin Öğrenme Uygulamaları</a:t>
            </a:r>
            <a:endParaRPr lang="tr-TR" dirty="0"/>
          </a:p>
        </p:txBody>
      </p:sp>
      <p:sp>
        <p:nvSpPr>
          <p:cNvPr id="15" name="Metin kutusu 14">
            <a:extLst>
              <a:ext uri="{FF2B5EF4-FFF2-40B4-BE49-F238E27FC236}">
                <a16:creationId xmlns:a16="http://schemas.microsoft.com/office/drawing/2014/main" id="{5C5EAC5F-29E8-4BEE-94E5-1C969FE4A322}"/>
              </a:ext>
            </a:extLst>
          </p:cNvPr>
          <p:cNvSpPr txBox="1"/>
          <p:nvPr/>
        </p:nvSpPr>
        <p:spPr>
          <a:xfrm>
            <a:off x="508334" y="2385589"/>
            <a:ext cx="5011152" cy="1477328"/>
          </a:xfrm>
          <a:prstGeom prst="rect">
            <a:avLst/>
          </a:prstGeom>
          <a:noFill/>
        </p:spPr>
        <p:txBody>
          <a:bodyPr wrap="square">
            <a:spAutoFit/>
          </a:bodyPr>
          <a:lstStyle/>
          <a:p>
            <a:pPr marL="285750" indent="-285750">
              <a:buFont typeface="Arial" panose="020B0604020202020204" pitchFamily="34" charset="0"/>
              <a:buChar char="•"/>
            </a:pPr>
            <a:r>
              <a:rPr lang="tr-TR" dirty="0"/>
              <a:t>Siyah Beyaz resimlerin renklendirilmesi</a:t>
            </a:r>
          </a:p>
          <a:p>
            <a:pPr marL="285750" indent="-285750">
              <a:buFont typeface="Arial" panose="020B0604020202020204" pitchFamily="34" charset="0"/>
              <a:buChar char="•"/>
            </a:pPr>
            <a:r>
              <a:rPr lang="tr-TR" dirty="0"/>
              <a:t>Sessiz filmlere veya videolara ses eklenmesi </a:t>
            </a:r>
          </a:p>
          <a:p>
            <a:pPr marL="285750" indent="-285750">
              <a:buFont typeface="Arial" panose="020B0604020202020204" pitchFamily="34" charset="0"/>
              <a:buChar char="•"/>
            </a:pPr>
            <a:r>
              <a:rPr lang="tr-TR" dirty="0"/>
              <a:t>Fotoğraflarda nesne tanıma/sınıflandırma </a:t>
            </a:r>
          </a:p>
          <a:p>
            <a:pPr marL="285750" indent="-285750">
              <a:buFont typeface="Arial" panose="020B0604020202020204" pitchFamily="34" charset="0"/>
              <a:buChar char="•"/>
            </a:pPr>
            <a:r>
              <a:rPr lang="tr-TR" dirty="0"/>
              <a:t>Görüntülere başlık oluşturma </a:t>
            </a:r>
          </a:p>
          <a:p>
            <a:pPr marL="285750" indent="-285750">
              <a:buFont typeface="Arial" panose="020B0604020202020204" pitchFamily="34" charset="0"/>
              <a:buChar char="•"/>
            </a:pPr>
            <a:r>
              <a:rPr lang="tr-TR" dirty="0"/>
              <a:t>Oyun oynama</a:t>
            </a:r>
          </a:p>
        </p:txBody>
      </p:sp>
      <p:pic>
        <p:nvPicPr>
          <p:cNvPr id="10" name="Resim 9">
            <a:extLst>
              <a:ext uri="{FF2B5EF4-FFF2-40B4-BE49-F238E27FC236}">
                <a16:creationId xmlns:a16="http://schemas.microsoft.com/office/drawing/2014/main" id="{36B8C968-9305-4842-AA20-5F16C530BEBE}"/>
              </a:ext>
            </a:extLst>
          </p:cNvPr>
          <p:cNvPicPr>
            <a:picLocks noChangeAspect="1"/>
          </p:cNvPicPr>
          <p:nvPr/>
        </p:nvPicPr>
        <p:blipFill>
          <a:blip r:embed="rId2"/>
          <a:stretch>
            <a:fillRect/>
          </a:stretch>
        </p:blipFill>
        <p:spPr>
          <a:xfrm>
            <a:off x="4816801" y="3318097"/>
            <a:ext cx="3727531" cy="2541021"/>
          </a:xfrm>
          <a:prstGeom prst="rect">
            <a:avLst/>
          </a:prstGeom>
        </p:spPr>
      </p:pic>
    </p:spTree>
    <p:extLst>
      <p:ext uri="{BB962C8B-B14F-4D97-AF65-F5344CB8AC3E}">
        <p14:creationId xmlns:p14="http://schemas.microsoft.com/office/powerpoint/2010/main" val="14884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Büyük/Açık Veri İşleme ve Analizi</a:t>
            </a:r>
            <a:endParaRPr lang="tr-TR" dirty="0">
              <a:solidFill>
                <a:srgbClr val="FF0000"/>
              </a:solidFill>
            </a:endParaRPr>
          </a:p>
        </p:txBody>
      </p:sp>
      <p:sp>
        <p:nvSpPr>
          <p:cNvPr id="14" name="Metin kutusu 13">
            <a:extLst>
              <a:ext uri="{FF2B5EF4-FFF2-40B4-BE49-F238E27FC236}">
                <a16:creationId xmlns:a16="http://schemas.microsoft.com/office/drawing/2014/main" id="{F62479F0-4B35-4292-9617-B0E4894E8906}"/>
              </a:ext>
            </a:extLst>
          </p:cNvPr>
          <p:cNvSpPr txBox="1"/>
          <p:nvPr/>
        </p:nvSpPr>
        <p:spPr>
          <a:xfrm>
            <a:off x="5854301" y="1917735"/>
            <a:ext cx="2452937" cy="923330"/>
          </a:xfrm>
          <a:prstGeom prst="rect">
            <a:avLst/>
          </a:prstGeom>
          <a:noFill/>
        </p:spPr>
        <p:txBody>
          <a:bodyPr wrap="square">
            <a:spAutoFit/>
          </a:bodyPr>
          <a:lstStyle/>
          <a:p>
            <a:r>
              <a:rPr lang="tr-TR" sz="1800" b="0" i="0" u="none" strike="noStrike" baseline="0" dirty="0">
                <a:latin typeface="PalatinoLinotype-Roman"/>
              </a:rPr>
              <a:t>Derin Öğrenme kütüphaneleri linkleri ve özellikleri</a:t>
            </a:r>
            <a:endParaRPr lang="tr-TR" dirty="0"/>
          </a:p>
        </p:txBody>
      </p:sp>
      <p:pic>
        <p:nvPicPr>
          <p:cNvPr id="4" name="Resim 3">
            <a:extLst>
              <a:ext uri="{FF2B5EF4-FFF2-40B4-BE49-F238E27FC236}">
                <a16:creationId xmlns:a16="http://schemas.microsoft.com/office/drawing/2014/main" id="{223572E8-B105-4FA5-A716-186E175ED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55" y="1585375"/>
            <a:ext cx="4111822" cy="5051667"/>
          </a:xfrm>
          <a:prstGeom prst="rect">
            <a:avLst/>
          </a:prstGeom>
        </p:spPr>
      </p:pic>
    </p:spTree>
    <p:extLst>
      <p:ext uri="{BB962C8B-B14F-4D97-AF65-F5344CB8AC3E}">
        <p14:creationId xmlns:p14="http://schemas.microsoft.com/office/powerpoint/2010/main" val="288438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DERİN ÖĞRENME İLE BÜYÜK VE AÇIK VERİ ANALİZİ</a:t>
            </a:r>
          </a:p>
        </p:txBody>
      </p:sp>
      <p:sp>
        <p:nvSpPr>
          <p:cNvPr id="12" name="Metin kutusu 11">
            <a:extLst>
              <a:ext uri="{FF2B5EF4-FFF2-40B4-BE49-F238E27FC236}">
                <a16:creationId xmlns:a16="http://schemas.microsoft.com/office/drawing/2014/main" id="{F4E2D399-B69F-4470-BEC0-4CE25B3AFBA6}"/>
              </a:ext>
            </a:extLst>
          </p:cNvPr>
          <p:cNvSpPr txBox="1"/>
          <p:nvPr/>
        </p:nvSpPr>
        <p:spPr>
          <a:xfrm>
            <a:off x="592555" y="1079680"/>
            <a:ext cx="7312192" cy="369332"/>
          </a:xfrm>
          <a:prstGeom prst="rect">
            <a:avLst/>
          </a:prstGeom>
          <a:noFill/>
        </p:spPr>
        <p:txBody>
          <a:bodyPr wrap="square">
            <a:spAutoFit/>
          </a:bodyPr>
          <a:lstStyle/>
          <a:p>
            <a:r>
              <a:rPr lang="tr-TR" sz="1800" b="1" i="0" u="none" strike="noStrike" baseline="0" dirty="0">
                <a:solidFill>
                  <a:srgbClr val="FF0000"/>
                </a:solidFill>
                <a:latin typeface="PalatinoLinotype-Bold"/>
              </a:rPr>
              <a:t>Derin Öğrenme İle Büyük/Açık Veri Analizinin Geleceği</a:t>
            </a:r>
            <a:endParaRPr lang="tr-TR" dirty="0">
              <a:solidFill>
                <a:srgbClr val="FF0000"/>
              </a:solidFill>
            </a:endParaRPr>
          </a:p>
        </p:txBody>
      </p:sp>
      <p:sp>
        <p:nvSpPr>
          <p:cNvPr id="10" name="Metin kutusu 9">
            <a:extLst>
              <a:ext uri="{FF2B5EF4-FFF2-40B4-BE49-F238E27FC236}">
                <a16:creationId xmlns:a16="http://schemas.microsoft.com/office/drawing/2014/main" id="{89CEBB24-F9BA-4526-BCC4-5DF5240945DC}"/>
              </a:ext>
            </a:extLst>
          </p:cNvPr>
          <p:cNvSpPr txBox="1"/>
          <p:nvPr/>
        </p:nvSpPr>
        <p:spPr>
          <a:xfrm>
            <a:off x="372980" y="2237874"/>
            <a:ext cx="5907050" cy="923330"/>
          </a:xfrm>
          <a:prstGeom prst="rect">
            <a:avLst/>
          </a:prstGeom>
          <a:noFill/>
        </p:spPr>
        <p:txBody>
          <a:bodyPr wrap="square">
            <a:spAutoFit/>
          </a:bodyPr>
          <a:lstStyle/>
          <a:p>
            <a:pPr algn="l"/>
            <a:r>
              <a:rPr lang="tr-TR" sz="1800" b="0" i="0" u="none" strike="noStrike" baseline="0" dirty="0">
                <a:latin typeface="PalatinoLinotype-Roman"/>
              </a:rPr>
              <a:t>Uygulamalar büyük çoğunlukla otonom kararlar verebilen akıllı karar destek sistemlerine entegre olarak çalışacak modeller olacaktır. </a:t>
            </a:r>
            <a:endParaRPr lang="tr-TR" dirty="0"/>
          </a:p>
        </p:txBody>
      </p:sp>
      <p:pic>
        <p:nvPicPr>
          <p:cNvPr id="6146" name="Picture 2" descr="Introduction to Open Data – Open Social Clusters">
            <a:extLst>
              <a:ext uri="{FF2B5EF4-FFF2-40B4-BE49-F238E27FC236}">
                <a16:creationId xmlns:a16="http://schemas.microsoft.com/office/drawing/2014/main" id="{39F873FB-E8F6-4F35-B070-0CFCB36CB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030" y="1899764"/>
            <a:ext cx="2298032" cy="15292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13" name="Metin kutusu 12">
            <a:extLst>
              <a:ext uri="{FF2B5EF4-FFF2-40B4-BE49-F238E27FC236}">
                <a16:creationId xmlns:a16="http://schemas.microsoft.com/office/drawing/2014/main" id="{8DD7B30E-34A0-4005-A737-8A3779E98158}"/>
              </a:ext>
            </a:extLst>
          </p:cNvPr>
          <p:cNvSpPr txBox="1"/>
          <p:nvPr/>
        </p:nvSpPr>
        <p:spPr>
          <a:xfrm>
            <a:off x="321777" y="3735301"/>
            <a:ext cx="7985461" cy="2862322"/>
          </a:xfrm>
          <a:prstGeom prst="rect">
            <a:avLst/>
          </a:prstGeom>
          <a:noFill/>
        </p:spPr>
        <p:txBody>
          <a:bodyPr wrap="square">
            <a:spAutoFit/>
          </a:bodyPr>
          <a:lstStyle/>
          <a:p>
            <a:pPr algn="l"/>
            <a:r>
              <a:rPr lang="tr-TR" sz="1800" b="0" i="0" u="none" strike="noStrike" baseline="0" dirty="0">
                <a:latin typeface="PalatinoLinotype-Roman"/>
              </a:rPr>
              <a:t>Yakın gelecekte hayatımızda yer alması muhtemel uygulamalar arasında sürücüsüz araçlar, vücuda entegre alıcılar vasıtasıyla anlık veri toplayan ve hastalık, anormallik teşhisi yapabilen akıllı sağlık uygulamaları, şu anda bile birçok yerde uygulamaya geçmekte olan akıllı şehir uygulamaları, araçların, sinyalizasyon sistemlerinin haberleşebildiği, dinamik </a:t>
            </a:r>
            <a:r>
              <a:rPr lang="tr-TR" sz="1800" b="0" i="0" u="none" strike="noStrike" baseline="0" dirty="0" err="1">
                <a:latin typeface="PalatinoLinotype-Roman"/>
              </a:rPr>
              <a:t>rotalama</a:t>
            </a:r>
            <a:r>
              <a:rPr lang="tr-TR" sz="1800" b="0" i="0" u="none" strike="noStrike" baseline="0" dirty="0">
                <a:latin typeface="PalatinoLinotype-Roman"/>
              </a:rPr>
              <a:t>, trafik, yol kurgulanması yapılabilen akıllı ulaşım sistemleri, uzaktan algılama ve </a:t>
            </a:r>
            <a:r>
              <a:rPr lang="tr-TR" sz="1800" b="0" i="0" u="none" strike="noStrike" baseline="0" dirty="0" err="1">
                <a:latin typeface="PalatinoLinotype-Roman"/>
              </a:rPr>
              <a:t>konumsal</a:t>
            </a:r>
            <a:r>
              <a:rPr lang="tr-TR" sz="1800" b="0" i="0" u="none" strike="noStrike" baseline="0" dirty="0">
                <a:latin typeface="PalatinoLinotype-Roman"/>
              </a:rPr>
              <a:t>, topolojik, coğrafik bilgileri kullanan akıllı tarım ve madencilik uygulamaları, çevresini tanıyan, uyum gösterebilen, birçok farklı tip iş yapabilen akıllı robotlar ve uzay araştırmaları için çeşitli uygulamalar sayılabilir.</a:t>
            </a:r>
            <a:endParaRPr lang="tr-TR" dirty="0"/>
          </a:p>
        </p:txBody>
      </p:sp>
    </p:spTree>
    <p:extLst>
      <p:ext uri="{BB962C8B-B14F-4D97-AF65-F5344CB8AC3E}">
        <p14:creationId xmlns:p14="http://schemas.microsoft.com/office/powerpoint/2010/main" val="192515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BÜYÜK VERİ VE BÜYÜK VERİ İŞLEME MİMARİLERİ</a:t>
            </a:r>
          </a:p>
        </p:txBody>
      </p:sp>
      <p:sp>
        <p:nvSpPr>
          <p:cNvPr id="10" name="Metin kutusu 9">
            <a:extLst>
              <a:ext uri="{FF2B5EF4-FFF2-40B4-BE49-F238E27FC236}">
                <a16:creationId xmlns:a16="http://schemas.microsoft.com/office/drawing/2014/main" id="{89CEBB24-F9BA-4526-BCC4-5DF5240945DC}"/>
              </a:ext>
            </a:extLst>
          </p:cNvPr>
          <p:cNvSpPr txBox="1"/>
          <p:nvPr/>
        </p:nvSpPr>
        <p:spPr>
          <a:xfrm>
            <a:off x="372979" y="2237874"/>
            <a:ext cx="8434137" cy="1200329"/>
          </a:xfrm>
          <a:prstGeom prst="rect">
            <a:avLst/>
          </a:prstGeom>
          <a:noFill/>
        </p:spPr>
        <p:txBody>
          <a:bodyPr wrap="square">
            <a:spAutoFit/>
          </a:bodyPr>
          <a:lstStyle/>
          <a:p>
            <a:pPr algn="l"/>
            <a:r>
              <a:rPr lang="tr-TR" sz="1800" b="0" i="0" u="none" strike="noStrike" baseline="0" dirty="0">
                <a:latin typeface="PalatinoLinotype-Roman"/>
              </a:rPr>
              <a:t>Büyük Veri kavramı içerisinde verinin büyüklüğünden çok yapısı önem arz</a:t>
            </a:r>
          </a:p>
          <a:p>
            <a:pPr algn="l"/>
            <a:r>
              <a:rPr lang="tr-TR" sz="1800" b="0" i="0" u="none" strike="noStrike" baseline="0" dirty="0">
                <a:latin typeface="PalatinoLinotype-Roman"/>
              </a:rPr>
              <a:t>etmektedir. Büyük Veriyi ortaya çıkaran en temel özellikleri veri hacminin</a:t>
            </a:r>
          </a:p>
          <a:p>
            <a:pPr algn="l"/>
            <a:r>
              <a:rPr lang="tr-TR" sz="1800" b="0" i="0" u="none" strike="noStrike" baseline="0" dirty="0">
                <a:latin typeface="PalatinoLinotype-Roman"/>
              </a:rPr>
              <a:t>büyük olması, belirli bir yapısallığın olmaması, hızlı şekilde artması ve farklı</a:t>
            </a:r>
          </a:p>
          <a:p>
            <a:pPr algn="l"/>
            <a:r>
              <a:rPr lang="tr-TR" sz="1800" b="0" i="0" u="none" strike="noStrike" baseline="0" dirty="0">
                <a:latin typeface="PalatinoLinotype-Roman"/>
              </a:rPr>
              <a:t>biçimlerde karşımıza çıkması olarak belirtilebilir.</a:t>
            </a:r>
            <a:endParaRPr lang="tr-TR" dirty="0"/>
          </a:p>
        </p:txBody>
      </p:sp>
      <p:sp>
        <p:nvSpPr>
          <p:cNvPr id="13" name="Metin kutusu 12">
            <a:extLst>
              <a:ext uri="{FF2B5EF4-FFF2-40B4-BE49-F238E27FC236}">
                <a16:creationId xmlns:a16="http://schemas.microsoft.com/office/drawing/2014/main" id="{5DDEC21B-C3EE-4D71-8F2E-7460BBFBEF43}"/>
              </a:ext>
            </a:extLst>
          </p:cNvPr>
          <p:cNvSpPr txBox="1"/>
          <p:nvPr/>
        </p:nvSpPr>
        <p:spPr>
          <a:xfrm>
            <a:off x="556459" y="3971563"/>
            <a:ext cx="8034087" cy="1754326"/>
          </a:xfrm>
          <a:prstGeom prst="rect">
            <a:avLst/>
          </a:prstGeom>
          <a:noFill/>
        </p:spPr>
        <p:txBody>
          <a:bodyPr wrap="square">
            <a:spAutoFit/>
          </a:bodyPr>
          <a:lstStyle/>
          <a:p>
            <a:pPr algn="l"/>
            <a:r>
              <a:rPr lang="tr-TR" sz="1800" b="0" i="0" u="none" strike="noStrike" baseline="0" dirty="0">
                <a:latin typeface="PalatinoLinotype-Roman"/>
              </a:rPr>
              <a:t>veri işleme yöntemine göre gruplandığında ise </a:t>
            </a:r>
          </a:p>
          <a:p>
            <a:pPr marL="285750" indent="-285750" algn="l">
              <a:buFont typeface="Arial" panose="020B0604020202020204" pitchFamily="34" charset="0"/>
              <a:buChar char="•"/>
            </a:pPr>
            <a:r>
              <a:rPr lang="tr-TR" sz="1800" b="0" i="0" u="none" strike="noStrike" baseline="0" dirty="0">
                <a:latin typeface="PalatinoLinotype-Roman"/>
              </a:rPr>
              <a:t>duran veri </a:t>
            </a:r>
            <a:r>
              <a:rPr lang="nn-NO" sz="1800" b="0" i="0" u="none" strike="noStrike" baseline="0" dirty="0">
                <a:latin typeface="PalatinoLinotype-Roman"/>
              </a:rPr>
              <a:t>(Data at Rest), </a:t>
            </a:r>
            <a:endParaRPr lang="tr-TR" sz="1800" b="0" i="0" u="none" strike="noStrike" baseline="0" dirty="0">
              <a:latin typeface="PalatinoLinotype-Roman"/>
            </a:endParaRPr>
          </a:p>
          <a:p>
            <a:pPr marL="285750" indent="-285750" algn="l">
              <a:buFont typeface="Arial" panose="020B0604020202020204" pitchFamily="34" charset="0"/>
              <a:buChar char="•"/>
            </a:pPr>
            <a:r>
              <a:rPr lang="nn-NO" sz="1800" b="0" i="0" u="none" strike="noStrike" baseline="0" dirty="0">
                <a:latin typeface="PalatinoLinotype-Roman"/>
              </a:rPr>
              <a:t>akışkan veri (Data in Motion), </a:t>
            </a:r>
            <a:endParaRPr lang="tr-TR" sz="1800" b="0" i="0" u="none" strike="noStrike" baseline="0" dirty="0">
              <a:latin typeface="PalatinoLinotype-Roman"/>
            </a:endParaRPr>
          </a:p>
          <a:p>
            <a:pPr marL="285750" indent="-285750" algn="l">
              <a:buFont typeface="Arial" panose="020B0604020202020204" pitchFamily="34" charset="0"/>
              <a:buChar char="•"/>
            </a:pPr>
            <a:r>
              <a:rPr lang="nn-NO" sz="1800" b="0" i="0" u="none" strike="noStrike" baseline="0" dirty="0">
                <a:latin typeface="PalatinoLinotype-Roman"/>
              </a:rPr>
              <a:t>bağlı veri (Linked-Data)</a:t>
            </a:r>
          </a:p>
          <a:p>
            <a:pPr marL="285750" indent="-285750" algn="l">
              <a:buFont typeface="Arial" panose="020B0604020202020204" pitchFamily="34" charset="0"/>
              <a:buChar char="•"/>
            </a:pPr>
            <a:r>
              <a:rPr lang="tr-TR" sz="1800" b="0" i="0" u="none" strike="noStrike" baseline="0" dirty="0">
                <a:latin typeface="PalatinoLinotype-Roman"/>
              </a:rPr>
              <a:t>zaman serisi (time </a:t>
            </a:r>
            <a:r>
              <a:rPr lang="tr-TR" sz="1800" b="0" i="0" u="none" strike="noStrike" baseline="0" dirty="0" err="1">
                <a:latin typeface="PalatinoLinotype-Roman"/>
              </a:rPr>
              <a:t>series</a:t>
            </a:r>
            <a:r>
              <a:rPr lang="tr-TR" sz="1800" b="0" i="0" u="none" strike="noStrike" baseline="0" dirty="0">
                <a:latin typeface="PalatinoLinotype-Roman"/>
              </a:rPr>
              <a:t> data) </a:t>
            </a:r>
          </a:p>
          <a:p>
            <a:pPr algn="l"/>
            <a:r>
              <a:rPr lang="tr-TR" sz="1800" b="0" i="0" u="none" strike="noStrike" baseline="0" dirty="0">
                <a:latin typeface="PalatinoLinotype-Roman"/>
              </a:rPr>
              <a:t>olarak sınıflandırılabilmektedirler.</a:t>
            </a:r>
            <a:endParaRPr lang="tr-TR" dirty="0"/>
          </a:p>
        </p:txBody>
      </p:sp>
      <p:pic>
        <p:nvPicPr>
          <p:cNvPr id="7170" name="Picture 2" descr="Big Data Processing 101: The What, Why, and How - DATAVERSITY">
            <a:extLst>
              <a:ext uri="{FF2B5EF4-FFF2-40B4-BE49-F238E27FC236}">
                <a16:creationId xmlns:a16="http://schemas.microsoft.com/office/drawing/2014/main" id="{7AF8D273-9CCD-4F15-99B7-2502AD928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766" y="4144739"/>
            <a:ext cx="2771775" cy="16478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1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BÜYÜK VERİ VE BÜYÜK VERİ İŞLEME MİMARİLERİ</a:t>
            </a:r>
          </a:p>
        </p:txBody>
      </p:sp>
      <p:sp>
        <p:nvSpPr>
          <p:cNvPr id="12" name="Metin kutusu 11">
            <a:extLst>
              <a:ext uri="{FF2B5EF4-FFF2-40B4-BE49-F238E27FC236}">
                <a16:creationId xmlns:a16="http://schemas.microsoft.com/office/drawing/2014/main" id="{EC90447F-F61E-41BC-8245-7DB06DBC3912}"/>
              </a:ext>
            </a:extLst>
          </p:cNvPr>
          <p:cNvSpPr txBox="1"/>
          <p:nvPr/>
        </p:nvSpPr>
        <p:spPr>
          <a:xfrm>
            <a:off x="192504" y="871435"/>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 Veri İşleme Teknolojileri</a:t>
            </a:r>
            <a:endParaRPr lang="tr-TR" dirty="0">
              <a:solidFill>
                <a:srgbClr val="FF0000"/>
              </a:solidFill>
            </a:endParaRPr>
          </a:p>
        </p:txBody>
      </p:sp>
      <p:sp>
        <p:nvSpPr>
          <p:cNvPr id="14" name="Metin kutusu 13">
            <a:extLst>
              <a:ext uri="{FF2B5EF4-FFF2-40B4-BE49-F238E27FC236}">
                <a16:creationId xmlns:a16="http://schemas.microsoft.com/office/drawing/2014/main" id="{3F4BDCD9-4CC7-4BC7-9DD1-E412EFEA8E13}"/>
              </a:ext>
            </a:extLst>
          </p:cNvPr>
          <p:cNvSpPr txBox="1"/>
          <p:nvPr/>
        </p:nvSpPr>
        <p:spPr>
          <a:xfrm>
            <a:off x="279732" y="1595462"/>
            <a:ext cx="8467225" cy="923330"/>
          </a:xfrm>
          <a:prstGeom prst="rect">
            <a:avLst/>
          </a:prstGeom>
          <a:noFill/>
        </p:spPr>
        <p:txBody>
          <a:bodyPr wrap="square">
            <a:spAutoFit/>
          </a:bodyPr>
          <a:lstStyle/>
          <a:p>
            <a:pPr algn="l"/>
            <a:r>
              <a:rPr lang="tr-TR" sz="1800" b="0" i="0" u="none" strike="noStrike" baseline="0" dirty="0">
                <a:latin typeface="PalatinoLinotype-Roman"/>
              </a:rPr>
              <a:t>Genellikle veri işleme çalışmalarında veri elde etme, geçici ya da kalıcı</a:t>
            </a:r>
          </a:p>
          <a:p>
            <a:pPr algn="l"/>
            <a:r>
              <a:rPr lang="tr-TR" sz="1800" b="0" i="0" u="none" strike="noStrike" baseline="0" dirty="0">
                <a:latin typeface="PalatinoLinotype-Roman"/>
              </a:rPr>
              <a:t>olarak veri saklama, veri analizi ve sonuçların üretilmesi adımları takip</a:t>
            </a:r>
          </a:p>
          <a:p>
            <a:pPr algn="l"/>
            <a:r>
              <a:rPr lang="tr-TR" sz="1800" b="0" i="0" u="none" strike="noStrike" baseline="0" dirty="0">
                <a:latin typeface="PalatinoLinotype-Roman"/>
              </a:rPr>
              <a:t>edilmektedir</a:t>
            </a:r>
            <a:endParaRPr lang="tr-TR" dirty="0"/>
          </a:p>
        </p:txBody>
      </p:sp>
      <p:pic>
        <p:nvPicPr>
          <p:cNvPr id="6" name="Resim 5">
            <a:extLst>
              <a:ext uri="{FF2B5EF4-FFF2-40B4-BE49-F238E27FC236}">
                <a16:creationId xmlns:a16="http://schemas.microsoft.com/office/drawing/2014/main" id="{1B6FE237-2312-445D-AFEF-74E847F4D906}"/>
              </a:ext>
            </a:extLst>
          </p:cNvPr>
          <p:cNvPicPr>
            <a:picLocks noChangeAspect="1"/>
          </p:cNvPicPr>
          <p:nvPr/>
        </p:nvPicPr>
        <p:blipFill>
          <a:blip r:embed="rId2"/>
          <a:stretch>
            <a:fillRect/>
          </a:stretch>
        </p:blipFill>
        <p:spPr>
          <a:xfrm>
            <a:off x="903870" y="2781025"/>
            <a:ext cx="7218947" cy="2481513"/>
          </a:xfrm>
          <a:prstGeom prst="rect">
            <a:avLst/>
          </a:prstGeom>
        </p:spPr>
      </p:pic>
      <p:sp>
        <p:nvSpPr>
          <p:cNvPr id="15" name="Metin kutusu 14">
            <a:extLst>
              <a:ext uri="{FF2B5EF4-FFF2-40B4-BE49-F238E27FC236}">
                <a16:creationId xmlns:a16="http://schemas.microsoft.com/office/drawing/2014/main" id="{04C660E4-462C-4A01-B9EF-EE69BF077CAC}"/>
              </a:ext>
            </a:extLst>
          </p:cNvPr>
          <p:cNvSpPr txBox="1"/>
          <p:nvPr/>
        </p:nvSpPr>
        <p:spPr>
          <a:xfrm>
            <a:off x="903870" y="5340105"/>
            <a:ext cx="5011152" cy="369332"/>
          </a:xfrm>
          <a:prstGeom prst="rect">
            <a:avLst/>
          </a:prstGeom>
          <a:noFill/>
        </p:spPr>
        <p:txBody>
          <a:bodyPr wrap="square">
            <a:spAutoFit/>
          </a:bodyPr>
          <a:lstStyle/>
          <a:p>
            <a:r>
              <a:rPr lang="tr-TR" sz="1800" b="0" i="0" u="none" strike="noStrike" baseline="0" dirty="0">
                <a:latin typeface="PalatinoLinotype-Roman"/>
              </a:rPr>
              <a:t>Büyük Veri işleme yaşam döngüsü</a:t>
            </a:r>
            <a:endParaRPr lang="tr-TR" dirty="0"/>
          </a:p>
        </p:txBody>
      </p:sp>
    </p:spTree>
    <p:extLst>
      <p:ext uri="{BB962C8B-B14F-4D97-AF65-F5344CB8AC3E}">
        <p14:creationId xmlns:p14="http://schemas.microsoft.com/office/powerpoint/2010/main" val="103267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BÜYÜK VERİ VE BÜYÜK VERİ İŞLEME MİMARİLERİ</a:t>
            </a:r>
          </a:p>
        </p:txBody>
      </p:sp>
      <p:sp>
        <p:nvSpPr>
          <p:cNvPr id="12" name="Metin kutusu 11">
            <a:extLst>
              <a:ext uri="{FF2B5EF4-FFF2-40B4-BE49-F238E27FC236}">
                <a16:creationId xmlns:a16="http://schemas.microsoft.com/office/drawing/2014/main" id="{EC90447F-F61E-41BC-8245-7DB06DBC3912}"/>
              </a:ext>
            </a:extLst>
          </p:cNvPr>
          <p:cNvSpPr txBox="1"/>
          <p:nvPr/>
        </p:nvSpPr>
        <p:spPr>
          <a:xfrm>
            <a:off x="192504" y="871435"/>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 Veri İşleme Teknolojileri</a:t>
            </a:r>
            <a:endParaRPr lang="tr-TR" dirty="0">
              <a:solidFill>
                <a:srgbClr val="FF0000"/>
              </a:solidFill>
            </a:endParaRPr>
          </a:p>
        </p:txBody>
      </p:sp>
      <p:pic>
        <p:nvPicPr>
          <p:cNvPr id="6" name="Resim 5">
            <a:extLst>
              <a:ext uri="{FF2B5EF4-FFF2-40B4-BE49-F238E27FC236}">
                <a16:creationId xmlns:a16="http://schemas.microsoft.com/office/drawing/2014/main" id="{1B6FE237-2312-445D-AFEF-74E847F4D906}"/>
              </a:ext>
            </a:extLst>
          </p:cNvPr>
          <p:cNvPicPr>
            <a:picLocks noChangeAspect="1"/>
          </p:cNvPicPr>
          <p:nvPr/>
        </p:nvPicPr>
        <p:blipFill rotWithShape="1">
          <a:blip r:embed="rId2"/>
          <a:srcRect t="32450" b="33458"/>
          <a:stretch/>
        </p:blipFill>
        <p:spPr>
          <a:xfrm>
            <a:off x="4606899" y="1240767"/>
            <a:ext cx="3944815" cy="605155"/>
          </a:xfrm>
          <a:prstGeom prst="rect">
            <a:avLst/>
          </a:prstGeom>
        </p:spPr>
      </p:pic>
      <p:sp>
        <p:nvSpPr>
          <p:cNvPr id="13" name="Metin kutusu 12">
            <a:extLst>
              <a:ext uri="{FF2B5EF4-FFF2-40B4-BE49-F238E27FC236}">
                <a16:creationId xmlns:a16="http://schemas.microsoft.com/office/drawing/2014/main" id="{900F0F86-C7D7-45AC-87B6-999753EB23CB}"/>
              </a:ext>
            </a:extLst>
          </p:cNvPr>
          <p:cNvSpPr txBox="1"/>
          <p:nvPr/>
        </p:nvSpPr>
        <p:spPr>
          <a:xfrm>
            <a:off x="457200" y="2215253"/>
            <a:ext cx="7916779" cy="4278094"/>
          </a:xfrm>
          <a:prstGeom prst="rect">
            <a:avLst/>
          </a:prstGeom>
          <a:noFill/>
        </p:spPr>
        <p:txBody>
          <a:bodyPr wrap="square">
            <a:spAutoFit/>
          </a:bodyPr>
          <a:lstStyle/>
          <a:p>
            <a:pPr algn="l"/>
            <a:r>
              <a:rPr lang="tr-TR" sz="1600" b="0" i="0" u="none" strike="noStrike" baseline="0" dirty="0">
                <a:latin typeface="PalatinoLinotype-Roman"/>
              </a:rPr>
              <a:t>• Veri edinme: Bu fazda verilerin farklı kaynaklardan temin edilmesi işlemleri gerçekleştirilmektedir. Tüm veri işleme yaşam döngüsünün ilk fazıdır. Veriler duran veri kaynaklarından ya da gerçek zamanlı işlenmesi için akışkan veri kaynaklarından elde edilebilmektedir.</a:t>
            </a:r>
          </a:p>
          <a:p>
            <a:pPr algn="l"/>
            <a:endParaRPr lang="tr-TR" sz="1600" b="0" i="0" u="none" strike="noStrike" baseline="0" dirty="0">
              <a:latin typeface="PalatinoLinotype-Roman"/>
            </a:endParaRPr>
          </a:p>
          <a:p>
            <a:pPr algn="l"/>
            <a:r>
              <a:rPr lang="tr-TR" sz="1600" b="0" i="0" u="none" strike="noStrike" baseline="0" dirty="0">
                <a:latin typeface="PalatinoLinotype-Roman"/>
              </a:rPr>
              <a:t>• Veri depolama: Bu faz elde edilen büyük verilerin depolanması ile ilgilenmektedir. Elde edilen verinin işlenebilmesi için hafızada ya da bellekle saklanabiliyor olması gerekmektedir.</a:t>
            </a:r>
          </a:p>
          <a:p>
            <a:pPr algn="l"/>
            <a:endParaRPr lang="tr-TR" sz="1600" b="0" i="0" u="none" strike="noStrike" baseline="0" dirty="0">
              <a:latin typeface="PalatinoLinotype-Roman"/>
            </a:endParaRPr>
          </a:p>
          <a:p>
            <a:pPr algn="l"/>
            <a:r>
              <a:rPr lang="tr-TR" sz="1600" b="0" i="0" u="none" strike="noStrike" baseline="0" dirty="0">
                <a:latin typeface="PalatinoLinotype-Roman"/>
              </a:rPr>
              <a:t>• Veri analizi: Bu fazda verilerin işlenebilmesi ve analizi için, farklı uygulamalarda birçok model, teknik, yöntem ve algoritma kullanılabilmektedir. Gerçekleştirilecek analizlere göre uygulanan teknikler değişiklik göstermektedir.</a:t>
            </a:r>
          </a:p>
          <a:p>
            <a:pPr algn="l"/>
            <a:endParaRPr lang="tr-TR" sz="1600" b="0" i="0" u="none" strike="noStrike" baseline="0" dirty="0">
              <a:latin typeface="PalatinoLinotype-Roman"/>
            </a:endParaRPr>
          </a:p>
          <a:p>
            <a:pPr algn="l"/>
            <a:r>
              <a:rPr lang="tr-TR" sz="1600" b="0" i="0" u="none" strike="noStrike" baseline="0" dirty="0">
                <a:latin typeface="PalatinoLinotype-Roman"/>
              </a:rPr>
              <a:t>• Veriden faydalanma(sonuçlar): Bu fazda verilerin işlenmesi sonucu elde edilen sonuçlar kullanılmaktadır. Başka bir değişle bir önceki fazda üretilen gözlemler ve sonuçlar rapor haline getirilmektedir. Uygulama alanına göre verilerden faydalanma biçimi de farklılık gösterebilecektir.</a:t>
            </a:r>
            <a:endParaRPr lang="tr-TR" sz="1600" dirty="0"/>
          </a:p>
        </p:txBody>
      </p:sp>
    </p:spTree>
    <p:extLst>
      <p:ext uri="{BB962C8B-B14F-4D97-AF65-F5344CB8AC3E}">
        <p14:creationId xmlns:p14="http://schemas.microsoft.com/office/powerpoint/2010/main" val="352618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970318"/>
          </a:xfrm>
          <a:prstGeom prst="rect">
            <a:avLst/>
          </a:prstGeom>
          <a:noFill/>
        </p:spPr>
        <p:txBody>
          <a:bodyPr wrap="square">
            <a:spAutoFit/>
          </a:bodyPr>
          <a:lstStyle/>
          <a:p>
            <a:pPr algn="l"/>
            <a:r>
              <a:rPr lang="tr-TR" sz="1800" b="0" i="0" u="none" strike="noStrike" baseline="0" dirty="0">
                <a:latin typeface="PalatinoLinotype-Roman"/>
              </a:rPr>
              <a:t>Bilgisayar destekli sistemler ile yalnızca verilerin toplanması ve analizi değil, aynı zamanda ilgili verilerden akıllı otomatik çıkarımlar yapılması da mümkün olmaktadır. </a:t>
            </a:r>
          </a:p>
          <a:p>
            <a:pPr algn="l"/>
            <a:endParaRPr lang="tr-TR" dirty="0">
              <a:latin typeface="PalatinoLinotype-Roman"/>
            </a:endParaRPr>
          </a:p>
          <a:p>
            <a:pPr algn="l"/>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Bu bağlamda </a:t>
            </a:r>
            <a:r>
              <a:rPr lang="tr-TR" sz="1800" b="0" i="0" u="none" strike="noStrike" baseline="0" dirty="0">
                <a:solidFill>
                  <a:srgbClr val="FF0000"/>
                </a:solidFill>
                <a:latin typeface="PalatinoLinotype-Roman"/>
              </a:rPr>
              <a:t>yapay öğrenme kavramının </a:t>
            </a:r>
            <a:r>
              <a:rPr lang="tr-TR" sz="1800" b="0" i="0" u="none" strike="noStrike" baseline="0" dirty="0">
                <a:latin typeface="PalatinoLinotype-Roman"/>
              </a:rPr>
              <a:t>literatüre girmesini takiben artık tıp biliminde akıllı sistemler yoğun bir şekilde kullanılmaya başlanmış ve yakın bir geçmişe kadar gerçekleştirilmesi zor olan başarılar kısa sürelerde elde edilmeye başlanmıştır.</a:t>
            </a:r>
            <a:endParaRPr lang="tr-TR" dirty="0"/>
          </a:p>
        </p:txBody>
      </p:sp>
      <p:pic>
        <p:nvPicPr>
          <p:cNvPr id="2050" name="Picture 2" descr="Yapay Zeka Ve Tıp. Yapay zeka tıbbı nasıl etkileyecek? | by Dr. Caner Baran  | Türkçe Yayın | Medium">
            <a:extLst>
              <a:ext uri="{FF2B5EF4-FFF2-40B4-BE49-F238E27FC236}">
                <a16:creationId xmlns:a16="http://schemas.microsoft.com/office/drawing/2014/main" id="{90368FBC-4D9E-49A5-9A79-124638F2D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759" y="2134854"/>
            <a:ext cx="3133725" cy="145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9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BÜYÜK VERİ VE BÜYÜK VERİ İŞLEME MİMARİLERİ</a:t>
            </a:r>
          </a:p>
        </p:txBody>
      </p:sp>
      <p:sp>
        <p:nvSpPr>
          <p:cNvPr id="12" name="Metin kutusu 11">
            <a:extLst>
              <a:ext uri="{FF2B5EF4-FFF2-40B4-BE49-F238E27FC236}">
                <a16:creationId xmlns:a16="http://schemas.microsoft.com/office/drawing/2014/main" id="{EC90447F-F61E-41BC-8245-7DB06DBC3912}"/>
              </a:ext>
            </a:extLst>
          </p:cNvPr>
          <p:cNvSpPr txBox="1"/>
          <p:nvPr/>
        </p:nvSpPr>
        <p:spPr>
          <a:xfrm>
            <a:off x="192504" y="871435"/>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Büyük Veri İşleme Teknolojileri</a:t>
            </a:r>
            <a:endParaRPr lang="tr-TR" dirty="0">
              <a:solidFill>
                <a:srgbClr val="FF0000"/>
              </a:solidFill>
            </a:endParaRPr>
          </a:p>
        </p:txBody>
      </p:sp>
      <p:pic>
        <p:nvPicPr>
          <p:cNvPr id="4" name="Resim 3">
            <a:extLst>
              <a:ext uri="{FF2B5EF4-FFF2-40B4-BE49-F238E27FC236}">
                <a16:creationId xmlns:a16="http://schemas.microsoft.com/office/drawing/2014/main" id="{E6C4B3DC-AE1F-4C78-A3BD-79D111FB1FBE}"/>
              </a:ext>
            </a:extLst>
          </p:cNvPr>
          <p:cNvPicPr>
            <a:picLocks noChangeAspect="1"/>
          </p:cNvPicPr>
          <p:nvPr/>
        </p:nvPicPr>
        <p:blipFill>
          <a:blip r:embed="rId2"/>
          <a:stretch>
            <a:fillRect/>
          </a:stretch>
        </p:blipFill>
        <p:spPr>
          <a:xfrm>
            <a:off x="427121" y="1452517"/>
            <a:ext cx="8289757" cy="3934716"/>
          </a:xfrm>
          <a:prstGeom prst="rect">
            <a:avLst/>
          </a:prstGeom>
        </p:spPr>
      </p:pic>
      <p:sp>
        <p:nvSpPr>
          <p:cNvPr id="14" name="Metin kutusu 13">
            <a:extLst>
              <a:ext uri="{FF2B5EF4-FFF2-40B4-BE49-F238E27FC236}">
                <a16:creationId xmlns:a16="http://schemas.microsoft.com/office/drawing/2014/main" id="{CDFF2D49-2BF9-4DBA-94B4-B51D23D377DC}"/>
              </a:ext>
            </a:extLst>
          </p:cNvPr>
          <p:cNvSpPr txBox="1"/>
          <p:nvPr/>
        </p:nvSpPr>
        <p:spPr>
          <a:xfrm>
            <a:off x="427121" y="5617233"/>
            <a:ext cx="5011152" cy="369332"/>
          </a:xfrm>
          <a:prstGeom prst="rect">
            <a:avLst/>
          </a:prstGeom>
          <a:noFill/>
        </p:spPr>
        <p:txBody>
          <a:bodyPr wrap="square">
            <a:spAutoFit/>
          </a:bodyPr>
          <a:lstStyle/>
          <a:p>
            <a:r>
              <a:rPr lang="tr-TR" sz="1800" b="0" i="0" u="none" strike="noStrike" baseline="0" dirty="0">
                <a:latin typeface="PalatinoLinotype-Roman"/>
              </a:rPr>
              <a:t>Büyük Veri işleme teknolojilerinin gelişimi</a:t>
            </a:r>
            <a:endParaRPr lang="tr-TR" dirty="0"/>
          </a:p>
        </p:txBody>
      </p:sp>
    </p:spTree>
    <p:extLst>
      <p:ext uri="{BB962C8B-B14F-4D97-AF65-F5344CB8AC3E}">
        <p14:creationId xmlns:p14="http://schemas.microsoft.com/office/powerpoint/2010/main" val="40668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pic>
        <p:nvPicPr>
          <p:cNvPr id="6" name="Resim 5">
            <a:extLst>
              <a:ext uri="{FF2B5EF4-FFF2-40B4-BE49-F238E27FC236}">
                <a16:creationId xmlns:a16="http://schemas.microsoft.com/office/drawing/2014/main" id="{B96A1AF9-2C24-4636-94E1-396B7A6782AD}"/>
              </a:ext>
            </a:extLst>
          </p:cNvPr>
          <p:cNvPicPr>
            <a:picLocks noChangeAspect="1"/>
          </p:cNvPicPr>
          <p:nvPr/>
        </p:nvPicPr>
        <p:blipFill rotWithShape="1">
          <a:blip r:embed="rId2"/>
          <a:srcRect l="3097" t="4365" r="-928" b="6392"/>
          <a:stretch/>
        </p:blipFill>
        <p:spPr>
          <a:xfrm>
            <a:off x="192503" y="1635291"/>
            <a:ext cx="7664117" cy="4470481"/>
          </a:xfrm>
          <a:prstGeom prst="rect">
            <a:avLst/>
          </a:prstGeom>
        </p:spPr>
      </p:pic>
      <p:sp>
        <p:nvSpPr>
          <p:cNvPr id="15" name="Metin kutusu 14">
            <a:extLst>
              <a:ext uri="{FF2B5EF4-FFF2-40B4-BE49-F238E27FC236}">
                <a16:creationId xmlns:a16="http://schemas.microsoft.com/office/drawing/2014/main" id="{191EACFE-13F9-46C4-8ABE-C1467A57D93B}"/>
              </a:ext>
            </a:extLst>
          </p:cNvPr>
          <p:cNvSpPr txBox="1"/>
          <p:nvPr/>
        </p:nvSpPr>
        <p:spPr>
          <a:xfrm>
            <a:off x="472239" y="6167031"/>
            <a:ext cx="5011152" cy="369332"/>
          </a:xfrm>
          <a:prstGeom prst="rect">
            <a:avLst/>
          </a:prstGeom>
          <a:noFill/>
        </p:spPr>
        <p:txBody>
          <a:bodyPr wrap="square">
            <a:spAutoFit/>
          </a:bodyPr>
          <a:lstStyle/>
          <a:p>
            <a:r>
              <a:rPr lang="tr-TR" sz="1800" b="0" i="0" u="none" strike="noStrike" baseline="0" dirty="0" err="1">
                <a:latin typeface="PalatinoLinotype-Roman"/>
              </a:rPr>
              <a:t>Web’in</a:t>
            </a:r>
            <a:r>
              <a:rPr lang="tr-TR" sz="1800" b="0" i="0" u="none" strike="noStrike" baseline="0" dirty="0">
                <a:latin typeface="PalatinoLinotype-Roman"/>
              </a:rPr>
              <a:t> 1990’tan sonra gelişimi</a:t>
            </a:r>
            <a:endParaRPr lang="tr-TR" dirty="0"/>
          </a:p>
        </p:txBody>
      </p:sp>
    </p:spTree>
    <p:extLst>
      <p:ext uri="{BB962C8B-B14F-4D97-AF65-F5344CB8AC3E}">
        <p14:creationId xmlns:p14="http://schemas.microsoft.com/office/powerpoint/2010/main" val="3470602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12" name="Metin kutusu 11">
            <a:extLst>
              <a:ext uri="{FF2B5EF4-FFF2-40B4-BE49-F238E27FC236}">
                <a16:creationId xmlns:a16="http://schemas.microsoft.com/office/drawing/2014/main" id="{259D6167-D414-4F5F-AB95-517301101521}"/>
              </a:ext>
            </a:extLst>
          </p:cNvPr>
          <p:cNvSpPr txBox="1"/>
          <p:nvPr/>
        </p:nvSpPr>
        <p:spPr>
          <a:xfrm>
            <a:off x="351924" y="1859339"/>
            <a:ext cx="4881813" cy="4247317"/>
          </a:xfrm>
          <a:prstGeom prst="rect">
            <a:avLst/>
          </a:prstGeom>
          <a:noFill/>
        </p:spPr>
        <p:txBody>
          <a:bodyPr wrap="square">
            <a:spAutoFit/>
          </a:bodyPr>
          <a:lstStyle/>
          <a:p>
            <a:pPr algn="l"/>
            <a:r>
              <a:rPr lang="tr-TR" sz="1800" b="0" i="0" u="none" strike="noStrike" baseline="0" dirty="0">
                <a:latin typeface="PalatinoLinotype-Roman"/>
              </a:rPr>
              <a:t>Her 10 yılda Web bir evrim geçirmiş ve dönüşmüştür.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1990’ların </a:t>
            </a:r>
            <a:r>
              <a:rPr lang="tr-TR" sz="1800" b="0" i="0" u="none" strike="noStrike" baseline="0" dirty="0" err="1">
                <a:latin typeface="PalatinoLinotype-Roman"/>
              </a:rPr>
              <a:t>Web’i</a:t>
            </a:r>
            <a:r>
              <a:rPr lang="tr-TR" sz="1800" b="0" i="0" u="none" strike="noStrike" baseline="0" dirty="0">
                <a:latin typeface="PalatinoLinotype-Roman"/>
              </a:rPr>
              <a:t> (Web 1.0) daha statik sayfalar, yazı ve görsellerden oluşan bir </a:t>
            </a:r>
            <a:r>
              <a:rPr lang="tr-TR" sz="1800" b="0" i="0" u="none" strike="noStrike" baseline="0" dirty="0" err="1">
                <a:latin typeface="PalatinoLinotype-Roman"/>
              </a:rPr>
              <a:t>Web’di</a:t>
            </a:r>
            <a:r>
              <a:rPr lang="tr-TR" sz="1800" b="0" i="0" u="none" strike="noStrike" baseline="0" dirty="0">
                <a:latin typeface="PalatinoLinotype-Roman"/>
              </a:rPr>
              <a:t>. </a:t>
            </a:r>
          </a:p>
          <a:p>
            <a:pPr algn="l"/>
            <a:endParaRPr lang="tr-TR" dirty="0">
              <a:latin typeface="PalatinoLinotype-Roman"/>
            </a:endParaRPr>
          </a:p>
          <a:p>
            <a:pPr algn="l"/>
            <a:r>
              <a:rPr lang="tr-TR" sz="1800" b="0" i="0" u="none" strike="noStrike" baseline="0" dirty="0">
                <a:latin typeface="PalatinoLinotype-Roman"/>
              </a:rPr>
              <a:t>2000’lerdeki Web ise (Web 2.0) sosyal bir paylaşım ortamına dönüştü. Sosyal medya uygulamaları, </a:t>
            </a:r>
            <a:r>
              <a:rPr lang="tr-TR" sz="1800" b="0" i="0" u="none" strike="noStrike" baseline="0" dirty="0" err="1">
                <a:latin typeface="PalatinoLinotype-Roman"/>
              </a:rPr>
              <a:t>Web’i</a:t>
            </a:r>
            <a:r>
              <a:rPr lang="tr-TR" sz="1800" b="0" i="0" u="none" strike="noStrike" baseline="0" dirty="0">
                <a:latin typeface="PalatinoLinotype-Roman"/>
              </a:rPr>
              <a:t> daha dinamik bir ortama dönüştürdü. </a:t>
            </a:r>
          </a:p>
          <a:p>
            <a:pPr algn="l"/>
            <a:endParaRPr lang="tr-TR" dirty="0">
              <a:latin typeface="PalatinoLinotype-Roman"/>
            </a:endParaRPr>
          </a:p>
          <a:p>
            <a:pPr algn="l"/>
            <a:r>
              <a:rPr lang="tr-TR" sz="1800" b="0" i="0" u="none" strike="noStrike" baseline="0" dirty="0">
                <a:latin typeface="PalatinoLinotype-Roman"/>
              </a:rPr>
              <a:t>Artık isteyen herkes bu </a:t>
            </a:r>
            <a:r>
              <a:rPr lang="tr-TR" sz="1800" b="0" i="0" u="none" strike="noStrike" baseline="0" dirty="0" err="1">
                <a:latin typeface="PalatinoLinotype-Roman"/>
              </a:rPr>
              <a:t>Web’e</a:t>
            </a:r>
            <a:r>
              <a:rPr lang="tr-TR" sz="1800" b="0" i="0" u="none" strike="noStrike" baseline="0" dirty="0">
                <a:latin typeface="PalatinoLinotype-Roman"/>
              </a:rPr>
              <a:t> katkıda bulunabiliyordu.</a:t>
            </a:r>
            <a:endParaRPr lang="tr-TR" dirty="0"/>
          </a:p>
        </p:txBody>
      </p:sp>
      <p:pic>
        <p:nvPicPr>
          <p:cNvPr id="4" name="Resim 3">
            <a:extLst>
              <a:ext uri="{FF2B5EF4-FFF2-40B4-BE49-F238E27FC236}">
                <a16:creationId xmlns:a16="http://schemas.microsoft.com/office/drawing/2014/main" id="{83092FDF-54C0-422B-965E-6E563F5C955D}"/>
              </a:ext>
            </a:extLst>
          </p:cNvPr>
          <p:cNvPicPr>
            <a:picLocks noChangeAspect="1"/>
          </p:cNvPicPr>
          <p:nvPr/>
        </p:nvPicPr>
        <p:blipFill>
          <a:blip r:embed="rId2"/>
          <a:stretch>
            <a:fillRect/>
          </a:stretch>
        </p:blipFill>
        <p:spPr>
          <a:xfrm>
            <a:off x="4995059" y="1625180"/>
            <a:ext cx="4026236" cy="3068794"/>
          </a:xfrm>
          <a:prstGeom prst="rect">
            <a:avLst/>
          </a:prstGeom>
        </p:spPr>
      </p:pic>
    </p:spTree>
    <p:extLst>
      <p:ext uri="{BB962C8B-B14F-4D97-AF65-F5344CB8AC3E}">
        <p14:creationId xmlns:p14="http://schemas.microsoft.com/office/powerpoint/2010/main" val="159243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12" name="Metin kutusu 11">
            <a:extLst>
              <a:ext uri="{FF2B5EF4-FFF2-40B4-BE49-F238E27FC236}">
                <a16:creationId xmlns:a16="http://schemas.microsoft.com/office/drawing/2014/main" id="{6DA2E149-EB63-4A82-B1B1-8E6C9633407F}"/>
              </a:ext>
            </a:extLst>
          </p:cNvPr>
          <p:cNvSpPr txBox="1"/>
          <p:nvPr/>
        </p:nvSpPr>
        <p:spPr>
          <a:xfrm>
            <a:off x="472239" y="1932075"/>
            <a:ext cx="4366791" cy="2308324"/>
          </a:xfrm>
          <a:prstGeom prst="rect">
            <a:avLst/>
          </a:prstGeom>
          <a:noFill/>
        </p:spPr>
        <p:txBody>
          <a:bodyPr wrap="square">
            <a:spAutoFit/>
          </a:bodyPr>
          <a:lstStyle/>
          <a:p>
            <a:pPr algn="l"/>
            <a:r>
              <a:rPr lang="tr-TR" sz="1800" b="0" i="0" u="none" strike="noStrike" baseline="0" dirty="0">
                <a:latin typeface="PalatinoLinotype-Roman"/>
              </a:rPr>
              <a:t>Facebook, </a:t>
            </a:r>
            <a:r>
              <a:rPr lang="tr-TR" sz="1800" b="0" i="0" u="none" strike="noStrike" baseline="0" dirty="0" err="1">
                <a:latin typeface="PalatinoLinotype-Roman"/>
              </a:rPr>
              <a:t>Twitter</a:t>
            </a:r>
            <a:r>
              <a:rPr lang="tr-TR" sz="1800" b="0" i="0" u="none" strike="noStrike" baseline="0" dirty="0">
                <a:latin typeface="PalatinoLinotype-Roman"/>
              </a:rPr>
              <a:t>, </a:t>
            </a:r>
            <a:r>
              <a:rPr lang="tr-TR" sz="1800" b="0" i="0" u="none" strike="noStrike" baseline="0" dirty="0" err="1">
                <a:latin typeface="PalatinoLinotype-Roman"/>
              </a:rPr>
              <a:t>YouTube</a:t>
            </a:r>
            <a:r>
              <a:rPr lang="tr-TR" sz="1800" b="0" i="0" u="none" strike="noStrike" baseline="0" dirty="0">
                <a:latin typeface="PalatinoLinotype-Roman"/>
              </a:rPr>
              <a:t>, </a:t>
            </a:r>
            <a:r>
              <a:rPr lang="tr-TR" sz="1800" b="0" i="0" u="none" strike="noStrike" baseline="0" dirty="0" err="1">
                <a:latin typeface="PalatinoLinotype-Roman"/>
              </a:rPr>
              <a:t>Instagram</a:t>
            </a:r>
            <a:r>
              <a:rPr lang="tr-TR" sz="1800" b="0" i="0" u="none" strike="noStrike" baseline="0" dirty="0">
                <a:latin typeface="PalatinoLinotype-Roman"/>
              </a:rPr>
              <a:t> gibi sayısız uygulamalar ile, kullanıcıların da bu </a:t>
            </a:r>
            <a:r>
              <a:rPr lang="tr-TR" sz="1800" b="0" i="0" u="none" strike="noStrike" baseline="0" dirty="0" err="1">
                <a:latin typeface="PalatinoLinotype-Roman"/>
              </a:rPr>
              <a:t>Web’e</a:t>
            </a:r>
            <a:r>
              <a:rPr lang="tr-TR" sz="1800" b="0" i="0" u="none" strike="noStrike" baseline="0" dirty="0">
                <a:latin typeface="PalatinoLinotype-Roman"/>
              </a:rPr>
              <a:t> katkıda bulunması ve içerik sağlaması mümkün oldu. Bu sayede </a:t>
            </a:r>
            <a:r>
              <a:rPr lang="tr-TR" sz="1800" b="0" i="0" u="none" strike="noStrike" baseline="0" dirty="0" err="1">
                <a:latin typeface="PalatinoLinotype-Roman"/>
              </a:rPr>
              <a:t>Web’de</a:t>
            </a:r>
            <a:r>
              <a:rPr lang="tr-TR" sz="1800" b="0" i="0" u="none" strike="noStrike" baseline="0" dirty="0">
                <a:latin typeface="PalatinoLinotype-Roman"/>
              </a:rPr>
              <a:t> çok hızlı bir şekilde büyüdü, </a:t>
            </a:r>
            <a:r>
              <a:rPr lang="tr-TR" sz="1800" b="0" i="0" u="none" strike="noStrike" baseline="0" dirty="0" err="1">
                <a:latin typeface="PalatinoLinotype-Roman"/>
              </a:rPr>
              <a:t>Web’deki</a:t>
            </a:r>
            <a:r>
              <a:rPr lang="tr-TR" sz="1800" b="0" i="0" u="none" strike="noStrike" baseline="0" dirty="0">
                <a:latin typeface="PalatinoLinotype-Roman"/>
              </a:rPr>
              <a:t> veriler de </a:t>
            </a:r>
            <a:r>
              <a:rPr lang="tr-TR" sz="1800" b="0" i="0" u="none" strike="noStrike" baseline="0" dirty="0" err="1">
                <a:latin typeface="PalatinoLinotype-Roman"/>
              </a:rPr>
              <a:t>üssel</a:t>
            </a:r>
            <a:r>
              <a:rPr lang="tr-TR" sz="1800" b="0" i="0" u="none" strike="noStrike" baseline="0" dirty="0">
                <a:latin typeface="PalatinoLinotype-Roman"/>
              </a:rPr>
              <a:t> olarak arttı ve artmaya devam ediyor.</a:t>
            </a:r>
            <a:endParaRPr lang="tr-TR" dirty="0"/>
          </a:p>
        </p:txBody>
      </p:sp>
      <p:sp>
        <p:nvSpPr>
          <p:cNvPr id="13" name="Metin kutusu 12">
            <a:extLst>
              <a:ext uri="{FF2B5EF4-FFF2-40B4-BE49-F238E27FC236}">
                <a16:creationId xmlns:a16="http://schemas.microsoft.com/office/drawing/2014/main" id="{00A15CB8-1608-4B6D-B160-08185AB6E492}"/>
              </a:ext>
            </a:extLst>
          </p:cNvPr>
          <p:cNvSpPr txBox="1"/>
          <p:nvPr/>
        </p:nvSpPr>
        <p:spPr>
          <a:xfrm>
            <a:off x="472239" y="4567687"/>
            <a:ext cx="7901740" cy="646331"/>
          </a:xfrm>
          <a:prstGeom prst="rect">
            <a:avLst/>
          </a:prstGeom>
          <a:noFill/>
        </p:spPr>
        <p:txBody>
          <a:bodyPr wrap="square">
            <a:spAutoFit/>
          </a:bodyPr>
          <a:lstStyle/>
          <a:p>
            <a:pPr algn="l"/>
            <a:r>
              <a:rPr lang="tr-TR" sz="1800" b="0" i="0" u="none" strike="noStrike" baseline="0" dirty="0">
                <a:latin typeface="PalatinoLinotype-Roman"/>
              </a:rPr>
              <a:t>Her gün 500 milyon </a:t>
            </a:r>
            <a:r>
              <a:rPr lang="tr-TR" sz="1800" b="0" i="0" u="none" strike="noStrike" baseline="0" dirty="0" err="1">
                <a:latin typeface="PalatinoLinotype-Roman"/>
              </a:rPr>
              <a:t>tweet</a:t>
            </a:r>
            <a:r>
              <a:rPr lang="tr-TR" sz="1800" b="0" i="0" u="none" strike="noStrike" baseline="0" dirty="0">
                <a:latin typeface="PalatinoLinotype-Roman"/>
              </a:rPr>
              <a:t> atılmaktadır, mevcut </a:t>
            </a:r>
            <a:r>
              <a:rPr lang="tr-TR" sz="1800" b="0" i="0" u="none" strike="noStrike" baseline="0" dirty="0" err="1">
                <a:latin typeface="PalatinoLinotype-Roman"/>
              </a:rPr>
              <a:t>Web’de</a:t>
            </a:r>
            <a:r>
              <a:rPr lang="tr-TR" sz="1800" b="0" i="0" u="none" strike="noStrike" baseline="0" dirty="0">
                <a:latin typeface="PalatinoLinotype-Roman"/>
              </a:rPr>
              <a:t> milyarlarca sayfa</a:t>
            </a:r>
          </a:p>
          <a:p>
            <a:pPr algn="l"/>
            <a:r>
              <a:rPr lang="tr-TR" sz="1800" b="0" i="0" u="none" strike="noStrike" baseline="0" dirty="0">
                <a:latin typeface="PalatinoLinotype-Roman"/>
              </a:rPr>
              <a:t>bulunmaktadır.</a:t>
            </a:r>
            <a:endParaRPr lang="tr-TR" dirty="0"/>
          </a:p>
        </p:txBody>
      </p:sp>
      <p:pic>
        <p:nvPicPr>
          <p:cNvPr id="5" name="Resim 4">
            <a:extLst>
              <a:ext uri="{FF2B5EF4-FFF2-40B4-BE49-F238E27FC236}">
                <a16:creationId xmlns:a16="http://schemas.microsoft.com/office/drawing/2014/main" id="{7025C164-D5F1-4C98-9DAF-97F22343720E}"/>
              </a:ext>
            </a:extLst>
          </p:cNvPr>
          <p:cNvPicPr>
            <a:picLocks noChangeAspect="1"/>
          </p:cNvPicPr>
          <p:nvPr/>
        </p:nvPicPr>
        <p:blipFill>
          <a:blip r:embed="rId2"/>
          <a:stretch>
            <a:fillRect/>
          </a:stretch>
        </p:blipFill>
        <p:spPr>
          <a:xfrm>
            <a:off x="4839030" y="1852695"/>
            <a:ext cx="3014912" cy="1228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9243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12" name="Metin kutusu 11">
            <a:extLst>
              <a:ext uri="{FF2B5EF4-FFF2-40B4-BE49-F238E27FC236}">
                <a16:creationId xmlns:a16="http://schemas.microsoft.com/office/drawing/2014/main" id="{7B9BD322-8BC4-4D06-9A10-F3026F9488A7}"/>
              </a:ext>
            </a:extLst>
          </p:cNvPr>
          <p:cNvSpPr txBox="1"/>
          <p:nvPr/>
        </p:nvSpPr>
        <p:spPr>
          <a:xfrm>
            <a:off x="484271" y="1969908"/>
            <a:ext cx="5011152" cy="3416320"/>
          </a:xfrm>
          <a:prstGeom prst="rect">
            <a:avLst/>
          </a:prstGeom>
          <a:noFill/>
        </p:spPr>
        <p:txBody>
          <a:bodyPr wrap="square">
            <a:spAutoFit/>
          </a:bodyPr>
          <a:lstStyle/>
          <a:p>
            <a:pPr algn="l"/>
            <a:r>
              <a:rPr lang="tr-TR" sz="1800" b="0" i="0" u="none" strike="noStrike" baseline="0" dirty="0">
                <a:latin typeface="PalatinoLinotype-Roman"/>
              </a:rPr>
              <a:t>Son yıllarda gelişen önemli bir kavram da “Nesnelerin İnterneti” (Internet of </a:t>
            </a:r>
            <a:r>
              <a:rPr lang="tr-TR" sz="1800" b="0" i="0" u="none" strike="noStrike" baseline="0" dirty="0" err="1">
                <a:latin typeface="PalatinoLinotype-Roman"/>
              </a:rPr>
              <a:t>Things</a:t>
            </a:r>
            <a:r>
              <a:rPr lang="tr-TR" sz="1800" b="0" i="0" u="none" strike="noStrike" baseline="0" dirty="0">
                <a:latin typeface="PalatinoLinotype-Roman"/>
              </a:rPr>
              <a:t>) olarak adlandırılan makinalar arası iletişim ile ortaya çıkan büyük veridir. Hemen her türlü cihaz sayısal veri üretmekte ve bu veriler internet ortamında toplanmaktadır. Bu cihazlar, mobil telefonlardan, güvenlik kameralarına, yada ses, ışık, nem, hareket, sıcaklık </a:t>
            </a:r>
            <a:r>
              <a:rPr lang="tr-TR" sz="1800" b="0" i="0" u="none" strike="noStrike" baseline="0" dirty="0" err="1">
                <a:latin typeface="PalatinoLinotype-Roman"/>
              </a:rPr>
              <a:t>sensörlerine</a:t>
            </a:r>
            <a:r>
              <a:rPr lang="tr-TR" sz="1800" b="0" i="0" u="none" strike="noStrike" baseline="0" dirty="0">
                <a:latin typeface="PalatinoLinotype-Roman"/>
              </a:rPr>
              <a:t> kadar çok farklı türde olabilmekte, topladıkları veriler de ses, video, görüntü, sayısal veriler gibi pek çok veri olabilmektedir.</a:t>
            </a:r>
            <a:endParaRPr lang="tr-TR" dirty="0"/>
          </a:p>
        </p:txBody>
      </p:sp>
      <p:pic>
        <p:nvPicPr>
          <p:cNvPr id="5" name="Resim 4">
            <a:extLst>
              <a:ext uri="{FF2B5EF4-FFF2-40B4-BE49-F238E27FC236}">
                <a16:creationId xmlns:a16="http://schemas.microsoft.com/office/drawing/2014/main" id="{DA5668A8-8022-48E3-B555-786ED23D9F70}"/>
              </a:ext>
            </a:extLst>
          </p:cNvPr>
          <p:cNvPicPr>
            <a:picLocks noChangeAspect="1"/>
          </p:cNvPicPr>
          <p:nvPr/>
        </p:nvPicPr>
        <p:blipFill>
          <a:blip r:embed="rId2"/>
          <a:stretch>
            <a:fillRect/>
          </a:stretch>
        </p:blipFill>
        <p:spPr>
          <a:xfrm>
            <a:off x="5363075" y="2860672"/>
            <a:ext cx="3100048" cy="1634791"/>
          </a:xfrm>
          <a:prstGeom prst="rect">
            <a:avLst/>
          </a:prstGeom>
        </p:spPr>
      </p:pic>
    </p:spTree>
    <p:extLst>
      <p:ext uri="{BB962C8B-B14F-4D97-AF65-F5344CB8AC3E}">
        <p14:creationId xmlns:p14="http://schemas.microsoft.com/office/powerpoint/2010/main" val="318396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7" name="Metin kutusu 6">
            <a:extLst>
              <a:ext uri="{FF2B5EF4-FFF2-40B4-BE49-F238E27FC236}">
                <a16:creationId xmlns:a16="http://schemas.microsoft.com/office/drawing/2014/main" id="{639361E7-F3CA-41AE-8200-F0ED5164374A}"/>
              </a:ext>
            </a:extLst>
          </p:cNvPr>
          <p:cNvSpPr txBox="1"/>
          <p:nvPr/>
        </p:nvSpPr>
        <p:spPr>
          <a:xfrm>
            <a:off x="556460" y="1770730"/>
            <a:ext cx="8298782" cy="3693319"/>
          </a:xfrm>
          <a:prstGeom prst="rect">
            <a:avLst/>
          </a:prstGeom>
          <a:noFill/>
        </p:spPr>
        <p:txBody>
          <a:bodyPr wrap="square">
            <a:spAutoFit/>
          </a:bodyPr>
          <a:lstStyle/>
          <a:p>
            <a:pPr algn="l"/>
            <a:r>
              <a:rPr lang="tr-TR" sz="1800" b="0" i="0" u="none" strike="noStrike" baseline="0" dirty="0">
                <a:latin typeface="PalatinoLinotype-Roman"/>
              </a:rPr>
              <a:t>Kısaca İnternet ve </a:t>
            </a:r>
            <a:r>
              <a:rPr lang="tr-TR" sz="1800" b="0" i="0" u="none" strike="noStrike" baseline="0" dirty="0" err="1">
                <a:latin typeface="PalatinoLinotype-Roman"/>
              </a:rPr>
              <a:t>Web’deki</a:t>
            </a:r>
            <a:r>
              <a:rPr lang="tr-TR" sz="1800" b="0" i="0" u="none" strike="noStrike" baseline="0" dirty="0">
                <a:latin typeface="PalatinoLinotype-Roman"/>
              </a:rPr>
              <a:t> büyük veri sürekli artmaktadır. Bu verilere</a:t>
            </a:r>
          </a:p>
          <a:p>
            <a:pPr algn="l"/>
            <a:r>
              <a:rPr lang="nn-NO" sz="1800" b="0" i="0" u="none" strike="noStrike" baseline="0" dirty="0">
                <a:latin typeface="PalatinoLinotype-Roman"/>
              </a:rPr>
              <a:t>ulaşmak bile başlı başına bir problemdir. </a:t>
            </a:r>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r>
              <a:rPr lang="nn-NO" sz="1800" b="0" i="0" u="none" strike="noStrike" baseline="0" dirty="0">
                <a:latin typeface="PalatinoLinotype-Roman"/>
              </a:rPr>
              <a:t>Arama motorları (Google, Bing,</a:t>
            </a:r>
            <a:r>
              <a:rPr lang="tr-TR" sz="1800" b="0" i="0" u="none" strike="noStrike" baseline="0" dirty="0">
                <a:latin typeface="PalatinoLinotype-Roman"/>
              </a:rPr>
              <a:t> </a:t>
            </a:r>
            <a:r>
              <a:rPr lang="tr-TR" sz="1800" b="0" i="0" u="none" strike="noStrike" baseline="0" dirty="0" err="1">
                <a:latin typeface="PalatinoLinotype-Roman"/>
              </a:rPr>
              <a:t>Yandex</a:t>
            </a:r>
            <a:r>
              <a:rPr lang="tr-TR" sz="1800" b="0" i="0" u="none" strike="noStrike" baseline="0" dirty="0">
                <a:latin typeface="PalatinoLinotype-Roman"/>
              </a:rPr>
              <a:t> gibi) Web verilerini </a:t>
            </a:r>
            <a:r>
              <a:rPr lang="tr-TR" sz="1800" b="0" i="0" u="none" strike="noStrike" baseline="0" dirty="0" err="1">
                <a:latin typeface="PalatinoLinotype-Roman"/>
              </a:rPr>
              <a:t>indekslemekte</a:t>
            </a:r>
            <a:r>
              <a:rPr lang="tr-TR" sz="1800" b="0" i="0" u="none" strike="noStrike" baseline="0" dirty="0">
                <a:latin typeface="PalatinoLinotype-Roman"/>
              </a:rPr>
              <a:t> oldukça başarılı olmakla birlikte mevcut veri çok büyüdüğü ve sürekli büyümeye devam ettiği için, her hangi bir aramanın sonucu milyonlarca web sayfası sonucu getirebilmektedir.</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Arama motorları kullandıkları arama ve sıralama (</a:t>
            </a:r>
            <a:r>
              <a:rPr lang="tr-TR" sz="1800" b="0" i="0" u="none" strike="noStrike" baseline="0" dirty="0" err="1">
                <a:latin typeface="PalatinoLinotype-Roman"/>
              </a:rPr>
              <a:t>ranking</a:t>
            </a:r>
            <a:r>
              <a:rPr lang="tr-TR" sz="1800" b="0" i="0" u="none" strike="noStrike" baseline="0" dirty="0">
                <a:latin typeface="PalatinoLinotype-Roman"/>
              </a:rPr>
              <a:t>) algoritmalarına göre bu sonuçları sıralamaktadır, ancak bu her zaman son kullanıcının arzu ettiği sonuçları vermemektedir.</a:t>
            </a:r>
            <a:endParaRPr lang="tr-TR" dirty="0"/>
          </a:p>
        </p:txBody>
      </p:sp>
    </p:spTree>
    <p:extLst>
      <p:ext uri="{BB962C8B-B14F-4D97-AF65-F5344CB8AC3E}">
        <p14:creationId xmlns:p14="http://schemas.microsoft.com/office/powerpoint/2010/main" val="296758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7" name="Metin kutusu 6">
            <a:extLst>
              <a:ext uri="{FF2B5EF4-FFF2-40B4-BE49-F238E27FC236}">
                <a16:creationId xmlns:a16="http://schemas.microsoft.com/office/drawing/2014/main" id="{639361E7-F3CA-41AE-8200-F0ED5164374A}"/>
              </a:ext>
            </a:extLst>
          </p:cNvPr>
          <p:cNvSpPr txBox="1"/>
          <p:nvPr/>
        </p:nvSpPr>
        <p:spPr>
          <a:xfrm>
            <a:off x="556460" y="1770730"/>
            <a:ext cx="8298782" cy="1200329"/>
          </a:xfrm>
          <a:prstGeom prst="rect">
            <a:avLst/>
          </a:prstGeom>
          <a:noFill/>
        </p:spPr>
        <p:txBody>
          <a:bodyPr wrap="square">
            <a:spAutoFit/>
          </a:bodyPr>
          <a:lstStyle/>
          <a:p>
            <a:pPr algn="l"/>
            <a:r>
              <a:rPr lang="tr-TR" sz="1800" b="0" i="0" u="none" strike="noStrike" baseline="0" dirty="0">
                <a:latin typeface="PalatinoLinotype-Roman"/>
              </a:rPr>
              <a:t>Semantik Web (SW) bir dizi standart protokolle verinin anlamlı bir şekilde</a:t>
            </a:r>
          </a:p>
          <a:p>
            <a:pPr algn="l"/>
            <a:r>
              <a:rPr lang="tr-TR" sz="1800" b="0" i="0" u="none" strike="noStrike" baseline="0" dirty="0">
                <a:latin typeface="PalatinoLinotype-Roman"/>
              </a:rPr>
              <a:t>ve kavramsal olarak birbiriyle nasıl ilişkilendirileceğini belirler.</a:t>
            </a:r>
          </a:p>
          <a:p>
            <a:pPr algn="l"/>
            <a:endParaRPr lang="tr-TR" dirty="0">
              <a:latin typeface="PalatinoLinotype-Roman"/>
            </a:endParaRPr>
          </a:p>
          <a:p>
            <a:pPr algn="l"/>
            <a:endParaRPr lang="tr-TR" dirty="0"/>
          </a:p>
        </p:txBody>
      </p:sp>
      <p:sp>
        <p:nvSpPr>
          <p:cNvPr id="12" name="Metin kutusu 11">
            <a:extLst>
              <a:ext uri="{FF2B5EF4-FFF2-40B4-BE49-F238E27FC236}">
                <a16:creationId xmlns:a16="http://schemas.microsoft.com/office/drawing/2014/main" id="{F458E88C-DC51-42F1-8079-5EE2D3329CFE}"/>
              </a:ext>
            </a:extLst>
          </p:cNvPr>
          <p:cNvSpPr txBox="1"/>
          <p:nvPr/>
        </p:nvSpPr>
        <p:spPr>
          <a:xfrm>
            <a:off x="640681" y="2971059"/>
            <a:ext cx="8298782" cy="2031325"/>
          </a:xfrm>
          <a:prstGeom prst="rect">
            <a:avLst/>
          </a:prstGeom>
          <a:noFill/>
        </p:spPr>
        <p:txBody>
          <a:bodyPr wrap="square">
            <a:spAutoFit/>
          </a:bodyPr>
          <a:lstStyle/>
          <a:p>
            <a:pPr algn="l"/>
            <a:r>
              <a:rPr lang="tr-TR" sz="1800" b="0" i="0" u="none" strike="noStrike" baseline="0" dirty="0" err="1">
                <a:latin typeface="PalatinoLinotype-Roman"/>
              </a:rPr>
              <a:t>Web’deki</a:t>
            </a:r>
            <a:r>
              <a:rPr lang="tr-TR" sz="1800" b="0" i="0" u="none" strike="noStrike" baseline="0" dirty="0">
                <a:latin typeface="PalatinoLinotype-Roman"/>
              </a:rPr>
              <a:t> ve </a:t>
            </a:r>
            <a:r>
              <a:rPr lang="tr-TR" sz="1800" b="0" i="0" u="none" strike="noStrike" baseline="0" dirty="0" err="1">
                <a:latin typeface="PalatinoLinotype-Roman"/>
              </a:rPr>
              <a:t>Web’de</a:t>
            </a:r>
            <a:r>
              <a:rPr lang="tr-TR" sz="1800" b="0" i="0" u="none" strike="noStrike" baseline="0" dirty="0">
                <a:latin typeface="PalatinoLinotype-Roman"/>
              </a:rPr>
              <a:t> olmayan her türlü verinin anlamlı bir şekilde</a:t>
            </a:r>
          </a:p>
          <a:p>
            <a:pPr algn="l"/>
            <a:r>
              <a:rPr lang="tr-TR" sz="1800" b="0" i="0" u="none" strike="noStrike" baseline="0" dirty="0">
                <a:latin typeface="PalatinoLinotype-Roman"/>
              </a:rPr>
              <a:t>tanımlanmasını ve birbiriyle ilişkilendirilmesini sağlar. Bu sayede veriler,</a:t>
            </a:r>
          </a:p>
          <a:p>
            <a:pPr algn="l"/>
            <a:r>
              <a:rPr lang="tr-TR" sz="1800" b="0" i="0" u="none" strike="noStrike" baseline="0" dirty="0">
                <a:latin typeface="PalatinoLinotype-Roman"/>
              </a:rPr>
              <a:t>artık yazılımlar tarafından da otomatik bir şekilde kolayca aranabilir, veri</a:t>
            </a:r>
          </a:p>
          <a:p>
            <a:pPr algn="l"/>
            <a:r>
              <a:rPr lang="tr-TR" sz="1800" b="0" i="0" u="none" strike="noStrike" baseline="0" dirty="0">
                <a:latin typeface="PalatinoLinotype-Roman"/>
              </a:rPr>
              <a:t>denizinde gezilebilir (</a:t>
            </a:r>
            <a:r>
              <a:rPr lang="tr-TR" sz="1800" b="0" i="0" u="none" strike="noStrike" baseline="0" dirty="0" err="1">
                <a:latin typeface="PalatinoLinotype-Roman"/>
              </a:rPr>
              <a:t>navigation</a:t>
            </a:r>
            <a:r>
              <a:rPr lang="tr-TR" sz="1800" b="0" i="0" u="none" strike="noStrike" baseline="0" dirty="0">
                <a:latin typeface="PalatinoLinotype-Roman"/>
              </a:rPr>
              <a:t>), ve istenen bilgiye yazılımlar aracılığı ile çok daha hızlı bir şekilde erişilebilir. Bu anlamda eski </a:t>
            </a:r>
            <a:r>
              <a:rPr lang="tr-TR" sz="1800" b="0" i="0" u="none" strike="noStrike" baseline="0" dirty="0" err="1">
                <a:latin typeface="PalatinoLinotype-Roman"/>
              </a:rPr>
              <a:t>Web’e</a:t>
            </a:r>
            <a:r>
              <a:rPr lang="tr-TR" sz="1800" b="0" i="0" u="none" strike="noStrike" baseline="0" dirty="0">
                <a:latin typeface="PalatinoLinotype-Roman"/>
              </a:rPr>
              <a:t> (Web 1.0 ve 2.0)</a:t>
            </a:r>
          </a:p>
          <a:p>
            <a:pPr algn="l"/>
            <a:r>
              <a:rPr lang="tr-TR" sz="1800" b="0" i="0" u="none" strike="noStrike" baseline="0" dirty="0">
                <a:latin typeface="PalatinoLinotype-Roman"/>
              </a:rPr>
              <a:t>dokümanlar </a:t>
            </a:r>
            <a:r>
              <a:rPr lang="tr-TR" sz="1800" b="0" i="0" u="none" strike="noStrike" baseline="0" dirty="0" err="1">
                <a:latin typeface="PalatinoLinotype-Roman"/>
              </a:rPr>
              <a:t>Web’i</a:t>
            </a:r>
            <a:r>
              <a:rPr lang="tr-TR" sz="1800" b="0" i="0" u="none" strike="noStrike" baseline="0" dirty="0">
                <a:latin typeface="PalatinoLinotype-Roman"/>
              </a:rPr>
              <a:t> (Web of </a:t>
            </a:r>
            <a:r>
              <a:rPr lang="tr-TR" sz="1800" b="0" i="0" u="none" strike="noStrike" baseline="0" dirty="0" err="1">
                <a:latin typeface="PalatinoLinotype-Roman"/>
              </a:rPr>
              <a:t>Documents</a:t>
            </a:r>
            <a:r>
              <a:rPr lang="tr-TR" sz="1800" b="0" i="0" u="none" strike="noStrike" baseline="0" dirty="0">
                <a:latin typeface="PalatinoLinotype-Roman"/>
              </a:rPr>
              <a:t>), ve SW ile gelen yeni </a:t>
            </a:r>
            <a:r>
              <a:rPr lang="tr-TR" sz="1800" b="0" i="0" u="none" strike="noStrike" baseline="0" dirty="0" err="1">
                <a:latin typeface="PalatinoLinotype-Roman"/>
              </a:rPr>
              <a:t>Web’e</a:t>
            </a:r>
            <a:r>
              <a:rPr lang="tr-TR" sz="1800" b="0" i="0" u="none" strike="noStrike" baseline="0" dirty="0">
                <a:latin typeface="PalatinoLinotype-Roman"/>
              </a:rPr>
              <a:t> de veriler</a:t>
            </a:r>
          </a:p>
          <a:p>
            <a:pPr algn="l"/>
            <a:r>
              <a:rPr lang="tr-TR" sz="1800" b="0" i="0" u="none" strike="noStrike" baseline="0" dirty="0" err="1">
                <a:latin typeface="PalatinoLinotype-Roman"/>
              </a:rPr>
              <a:t>Web’i</a:t>
            </a:r>
            <a:r>
              <a:rPr lang="tr-TR" sz="1800" b="0" i="0" u="none" strike="noStrike" baseline="0" dirty="0">
                <a:latin typeface="PalatinoLinotype-Roman"/>
              </a:rPr>
              <a:t> (Web of Data) yada Web 3.0 denmektedir</a:t>
            </a:r>
            <a:endParaRPr lang="tr-TR" dirty="0"/>
          </a:p>
        </p:txBody>
      </p:sp>
    </p:spTree>
    <p:extLst>
      <p:ext uri="{BB962C8B-B14F-4D97-AF65-F5344CB8AC3E}">
        <p14:creationId xmlns:p14="http://schemas.microsoft.com/office/powerpoint/2010/main" val="46077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sp>
        <p:nvSpPr>
          <p:cNvPr id="13" name="Metin kutusu 12">
            <a:extLst>
              <a:ext uri="{FF2B5EF4-FFF2-40B4-BE49-F238E27FC236}">
                <a16:creationId xmlns:a16="http://schemas.microsoft.com/office/drawing/2014/main" id="{91565E2C-28AC-4398-94FF-003BBA1EFADB}"/>
              </a:ext>
            </a:extLst>
          </p:cNvPr>
          <p:cNvSpPr txBox="1"/>
          <p:nvPr/>
        </p:nvSpPr>
        <p:spPr>
          <a:xfrm>
            <a:off x="351922" y="1733069"/>
            <a:ext cx="8443161" cy="1477328"/>
          </a:xfrm>
          <a:prstGeom prst="rect">
            <a:avLst/>
          </a:prstGeom>
          <a:noFill/>
        </p:spPr>
        <p:txBody>
          <a:bodyPr wrap="square">
            <a:spAutoFit/>
          </a:bodyPr>
          <a:lstStyle/>
          <a:p>
            <a:pPr algn="l"/>
            <a:r>
              <a:rPr lang="tr-TR" sz="1800" b="0" i="0" u="none" strike="noStrike" baseline="0" dirty="0">
                <a:latin typeface="PalatinoLinotype-Roman"/>
              </a:rPr>
              <a:t>Google arama motoruna “Türkiye’nin nüfusu” sorulduğunda artık eskiden olduğu gibi içinde “Türkiye” ve “nüfusu” kelimelerinin geçtiği web sayfalarını getirmek yerine, doğrudan Türkiye’nin nüfusunu 78.6 milyon olarak belirtir ve zaman içinde nüfus değişimini gösterir bir grafik, ayrıca Türkiye ile ilgili kısa bilgilerin yer aldığı (bayrağı, haritası, açıklaması, vb.) ek bilgileri getirmektedir</a:t>
            </a:r>
            <a:endParaRPr lang="tr-TR" dirty="0"/>
          </a:p>
        </p:txBody>
      </p:sp>
      <p:sp>
        <p:nvSpPr>
          <p:cNvPr id="14" name="Metin kutusu 13">
            <a:extLst>
              <a:ext uri="{FF2B5EF4-FFF2-40B4-BE49-F238E27FC236}">
                <a16:creationId xmlns:a16="http://schemas.microsoft.com/office/drawing/2014/main" id="{32714029-271C-4901-86A8-9AE364761961}"/>
              </a:ext>
            </a:extLst>
          </p:cNvPr>
          <p:cNvSpPr txBox="1"/>
          <p:nvPr/>
        </p:nvSpPr>
        <p:spPr>
          <a:xfrm>
            <a:off x="460207" y="3457035"/>
            <a:ext cx="8334875" cy="2585323"/>
          </a:xfrm>
          <a:prstGeom prst="rect">
            <a:avLst/>
          </a:prstGeom>
          <a:noFill/>
        </p:spPr>
        <p:txBody>
          <a:bodyPr wrap="square">
            <a:spAutoFit/>
          </a:bodyPr>
          <a:lstStyle/>
          <a:p>
            <a:pPr algn="l"/>
            <a:r>
              <a:rPr lang="tr-TR" sz="1800" b="0" i="0" u="none" strike="noStrike" baseline="0" dirty="0">
                <a:latin typeface="PalatinoLinotype-Roman"/>
              </a:rPr>
              <a:t>Google bunu yaparken SW ile oluşturulan ve “açık olmayan” kendine ati bir bilgi veritabanını kullanmaktadır. Adı Google Knowledge </a:t>
            </a:r>
            <a:r>
              <a:rPr lang="tr-TR" sz="1800" b="0" i="0" u="none" strike="noStrike" baseline="0" dirty="0" err="1">
                <a:latin typeface="PalatinoLinotype-Roman"/>
              </a:rPr>
              <a:t>Graph’tır</a:t>
            </a:r>
            <a:r>
              <a:rPr lang="tr-TR" sz="1800" b="0" i="0" u="none" strike="noStrike" baseline="0" dirty="0">
                <a:latin typeface="PalatinoLinotype-Roman"/>
              </a:rPr>
              <a:t> ve SW temelli olarak geliştirilmiştir. Aslında bu temel bilgilerin önemli bir </a:t>
            </a:r>
            <a:r>
              <a:rPr lang="tr-TR" sz="1800" b="0" i="0" u="none" strike="noStrike" baseline="0" dirty="0" err="1">
                <a:latin typeface="PalatinoLinotype-Roman"/>
              </a:rPr>
              <a:t>Wikipedia</a:t>
            </a:r>
            <a:r>
              <a:rPr lang="tr-TR" sz="1800" b="0" i="0" u="none" strike="noStrike" baseline="0" dirty="0">
                <a:latin typeface="PalatinoLinotype-Roman"/>
              </a:rPr>
              <a:t> gibi açık ansiklopedi vb. kaynaklardan gelmektedir.</a:t>
            </a:r>
          </a:p>
          <a:p>
            <a:pPr algn="l"/>
            <a:endParaRPr lang="tr-TR" dirty="0">
              <a:latin typeface="PalatinoLinotype-Roman"/>
            </a:endParaRPr>
          </a:p>
          <a:p>
            <a:pPr algn="l"/>
            <a:r>
              <a:rPr lang="tr-TR" sz="1800" b="0" i="0" u="none" strike="noStrike" baseline="0" dirty="0">
                <a:latin typeface="PalatinoLinotype-Roman"/>
              </a:rPr>
              <a:t>Bu verilere istenirse açık SW </a:t>
            </a:r>
            <a:r>
              <a:rPr lang="tr-TR" sz="1800" b="0" i="0" u="none" strike="noStrike" baseline="0" dirty="0" err="1">
                <a:latin typeface="PalatinoLinotype-Roman"/>
              </a:rPr>
              <a:t>veritabanlarından</a:t>
            </a:r>
            <a:r>
              <a:rPr lang="tr-TR" sz="1800" b="0" i="0" u="none" strike="noStrike" baseline="0" dirty="0">
                <a:latin typeface="PalatinoLinotype-Roman"/>
              </a:rPr>
              <a:t> da erişilebilir. DBpedia</a:t>
            </a:r>
            <a:r>
              <a:rPr lang="tr-TR" sz="800" b="0" i="0" u="none" strike="noStrike" baseline="0" dirty="0">
                <a:latin typeface="PalatinoLinotype-Roman"/>
              </a:rPr>
              <a:t>3 </a:t>
            </a:r>
            <a:r>
              <a:rPr lang="tr-TR" sz="1800" b="0" i="0" u="none" strike="noStrike" baseline="0" dirty="0">
                <a:latin typeface="PalatinoLinotype-Roman"/>
              </a:rPr>
              <a:t>bu</a:t>
            </a:r>
          </a:p>
          <a:p>
            <a:pPr algn="l"/>
            <a:r>
              <a:rPr lang="tr-TR" sz="1800" b="0" i="0" u="none" strike="noStrike" baseline="0" dirty="0">
                <a:latin typeface="PalatinoLinotype-Roman"/>
              </a:rPr>
              <a:t>tür bir “açık veri” projesidir ve </a:t>
            </a:r>
            <a:r>
              <a:rPr lang="tr-TR" sz="1800" b="0" i="0" u="none" strike="noStrike" baseline="0" dirty="0" err="1">
                <a:latin typeface="PalatinoLinotype-Roman"/>
              </a:rPr>
              <a:t>Wikipedia’daki</a:t>
            </a:r>
            <a:r>
              <a:rPr lang="tr-TR" sz="1800" b="0" i="0" u="none" strike="noStrike" baseline="0" dirty="0">
                <a:latin typeface="PalatinoLinotype-Roman"/>
              </a:rPr>
              <a:t> tüm bilgileri, tüm dillerde</a:t>
            </a:r>
          </a:p>
          <a:p>
            <a:pPr algn="l"/>
            <a:r>
              <a:rPr lang="tr-TR" sz="1800" b="0" i="0" u="none" strike="noStrike" baseline="0" dirty="0">
                <a:latin typeface="PalatinoLinotype-Roman"/>
              </a:rPr>
              <a:t>SW protokolleri ile dönüştürerek sunmaktadır. İsteyen herkes </a:t>
            </a:r>
            <a:r>
              <a:rPr lang="tr-TR" sz="1800" b="0" i="0" u="none" strike="noStrike" baseline="0" dirty="0" err="1">
                <a:latin typeface="PalatinoLinotype-Roman"/>
              </a:rPr>
              <a:t>DBpedia’yı</a:t>
            </a:r>
            <a:endParaRPr lang="tr-TR" sz="1800" b="0" i="0" u="none" strike="noStrike" baseline="0" dirty="0">
              <a:latin typeface="PalatinoLinotype-Roman"/>
            </a:endParaRPr>
          </a:p>
          <a:p>
            <a:pPr algn="l"/>
            <a:r>
              <a:rPr lang="tr-TR" sz="1800" b="0" i="0" u="none" strike="noStrike" baseline="0" dirty="0">
                <a:latin typeface="PalatinoLinotype-Roman"/>
              </a:rPr>
              <a:t>SPARQL ile sorgulayarak istediği bilgilere yazılımlar aracılığı ile erişebilir.</a:t>
            </a:r>
            <a:endParaRPr lang="tr-TR" dirty="0"/>
          </a:p>
        </p:txBody>
      </p:sp>
    </p:spTree>
    <p:extLst>
      <p:ext uri="{BB962C8B-B14F-4D97-AF65-F5344CB8AC3E}">
        <p14:creationId xmlns:p14="http://schemas.microsoft.com/office/powerpoint/2010/main" val="257545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pic>
        <p:nvPicPr>
          <p:cNvPr id="4" name="Resim 3">
            <a:extLst>
              <a:ext uri="{FF2B5EF4-FFF2-40B4-BE49-F238E27FC236}">
                <a16:creationId xmlns:a16="http://schemas.microsoft.com/office/drawing/2014/main" id="{86B1D8EE-F0C8-471E-ACB9-6F521A6DEFDF}"/>
              </a:ext>
            </a:extLst>
          </p:cNvPr>
          <p:cNvPicPr>
            <a:picLocks noChangeAspect="1"/>
          </p:cNvPicPr>
          <p:nvPr/>
        </p:nvPicPr>
        <p:blipFill>
          <a:blip r:embed="rId2"/>
          <a:stretch>
            <a:fillRect/>
          </a:stretch>
        </p:blipFill>
        <p:spPr>
          <a:xfrm>
            <a:off x="619627" y="1889287"/>
            <a:ext cx="5959224" cy="3248197"/>
          </a:xfrm>
          <a:prstGeom prst="rect">
            <a:avLst/>
          </a:prstGeom>
        </p:spPr>
      </p:pic>
      <p:sp>
        <p:nvSpPr>
          <p:cNvPr id="12" name="Metin kutusu 11">
            <a:extLst>
              <a:ext uri="{FF2B5EF4-FFF2-40B4-BE49-F238E27FC236}">
                <a16:creationId xmlns:a16="http://schemas.microsoft.com/office/drawing/2014/main" id="{53999D2F-D101-495A-89F6-563421126AC2}"/>
              </a:ext>
            </a:extLst>
          </p:cNvPr>
          <p:cNvSpPr txBox="1"/>
          <p:nvPr/>
        </p:nvSpPr>
        <p:spPr>
          <a:xfrm>
            <a:off x="845218" y="5623136"/>
            <a:ext cx="5011152" cy="369332"/>
          </a:xfrm>
          <a:prstGeom prst="rect">
            <a:avLst/>
          </a:prstGeom>
          <a:noFill/>
        </p:spPr>
        <p:txBody>
          <a:bodyPr wrap="square">
            <a:spAutoFit/>
          </a:bodyPr>
          <a:lstStyle/>
          <a:p>
            <a:r>
              <a:rPr lang="tr-TR" sz="1800" b="0" i="0" u="none" strike="noStrike" baseline="0" dirty="0">
                <a:latin typeface="PalatinoLinotype-Roman"/>
              </a:rPr>
              <a:t>Makinaların bakışı ile mevcut Web</a:t>
            </a:r>
            <a:endParaRPr lang="tr-TR" dirty="0"/>
          </a:p>
        </p:txBody>
      </p:sp>
    </p:spTree>
    <p:extLst>
      <p:ext uri="{BB962C8B-B14F-4D97-AF65-F5344CB8AC3E}">
        <p14:creationId xmlns:p14="http://schemas.microsoft.com/office/powerpoint/2010/main" val="386846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pic>
        <p:nvPicPr>
          <p:cNvPr id="4" name="Resim 3">
            <a:extLst>
              <a:ext uri="{FF2B5EF4-FFF2-40B4-BE49-F238E27FC236}">
                <a16:creationId xmlns:a16="http://schemas.microsoft.com/office/drawing/2014/main" id="{86B1D8EE-F0C8-471E-ACB9-6F521A6DEFDF}"/>
              </a:ext>
            </a:extLst>
          </p:cNvPr>
          <p:cNvPicPr>
            <a:picLocks noChangeAspect="1"/>
          </p:cNvPicPr>
          <p:nvPr/>
        </p:nvPicPr>
        <p:blipFill>
          <a:blip r:embed="rId2"/>
          <a:stretch>
            <a:fillRect/>
          </a:stretch>
        </p:blipFill>
        <p:spPr>
          <a:xfrm>
            <a:off x="3050006" y="1720938"/>
            <a:ext cx="3906394" cy="2129260"/>
          </a:xfrm>
          <a:prstGeom prst="rect">
            <a:avLst/>
          </a:prstGeom>
        </p:spPr>
      </p:pic>
      <p:sp>
        <p:nvSpPr>
          <p:cNvPr id="12" name="Metin kutusu 11">
            <a:extLst>
              <a:ext uri="{FF2B5EF4-FFF2-40B4-BE49-F238E27FC236}">
                <a16:creationId xmlns:a16="http://schemas.microsoft.com/office/drawing/2014/main" id="{53999D2F-D101-495A-89F6-563421126AC2}"/>
              </a:ext>
            </a:extLst>
          </p:cNvPr>
          <p:cNvSpPr txBox="1"/>
          <p:nvPr/>
        </p:nvSpPr>
        <p:spPr>
          <a:xfrm>
            <a:off x="652714" y="2175059"/>
            <a:ext cx="2006266" cy="923330"/>
          </a:xfrm>
          <a:prstGeom prst="rect">
            <a:avLst/>
          </a:prstGeom>
          <a:noFill/>
        </p:spPr>
        <p:txBody>
          <a:bodyPr wrap="square">
            <a:spAutoFit/>
          </a:bodyPr>
          <a:lstStyle/>
          <a:p>
            <a:r>
              <a:rPr lang="tr-TR" sz="1800" b="0" i="0" u="none" strike="noStrike" baseline="0" dirty="0">
                <a:latin typeface="PalatinoLinotype-Roman"/>
              </a:rPr>
              <a:t>Makinaların bakışı ile mevcut Web</a:t>
            </a:r>
            <a:endParaRPr lang="tr-TR" dirty="0"/>
          </a:p>
        </p:txBody>
      </p:sp>
      <p:pic>
        <p:nvPicPr>
          <p:cNvPr id="5" name="Resim 4">
            <a:extLst>
              <a:ext uri="{FF2B5EF4-FFF2-40B4-BE49-F238E27FC236}">
                <a16:creationId xmlns:a16="http://schemas.microsoft.com/office/drawing/2014/main" id="{6882207D-3122-4FA3-B5FB-42E05E8E5562}"/>
              </a:ext>
            </a:extLst>
          </p:cNvPr>
          <p:cNvPicPr>
            <a:picLocks noChangeAspect="1"/>
          </p:cNvPicPr>
          <p:nvPr/>
        </p:nvPicPr>
        <p:blipFill>
          <a:blip r:embed="rId3"/>
          <a:stretch>
            <a:fillRect/>
          </a:stretch>
        </p:blipFill>
        <p:spPr>
          <a:xfrm>
            <a:off x="392829" y="4062997"/>
            <a:ext cx="4214070" cy="2129261"/>
          </a:xfrm>
          <a:prstGeom prst="rect">
            <a:avLst/>
          </a:prstGeom>
        </p:spPr>
      </p:pic>
      <p:sp>
        <p:nvSpPr>
          <p:cNvPr id="13" name="Metin kutusu 12">
            <a:extLst>
              <a:ext uri="{FF2B5EF4-FFF2-40B4-BE49-F238E27FC236}">
                <a16:creationId xmlns:a16="http://schemas.microsoft.com/office/drawing/2014/main" id="{8616819B-96AB-40D7-A665-2D64935B305C}"/>
              </a:ext>
            </a:extLst>
          </p:cNvPr>
          <p:cNvSpPr txBox="1"/>
          <p:nvPr/>
        </p:nvSpPr>
        <p:spPr>
          <a:xfrm>
            <a:off x="4719387" y="4942961"/>
            <a:ext cx="5011152" cy="369332"/>
          </a:xfrm>
          <a:prstGeom prst="rect">
            <a:avLst/>
          </a:prstGeom>
          <a:noFill/>
        </p:spPr>
        <p:txBody>
          <a:bodyPr wrap="square">
            <a:spAutoFit/>
          </a:bodyPr>
          <a:lstStyle/>
          <a:p>
            <a:r>
              <a:rPr lang="tr-TR" sz="1800" b="0" i="0" u="none" strike="noStrike" baseline="0" dirty="0">
                <a:latin typeface="PalatinoLinotype-Roman"/>
              </a:rPr>
              <a:t>Data </a:t>
            </a:r>
            <a:r>
              <a:rPr lang="tr-TR" sz="1800" b="0" i="0" u="none" strike="noStrike" baseline="0" dirty="0" err="1">
                <a:latin typeface="PalatinoLinotype-Roman"/>
              </a:rPr>
              <a:t>Web’i</a:t>
            </a:r>
            <a:endParaRPr lang="tr-TR" dirty="0"/>
          </a:p>
        </p:txBody>
      </p:sp>
    </p:spTree>
    <p:extLst>
      <p:ext uri="{BB962C8B-B14F-4D97-AF65-F5344CB8AC3E}">
        <p14:creationId xmlns:p14="http://schemas.microsoft.com/office/powerpoint/2010/main" val="234403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Yapay Öğrenmenin Kısa Tarihi</a:t>
            </a:r>
            <a:endParaRPr lang="tr-TR" dirty="0">
              <a:solidFill>
                <a:srgbClr val="FF0000"/>
              </a:solidFill>
            </a:endParaRPr>
          </a:p>
        </p:txBody>
      </p:sp>
      <p:sp>
        <p:nvSpPr>
          <p:cNvPr id="3" name="Metin kutusu 2">
            <a:extLst>
              <a:ext uri="{FF2B5EF4-FFF2-40B4-BE49-F238E27FC236}">
                <a16:creationId xmlns:a16="http://schemas.microsoft.com/office/drawing/2014/main" id="{CD2F4265-8F58-495C-B8E4-797CB24286DD}"/>
              </a:ext>
            </a:extLst>
          </p:cNvPr>
          <p:cNvSpPr txBox="1"/>
          <p:nvPr/>
        </p:nvSpPr>
        <p:spPr>
          <a:xfrm>
            <a:off x="239128" y="1996895"/>
            <a:ext cx="8543925" cy="2308324"/>
          </a:xfrm>
          <a:prstGeom prst="rect">
            <a:avLst/>
          </a:prstGeom>
          <a:noFill/>
        </p:spPr>
        <p:txBody>
          <a:bodyPr wrap="square" rtlCol="0">
            <a:spAutoFit/>
          </a:bodyPr>
          <a:lstStyle/>
          <a:p>
            <a:pPr algn="l"/>
            <a:r>
              <a:rPr lang="tr-TR" sz="1800" b="0" i="0" u="none" strike="noStrike" baseline="0" dirty="0">
                <a:solidFill>
                  <a:srgbClr val="FF0000"/>
                </a:solidFill>
                <a:latin typeface="PalatinoLinotype-Roman"/>
              </a:rPr>
              <a:t>Yapay öğrenme</a:t>
            </a:r>
            <a:r>
              <a:rPr lang="tr-TR" sz="1800" b="0" i="0" u="none" strike="noStrike" baseline="0" dirty="0">
                <a:latin typeface="PalatinoLinotype-Roman"/>
              </a:rPr>
              <a:t>, üzerinde çok çeşitli disiplinler barındıran ve aslında tarihin ilk çağlarından itibaren </a:t>
            </a:r>
            <a:r>
              <a:rPr lang="tr-TR" sz="1800" b="0" i="0" u="none" strike="noStrike" baseline="0" dirty="0">
                <a:solidFill>
                  <a:srgbClr val="FF0000"/>
                </a:solidFill>
                <a:latin typeface="PalatinoLinotype-Roman"/>
              </a:rPr>
              <a:t>matematikçiler ve felsefe </a:t>
            </a:r>
            <a:r>
              <a:rPr lang="tr-TR" sz="1800" b="0" i="0" u="none" strike="noStrike" baseline="0" dirty="0">
                <a:latin typeface="PalatinoLinotype-Roman"/>
              </a:rPr>
              <a:t>adamları tarafından ilgiyle incelenen bir kavram ve uygulamada </a:t>
            </a:r>
            <a:r>
              <a:rPr lang="tr-TR" sz="1800" b="0" i="0" u="none" strike="noStrike" baseline="0" dirty="0">
                <a:solidFill>
                  <a:srgbClr val="FF0000"/>
                </a:solidFill>
                <a:latin typeface="PalatinoLinotype-Roman"/>
              </a:rPr>
              <a:t>bilgisayar bilimlerinin bir alt dalıdır</a:t>
            </a:r>
            <a:r>
              <a:rPr lang="tr-TR" sz="1800" b="0" i="0" u="none" strike="noStrike" baseline="0" dirty="0">
                <a:latin typeface="PalatinoLinotype-Roman"/>
              </a:rPr>
              <a:t>.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Basit tanımı, insanların gündelik uğraşlarını çeşitli hesaplama</a:t>
            </a:r>
          </a:p>
          <a:p>
            <a:pPr algn="l"/>
            <a:r>
              <a:rPr lang="tr-TR" sz="1800" b="0" i="0" u="none" strike="noStrike" baseline="0" dirty="0">
                <a:latin typeface="PalatinoLinotype-Roman"/>
              </a:rPr>
              <a:t>araçları ile otomatikleştirmek olarak görülebilir. Buradaki temel unsur,</a:t>
            </a:r>
          </a:p>
          <a:p>
            <a:pPr algn="l"/>
            <a:r>
              <a:rPr lang="tr-TR" sz="1800" b="0" i="0" u="none" strike="noStrike" baseline="0" dirty="0">
                <a:latin typeface="PalatinoLinotype-Roman"/>
              </a:rPr>
              <a:t>geliştirilen bu sistemlerin öğrenme işlevini gerçekleştirmeleridir.</a:t>
            </a:r>
            <a:endParaRPr lang="tr-TR" dirty="0"/>
          </a:p>
        </p:txBody>
      </p:sp>
    </p:spTree>
    <p:extLst>
      <p:ext uri="{BB962C8B-B14F-4D97-AF65-F5344CB8AC3E}">
        <p14:creationId xmlns:p14="http://schemas.microsoft.com/office/powerpoint/2010/main" val="2743114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Semantik Veri</a:t>
            </a:r>
            <a:endParaRPr lang="tr-TR" dirty="0">
              <a:solidFill>
                <a:srgbClr val="FF0000"/>
              </a:solidFill>
            </a:endParaRPr>
          </a:p>
        </p:txBody>
      </p:sp>
      <p:pic>
        <p:nvPicPr>
          <p:cNvPr id="14" name="Resim 13">
            <a:extLst>
              <a:ext uri="{FF2B5EF4-FFF2-40B4-BE49-F238E27FC236}">
                <a16:creationId xmlns:a16="http://schemas.microsoft.com/office/drawing/2014/main" id="{632D9C5C-0574-44BA-9748-90101BCD6272}"/>
              </a:ext>
            </a:extLst>
          </p:cNvPr>
          <p:cNvPicPr>
            <a:picLocks noChangeAspect="1"/>
          </p:cNvPicPr>
          <p:nvPr/>
        </p:nvPicPr>
        <p:blipFill>
          <a:blip r:embed="rId2"/>
          <a:stretch>
            <a:fillRect/>
          </a:stretch>
        </p:blipFill>
        <p:spPr>
          <a:xfrm>
            <a:off x="890790" y="1876802"/>
            <a:ext cx="3681210" cy="3902549"/>
          </a:xfrm>
          <a:prstGeom prst="rect">
            <a:avLst/>
          </a:prstGeom>
        </p:spPr>
      </p:pic>
      <p:sp>
        <p:nvSpPr>
          <p:cNvPr id="16" name="Metin kutusu 15">
            <a:extLst>
              <a:ext uri="{FF2B5EF4-FFF2-40B4-BE49-F238E27FC236}">
                <a16:creationId xmlns:a16="http://schemas.microsoft.com/office/drawing/2014/main" id="{D179D381-8002-4AB0-B2A9-BBC8778A445A}"/>
              </a:ext>
            </a:extLst>
          </p:cNvPr>
          <p:cNvSpPr txBox="1"/>
          <p:nvPr/>
        </p:nvSpPr>
        <p:spPr>
          <a:xfrm>
            <a:off x="4875797" y="3409129"/>
            <a:ext cx="3991477" cy="369332"/>
          </a:xfrm>
          <a:prstGeom prst="rect">
            <a:avLst/>
          </a:prstGeom>
          <a:noFill/>
        </p:spPr>
        <p:txBody>
          <a:bodyPr wrap="square">
            <a:spAutoFit/>
          </a:bodyPr>
          <a:lstStyle/>
          <a:p>
            <a:r>
              <a:rPr lang="tr-TR" sz="1800" b="0" i="0" u="none" strike="noStrike" baseline="0" dirty="0">
                <a:latin typeface="PalatinoLinotype-Roman"/>
              </a:rPr>
              <a:t>Semantik Web protokolleri</a:t>
            </a:r>
            <a:endParaRPr lang="tr-TR" dirty="0"/>
          </a:p>
        </p:txBody>
      </p:sp>
    </p:spTree>
    <p:extLst>
      <p:ext uri="{BB962C8B-B14F-4D97-AF65-F5344CB8AC3E}">
        <p14:creationId xmlns:p14="http://schemas.microsoft.com/office/powerpoint/2010/main" val="28713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Geleceğin Akıllı Sistemleri</a:t>
            </a:r>
            <a:endParaRPr lang="tr-TR" dirty="0">
              <a:solidFill>
                <a:srgbClr val="FF0000"/>
              </a:solidFill>
            </a:endParaRPr>
          </a:p>
        </p:txBody>
      </p:sp>
      <p:sp>
        <p:nvSpPr>
          <p:cNvPr id="18" name="Metin kutusu 17">
            <a:extLst>
              <a:ext uri="{FF2B5EF4-FFF2-40B4-BE49-F238E27FC236}">
                <a16:creationId xmlns:a16="http://schemas.microsoft.com/office/drawing/2014/main" id="{242D17F5-ABAA-4C5A-9449-0A7D91C87B62}"/>
              </a:ext>
            </a:extLst>
          </p:cNvPr>
          <p:cNvSpPr txBox="1"/>
          <p:nvPr/>
        </p:nvSpPr>
        <p:spPr>
          <a:xfrm>
            <a:off x="460207" y="2755232"/>
            <a:ext cx="4689309" cy="3416320"/>
          </a:xfrm>
          <a:prstGeom prst="rect">
            <a:avLst/>
          </a:prstGeom>
          <a:noFill/>
        </p:spPr>
        <p:txBody>
          <a:bodyPr wrap="square">
            <a:spAutoFit/>
          </a:bodyPr>
          <a:lstStyle/>
          <a:p>
            <a:pPr algn="l"/>
            <a:endParaRPr lang="tr-TR" sz="1800" b="0" i="0" u="none" strike="noStrike" baseline="0" dirty="0">
              <a:latin typeface="PalatinoLinotype-Roman"/>
            </a:endParaRPr>
          </a:p>
          <a:p>
            <a:pPr algn="l"/>
            <a:r>
              <a:rPr lang="tr-TR" sz="1800" b="0" i="0" u="none" strike="noStrike" baseline="0" dirty="0">
                <a:latin typeface="PalatinoLinotype-Roman"/>
              </a:rPr>
              <a:t>Bu sistemler, örneğin akıllı ajanlar, kullanıcılara çok daha kaliteli ve otomatik servisler sunabilecektir. </a:t>
            </a:r>
          </a:p>
          <a:p>
            <a:pPr algn="l"/>
            <a:endParaRPr lang="tr-TR" dirty="0">
              <a:latin typeface="PalatinoLinotype-Roman"/>
            </a:endParaRPr>
          </a:p>
          <a:p>
            <a:pPr algn="l"/>
            <a:r>
              <a:rPr lang="tr-TR" sz="1800" b="0" i="0" u="none" strike="noStrike" baseline="0" dirty="0">
                <a:latin typeface="PalatinoLinotype-Roman"/>
              </a:rPr>
              <a:t>Arama </a:t>
            </a:r>
            <a:r>
              <a:rPr lang="es-ES" sz="1800" b="0" i="0" u="none" strike="noStrike" baseline="0" dirty="0">
                <a:latin typeface="PalatinoLinotype-Roman"/>
              </a:rPr>
              <a:t>motorları, sadece anahtar kelimeler ile arama yapılan monoton uygulamalar</a:t>
            </a:r>
            <a:r>
              <a:rPr lang="tr-TR" sz="1800" b="0" i="0" u="none" strike="noStrike" baseline="0" dirty="0">
                <a:latin typeface="PalatinoLinotype-Roman"/>
              </a:rPr>
              <a:t> değil, interaktif olarak karşılıklı soru/cevaplı yardım alınan sistemlere dönüşecektir; akıllı ajanlara </a:t>
            </a:r>
            <a:r>
              <a:rPr lang="tr-TR" sz="1800" b="0" i="0" u="none" strike="noStrike" baseline="0" dirty="0" err="1">
                <a:latin typeface="PalatinoLinotype-Roman"/>
              </a:rPr>
              <a:t>pekçok</a:t>
            </a:r>
            <a:r>
              <a:rPr lang="tr-TR" sz="1800" b="0" i="0" u="none" strike="noStrike" baseline="0" dirty="0">
                <a:latin typeface="PalatinoLinotype-Roman"/>
              </a:rPr>
              <a:t> günlük işi (rezervasyon, randevu, alışveriş, bilgi toplama, araştırma yapma, vb.) otomatik yaptırabileceğiz, vb.</a:t>
            </a:r>
            <a:endParaRPr lang="tr-TR" dirty="0"/>
          </a:p>
        </p:txBody>
      </p:sp>
      <p:pic>
        <p:nvPicPr>
          <p:cNvPr id="19" name="Resim 18">
            <a:extLst>
              <a:ext uri="{FF2B5EF4-FFF2-40B4-BE49-F238E27FC236}">
                <a16:creationId xmlns:a16="http://schemas.microsoft.com/office/drawing/2014/main" id="{5AD10A8F-1FC2-414D-8DE9-A56F99CDD2B7}"/>
              </a:ext>
            </a:extLst>
          </p:cNvPr>
          <p:cNvPicPr>
            <a:picLocks noChangeAspect="1"/>
          </p:cNvPicPr>
          <p:nvPr/>
        </p:nvPicPr>
        <p:blipFill>
          <a:blip r:embed="rId2"/>
          <a:stretch>
            <a:fillRect/>
          </a:stretch>
        </p:blipFill>
        <p:spPr>
          <a:xfrm>
            <a:off x="5363075" y="2954505"/>
            <a:ext cx="3298514" cy="2195011"/>
          </a:xfrm>
          <a:prstGeom prst="rect">
            <a:avLst/>
          </a:prstGeom>
          <a:solidFill>
            <a:srgbClr val="FFFFFF">
              <a:shade val="85000"/>
            </a:srgbClr>
          </a:solidFill>
          <a:ln w="190500" cap="sq">
            <a:solidFill>
              <a:srgbClr val="FFFFFF"/>
            </a:solidFill>
            <a:miter lim="800000"/>
          </a:ln>
          <a:effectLst>
            <a:outerShdw blurRad="152400" dist="317500" dir="5400000" sx="90000" sy="-19000" rotWithShape="0">
              <a:prstClr val="black">
                <a:alpha val="15000"/>
              </a:prstClr>
            </a:outerShdw>
          </a:effectLst>
          <a:scene3d>
            <a:camera prst="perspectiveHeroicExtremeLeftFacing"/>
            <a:lightRig rig="twoPt" dir="t">
              <a:rot lat="0" lon="0" rev="7200000"/>
            </a:lightRig>
          </a:scene3d>
          <a:sp3d contourW="12700">
            <a:bevelT w="25400" h="19050"/>
            <a:contourClr>
              <a:srgbClr val="969696"/>
            </a:contourClr>
          </a:sp3d>
        </p:spPr>
      </p:pic>
      <p:sp>
        <p:nvSpPr>
          <p:cNvPr id="21" name="Metin kutusu 20">
            <a:extLst>
              <a:ext uri="{FF2B5EF4-FFF2-40B4-BE49-F238E27FC236}">
                <a16:creationId xmlns:a16="http://schemas.microsoft.com/office/drawing/2014/main" id="{E090D364-4988-44E9-B700-8DAB601AA249}"/>
              </a:ext>
            </a:extLst>
          </p:cNvPr>
          <p:cNvSpPr txBox="1"/>
          <p:nvPr/>
        </p:nvSpPr>
        <p:spPr>
          <a:xfrm>
            <a:off x="460207" y="1601615"/>
            <a:ext cx="8419098" cy="646331"/>
          </a:xfrm>
          <a:prstGeom prst="rect">
            <a:avLst/>
          </a:prstGeom>
          <a:noFill/>
        </p:spPr>
        <p:txBody>
          <a:bodyPr wrap="square">
            <a:spAutoFit/>
          </a:bodyPr>
          <a:lstStyle/>
          <a:p>
            <a:pPr algn="l"/>
            <a:r>
              <a:rPr lang="tr-TR" sz="1800" b="0" i="0" u="none" strike="noStrike" baseline="0" dirty="0">
                <a:latin typeface="PalatinoLinotype-Roman"/>
              </a:rPr>
              <a:t>önümüzdeki yıllarda </a:t>
            </a:r>
            <a:r>
              <a:rPr lang="tr-TR" sz="1800" b="0" i="0" u="none" strike="noStrike" baseline="0" dirty="0" err="1">
                <a:latin typeface="PalatinoLinotype-Roman"/>
              </a:rPr>
              <a:t>internet’teki</a:t>
            </a:r>
            <a:r>
              <a:rPr lang="tr-TR" sz="1800" b="0" i="0" u="none" strike="noStrike" baseline="0" dirty="0">
                <a:latin typeface="PalatinoLinotype-Roman"/>
              </a:rPr>
              <a:t> açık verilerin, özellikle semantik açık verilerin artması ile birlikte, akıllı sistemlerin ortaya çıkacağını göreceğiz. </a:t>
            </a:r>
          </a:p>
        </p:txBody>
      </p:sp>
    </p:spTree>
    <p:extLst>
      <p:ext uri="{BB962C8B-B14F-4D97-AF65-F5344CB8AC3E}">
        <p14:creationId xmlns:p14="http://schemas.microsoft.com/office/powerpoint/2010/main" val="3356591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rgbClr val="D89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4" y="220958"/>
            <a:ext cx="8828791" cy="369332"/>
          </a:xfrm>
          <a:prstGeom prst="rect">
            <a:avLst/>
          </a:prstGeom>
          <a:noFill/>
        </p:spPr>
        <p:txBody>
          <a:bodyPr wrap="square">
            <a:spAutoFit/>
          </a:bodyPr>
          <a:lstStyle/>
          <a:p>
            <a:r>
              <a:rPr lang="tr-TR" b="1" dirty="0"/>
              <a:t>AÇIK “SEMANTİK” VERİ</a:t>
            </a:r>
          </a:p>
        </p:txBody>
      </p:sp>
      <p:sp>
        <p:nvSpPr>
          <p:cNvPr id="10" name="Metin kutusu 9">
            <a:extLst>
              <a:ext uri="{FF2B5EF4-FFF2-40B4-BE49-F238E27FC236}">
                <a16:creationId xmlns:a16="http://schemas.microsoft.com/office/drawing/2014/main" id="{BC24EBEB-1315-4FFE-B3BF-C7138A39794E}"/>
              </a:ext>
            </a:extLst>
          </p:cNvPr>
          <p:cNvSpPr txBox="1"/>
          <p:nvPr/>
        </p:nvSpPr>
        <p:spPr>
          <a:xfrm>
            <a:off x="351923" y="1138807"/>
            <a:ext cx="5011152" cy="369332"/>
          </a:xfrm>
          <a:prstGeom prst="rect">
            <a:avLst/>
          </a:prstGeom>
          <a:noFill/>
        </p:spPr>
        <p:txBody>
          <a:bodyPr wrap="square">
            <a:spAutoFit/>
          </a:bodyPr>
          <a:lstStyle/>
          <a:p>
            <a:r>
              <a:rPr lang="tr-TR" sz="1800" b="1" i="0" u="none" strike="noStrike" baseline="0" dirty="0">
                <a:solidFill>
                  <a:srgbClr val="FF0000"/>
                </a:solidFill>
                <a:latin typeface="PalatinoLinotype-Bold"/>
              </a:rPr>
              <a:t>Geleceğin Akıllı Sistemleri</a:t>
            </a:r>
            <a:endParaRPr lang="tr-TR" dirty="0">
              <a:solidFill>
                <a:srgbClr val="FF0000"/>
              </a:solidFill>
            </a:endParaRPr>
          </a:p>
        </p:txBody>
      </p:sp>
      <p:sp>
        <p:nvSpPr>
          <p:cNvPr id="18" name="Metin kutusu 17">
            <a:extLst>
              <a:ext uri="{FF2B5EF4-FFF2-40B4-BE49-F238E27FC236}">
                <a16:creationId xmlns:a16="http://schemas.microsoft.com/office/drawing/2014/main" id="{242D17F5-ABAA-4C5A-9449-0A7D91C87B62}"/>
              </a:ext>
            </a:extLst>
          </p:cNvPr>
          <p:cNvSpPr txBox="1"/>
          <p:nvPr/>
        </p:nvSpPr>
        <p:spPr>
          <a:xfrm>
            <a:off x="460207" y="1846763"/>
            <a:ext cx="8274719" cy="3693319"/>
          </a:xfrm>
          <a:prstGeom prst="rect">
            <a:avLst/>
          </a:prstGeom>
          <a:noFill/>
        </p:spPr>
        <p:txBody>
          <a:bodyPr wrap="square">
            <a:spAutoFit/>
          </a:bodyPr>
          <a:lstStyle/>
          <a:p>
            <a:pPr algn="l"/>
            <a:r>
              <a:rPr lang="tr-TR" sz="1800" b="0" i="0" u="none" strike="noStrike" baseline="0" dirty="0">
                <a:latin typeface="PalatinoLinotype-Roman"/>
              </a:rPr>
              <a:t>Verilerin açık ve semantik olması ile birlikte bu verilerin akıllı sistemler tarafından otomatik olarak bulunması, anlaşılması, taranması, kullanılması mümkün olacaktır.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Semantik verilerin en önemli özelliği semantik kurallar çerçevesinde üzerinde çıkarsama yapılabilmeleridir. </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Bu ise bir tür öğrenmeyi beraberinde getirecektir. Burada ayrıca büyük veri üzerinde uygulanan veri madenciliği, makina öğrenme, derin öğrenme, vb. algoritmaları ile akıllı sistemlerin çok daha yetkin hale gelmeleri mümkün olacaktır.</a:t>
            </a:r>
            <a:endParaRPr lang="tr-TR" dirty="0"/>
          </a:p>
        </p:txBody>
      </p:sp>
    </p:spTree>
    <p:extLst>
      <p:ext uri="{BB962C8B-B14F-4D97-AF65-F5344CB8AC3E}">
        <p14:creationId xmlns:p14="http://schemas.microsoft.com/office/powerpoint/2010/main" val="1633812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0DCC5FC-E75D-48E5-B1D2-F5EAF40E4A6B}"/>
              </a:ext>
            </a:extLst>
          </p:cNvPr>
          <p:cNvSpPr/>
          <p:nvPr/>
        </p:nvSpPr>
        <p:spPr>
          <a:xfrm>
            <a:off x="1574033" y="4819781"/>
            <a:ext cx="559732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3606399" y="4819781"/>
            <a:ext cx="1983748" cy="461665"/>
          </a:xfrm>
          <a:prstGeom prst="rect">
            <a:avLst/>
          </a:prstGeom>
          <a:noFill/>
        </p:spPr>
        <p:txBody>
          <a:bodyPr wrap="none" rtlCol="0">
            <a:spAutoFit/>
          </a:bodyPr>
          <a:lstStyle/>
          <a:p>
            <a:pPr algn="ctr" fontAlgn="base">
              <a:spcAft>
                <a:spcPts val="800"/>
              </a:spcAft>
            </a:pPr>
            <a:r>
              <a:rPr lang="tr-TR" sz="2400" b="1" dirty="0">
                <a:solidFill>
                  <a:srgbClr val="FF0000"/>
                </a:solidFill>
              </a:rPr>
              <a:t>BÖLÜM SONU</a:t>
            </a:r>
          </a:p>
        </p:txBody>
      </p:sp>
    </p:spTree>
    <p:extLst>
      <p:ext uri="{BB962C8B-B14F-4D97-AF65-F5344CB8AC3E}">
        <p14:creationId xmlns:p14="http://schemas.microsoft.com/office/powerpoint/2010/main" val="124665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Yapay Öğrenmenin Kısa Tarihi</a:t>
            </a:r>
            <a:endParaRPr lang="tr-TR" dirty="0">
              <a:solidFill>
                <a:srgbClr val="FF0000"/>
              </a:solidFill>
            </a:endParaRPr>
          </a:p>
        </p:txBody>
      </p:sp>
      <p:pic>
        <p:nvPicPr>
          <p:cNvPr id="5" name="Resim 4">
            <a:extLst>
              <a:ext uri="{FF2B5EF4-FFF2-40B4-BE49-F238E27FC236}">
                <a16:creationId xmlns:a16="http://schemas.microsoft.com/office/drawing/2014/main" id="{1D2F1968-D502-4EBE-9686-F86914ACB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90" y="1866682"/>
            <a:ext cx="6592220" cy="1562318"/>
          </a:xfrm>
          <a:prstGeom prst="rect">
            <a:avLst/>
          </a:prstGeom>
        </p:spPr>
      </p:pic>
      <p:sp>
        <p:nvSpPr>
          <p:cNvPr id="12" name="Metin kutusu 11">
            <a:extLst>
              <a:ext uri="{FF2B5EF4-FFF2-40B4-BE49-F238E27FC236}">
                <a16:creationId xmlns:a16="http://schemas.microsoft.com/office/drawing/2014/main" id="{06EE5579-942D-48A1-9FAB-187DBB4B4340}"/>
              </a:ext>
            </a:extLst>
          </p:cNvPr>
          <p:cNvSpPr txBox="1"/>
          <p:nvPr/>
        </p:nvSpPr>
        <p:spPr>
          <a:xfrm>
            <a:off x="287871" y="3643047"/>
            <a:ext cx="8305683" cy="2308324"/>
          </a:xfrm>
          <a:prstGeom prst="rect">
            <a:avLst/>
          </a:prstGeom>
          <a:noFill/>
        </p:spPr>
        <p:txBody>
          <a:bodyPr wrap="square">
            <a:spAutoFit/>
          </a:bodyPr>
          <a:lstStyle/>
          <a:p>
            <a:pPr algn="l"/>
            <a:r>
              <a:rPr lang="tr-TR" sz="1800" b="0" i="0" u="none" strike="noStrike" baseline="0" dirty="0">
                <a:latin typeface="PalatinoLinotype-Roman"/>
              </a:rPr>
              <a:t>a) </a:t>
            </a:r>
            <a:r>
              <a:rPr lang="tr-TR" sz="1800" b="0" i="0" u="none" strike="noStrike" baseline="0" dirty="0" err="1">
                <a:solidFill>
                  <a:srgbClr val="FF0000"/>
                </a:solidFill>
                <a:latin typeface="PalatinoLinotype-Roman"/>
              </a:rPr>
              <a:t>Antikythera</a:t>
            </a:r>
            <a:r>
              <a:rPr lang="tr-TR" sz="1800" b="0" i="0" u="none" strike="noStrike" baseline="0" dirty="0">
                <a:solidFill>
                  <a:srgbClr val="FF0000"/>
                </a:solidFill>
                <a:latin typeface="PalatinoLinotype-Roman"/>
              </a:rPr>
              <a:t> düzeneği</a:t>
            </a:r>
            <a:r>
              <a:rPr lang="tr-TR" sz="1800" b="0" i="0" u="none" strike="noStrike" baseline="0" dirty="0">
                <a:latin typeface="PalatinoLinotype-Roman"/>
              </a:rPr>
              <a:t>, gök cisimlerinin hareketlerini inceleme amacıyla tasarlanan bilinen en eski cihazdır. </a:t>
            </a:r>
          </a:p>
          <a:p>
            <a:pPr algn="l"/>
            <a:r>
              <a:rPr lang="tr-TR" sz="1800" b="0" i="0" u="none" strike="noStrike" baseline="0" dirty="0">
                <a:latin typeface="PalatinoLinotype-Roman"/>
              </a:rPr>
              <a:t>b) </a:t>
            </a:r>
            <a:r>
              <a:rPr lang="tr-TR" sz="1800" b="0" i="0" u="none" strike="noStrike" baseline="0" dirty="0" err="1">
                <a:solidFill>
                  <a:srgbClr val="FF0000"/>
                </a:solidFill>
                <a:latin typeface="PalatinoLinotype-Roman"/>
              </a:rPr>
              <a:t>Pascalline</a:t>
            </a:r>
            <a:r>
              <a:rPr lang="tr-TR" sz="1800" b="0" i="0" u="none" strike="noStrike" baseline="0" dirty="0">
                <a:solidFill>
                  <a:srgbClr val="FF0000"/>
                </a:solidFill>
                <a:latin typeface="PalatinoLinotype-Roman"/>
              </a:rPr>
              <a:t>, </a:t>
            </a:r>
            <a:r>
              <a:rPr lang="tr-TR" sz="1800" b="0" i="0" u="none" strike="noStrike" baseline="0" dirty="0">
                <a:latin typeface="PalatinoLinotype-Roman"/>
              </a:rPr>
              <a:t>Fransız matematikçi </a:t>
            </a:r>
            <a:r>
              <a:rPr lang="tr-TR" sz="1800" b="0" i="0" u="none" strike="noStrike" baseline="0" dirty="0" err="1">
                <a:latin typeface="PalatinoLinotype-Roman"/>
              </a:rPr>
              <a:t>Blaise</a:t>
            </a:r>
            <a:r>
              <a:rPr lang="tr-TR" sz="1800" b="0" i="0" u="none" strike="noStrike" baseline="0" dirty="0">
                <a:latin typeface="PalatinoLinotype-Roman"/>
              </a:rPr>
              <a:t> </a:t>
            </a:r>
            <a:r>
              <a:rPr lang="tr-TR" sz="1800" b="0" i="0" u="none" strike="noStrike" baseline="0" dirty="0" err="1">
                <a:latin typeface="PalatinoLinotype-Roman"/>
              </a:rPr>
              <a:t>Pascal’ın</a:t>
            </a:r>
            <a:r>
              <a:rPr lang="tr-TR" sz="1800" b="0" i="0" u="none" strike="noStrike" baseline="0" dirty="0">
                <a:latin typeface="PalatinoLinotype-Roman"/>
              </a:rPr>
              <a:t> geliştirdiği, toplama ve çıkarma yapabilen ilk mekanik hesap makinesidir.</a:t>
            </a:r>
          </a:p>
          <a:p>
            <a:pPr algn="l"/>
            <a:r>
              <a:rPr lang="tr-TR" sz="1800" b="0" i="0" u="none" strike="noStrike" baseline="0" dirty="0">
                <a:latin typeface="PalatinoLinotype-Roman"/>
              </a:rPr>
              <a:t>c) </a:t>
            </a:r>
            <a:r>
              <a:rPr lang="tr-TR" sz="1800" b="0" i="0" u="none" strike="noStrike" baseline="0" dirty="0">
                <a:solidFill>
                  <a:srgbClr val="FF0000"/>
                </a:solidFill>
                <a:latin typeface="PalatinoLinotype-Roman"/>
              </a:rPr>
              <a:t>Delikli kart sistemi, </a:t>
            </a:r>
            <a:r>
              <a:rPr lang="tr-TR" sz="1800" b="0" i="0" u="none" strike="noStrike" baseline="0" dirty="0">
                <a:latin typeface="PalatinoLinotype-Roman"/>
              </a:rPr>
              <a:t>ilk olarak müzik aletlerinde kullanılan, ardından bilgisayarlarda veri saklamak ve kod koşturmak için kullanılan kağıt kartlardır.</a:t>
            </a:r>
          </a:p>
          <a:p>
            <a:pPr algn="l"/>
            <a:r>
              <a:rPr lang="tr-TR" sz="1800" b="0" i="0" u="none" strike="noStrike" baseline="0" dirty="0">
                <a:latin typeface="PalatinoLinotype-Roman"/>
              </a:rPr>
              <a:t>d) </a:t>
            </a:r>
            <a:r>
              <a:rPr lang="tr-TR" sz="1800" b="0" i="0" u="none" strike="noStrike" baseline="0" dirty="0" err="1">
                <a:solidFill>
                  <a:srgbClr val="FF0000"/>
                </a:solidFill>
                <a:latin typeface="PalatinoLinotype-Roman"/>
              </a:rPr>
              <a:t>The</a:t>
            </a:r>
            <a:r>
              <a:rPr lang="tr-TR" sz="1800" b="0" i="0" u="none" strike="noStrike" baseline="0" dirty="0">
                <a:solidFill>
                  <a:srgbClr val="FF0000"/>
                </a:solidFill>
                <a:latin typeface="PalatinoLinotype-Roman"/>
              </a:rPr>
              <a:t> </a:t>
            </a:r>
            <a:r>
              <a:rPr lang="tr-TR" sz="1800" b="0" i="0" u="none" strike="noStrike" baseline="0" dirty="0" err="1">
                <a:solidFill>
                  <a:srgbClr val="FF0000"/>
                </a:solidFill>
                <a:latin typeface="PalatinoLinotype-Roman"/>
              </a:rPr>
              <a:t>Water</a:t>
            </a:r>
            <a:r>
              <a:rPr lang="tr-TR" sz="1800" b="0" i="0" u="none" strike="noStrike" baseline="0" dirty="0">
                <a:solidFill>
                  <a:srgbClr val="FF0000"/>
                </a:solidFill>
                <a:latin typeface="PalatinoLinotype-Roman"/>
              </a:rPr>
              <a:t> </a:t>
            </a:r>
            <a:r>
              <a:rPr lang="tr-TR" sz="1800" b="0" i="0" u="none" strike="noStrike" baseline="0" dirty="0" err="1">
                <a:solidFill>
                  <a:srgbClr val="FF0000"/>
                </a:solidFill>
                <a:latin typeface="PalatinoLinotype-Roman"/>
              </a:rPr>
              <a:t>Integrator</a:t>
            </a:r>
            <a:r>
              <a:rPr lang="tr-TR" sz="1800" b="0" i="0" u="none" strike="noStrike" baseline="0" dirty="0">
                <a:solidFill>
                  <a:srgbClr val="FF0000"/>
                </a:solidFill>
                <a:latin typeface="PalatinoLinotype-Roman"/>
              </a:rPr>
              <a:t>, </a:t>
            </a:r>
            <a:r>
              <a:rPr lang="tr-TR" sz="1800" b="0" i="0" u="none" strike="noStrike" baseline="0" dirty="0">
                <a:latin typeface="PalatinoLinotype-Roman"/>
              </a:rPr>
              <a:t>dünyanın bilinen ilk kısmi diferansiyel denklem çözücü hidrolik bilgisayarıdır.</a:t>
            </a:r>
            <a:endParaRPr lang="tr-TR" dirty="0"/>
          </a:p>
        </p:txBody>
      </p:sp>
    </p:spTree>
    <p:extLst>
      <p:ext uri="{BB962C8B-B14F-4D97-AF65-F5344CB8AC3E}">
        <p14:creationId xmlns:p14="http://schemas.microsoft.com/office/powerpoint/2010/main" val="43462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Yapay Öğrenmenin Kısa Tarihi</a:t>
            </a:r>
            <a:endParaRPr lang="tr-TR" dirty="0">
              <a:solidFill>
                <a:srgbClr val="FF0000"/>
              </a:solidFill>
            </a:endParaRPr>
          </a:p>
        </p:txBody>
      </p:sp>
      <p:sp>
        <p:nvSpPr>
          <p:cNvPr id="12" name="Metin kutusu 11">
            <a:extLst>
              <a:ext uri="{FF2B5EF4-FFF2-40B4-BE49-F238E27FC236}">
                <a16:creationId xmlns:a16="http://schemas.microsoft.com/office/drawing/2014/main" id="{06EE5579-942D-48A1-9FAB-187DBB4B4340}"/>
              </a:ext>
            </a:extLst>
          </p:cNvPr>
          <p:cNvSpPr txBox="1"/>
          <p:nvPr/>
        </p:nvSpPr>
        <p:spPr>
          <a:xfrm>
            <a:off x="4408098" y="2102400"/>
            <a:ext cx="4374955" cy="2308324"/>
          </a:xfrm>
          <a:prstGeom prst="rect">
            <a:avLst/>
          </a:prstGeom>
          <a:noFill/>
        </p:spPr>
        <p:txBody>
          <a:bodyPr wrap="square">
            <a:spAutoFit/>
          </a:bodyPr>
          <a:lstStyle/>
          <a:p>
            <a:pPr algn="l"/>
            <a:r>
              <a:rPr lang="tr-TR" sz="1800" b="0" i="0" u="none" strike="noStrike" baseline="0" dirty="0">
                <a:latin typeface="PalatinoLinotype-Roman"/>
              </a:rPr>
              <a:t>Bilgisayar sistemlerinin hesaplama aracı olarak kullanılmasıyla birlikte</a:t>
            </a:r>
          </a:p>
          <a:p>
            <a:pPr algn="l"/>
            <a:r>
              <a:rPr lang="tr-TR" sz="1800" b="0" i="0" u="none" strike="noStrike" baseline="0" dirty="0">
                <a:latin typeface="PalatinoLinotype-Roman"/>
              </a:rPr>
              <a:t>artık problemlerin dijital ortamda işlenmesi mümkün hale gelmiştir ve</a:t>
            </a:r>
          </a:p>
          <a:p>
            <a:pPr algn="l"/>
            <a:r>
              <a:rPr lang="tr-TR" sz="1800" b="0" i="0" u="none" strike="noStrike" baseline="0" dirty="0">
                <a:latin typeface="PalatinoLinotype-Roman"/>
              </a:rPr>
              <a:t>amaç, işleri yalnızca otomatikleştirmek değil</a:t>
            </a:r>
            <a:r>
              <a:rPr lang="tr-TR" sz="1800" b="0" i="0" u="none" strike="noStrike" baseline="0" dirty="0">
                <a:solidFill>
                  <a:srgbClr val="FF0000"/>
                </a:solidFill>
                <a:latin typeface="PalatinoLinotype-Roman"/>
              </a:rPr>
              <a:t>, aynı zamanda bunları zeki</a:t>
            </a:r>
          </a:p>
          <a:p>
            <a:pPr algn="l"/>
            <a:r>
              <a:rPr lang="tr-TR" sz="1800" b="0" i="0" u="none" strike="noStrike" baseline="0" dirty="0">
                <a:solidFill>
                  <a:srgbClr val="FF0000"/>
                </a:solidFill>
                <a:latin typeface="PalatinoLinotype-Roman"/>
              </a:rPr>
              <a:t>modellerle akıllı sistemler </a:t>
            </a:r>
            <a:r>
              <a:rPr lang="tr-TR" sz="1800" b="0" i="0" u="none" strike="noStrike" baseline="0" dirty="0">
                <a:latin typeface="PalatinoLinotype-Roman"/>
              </a:rPr>
              <a:t>kapsamında birleştirmektir.</a:t>
            </a:r>
            <a:endParaRPr lang="tr-TR" dirty="0"/>
          </a:p>
        </p:txBody>
      </p:sp>
      <p:pic>
        <p:nvPicPr>
          <p:cNvPr id="3074" name="Picture 2" descr="Example of smart health system. | Download Scientific Diagram">
            <a:extLst>
              <a:ext uri="{FF2B5EF4-FFF2-40B4-BE49-F238E27FC236}">
                <a16:creationId xmlns:a16="http://schemas.microsoft.com/office/drawing/2014/main" id="{4A4CC434-05BA-4B38-AAA9-6609D42ED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71" y="2112399"/>
            <a:ext cx="3747336" cy="238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6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Yapay Öğrenmenin Kısa Tarihi</a:t>
            </a:r>
            <a:endParaRPr lang="tr-TR" dirty="0">
              <a:solidFill>
                <a:srgbClr val="FF0000"/>
              </a:solidFill>
            </a:endParaRPr>
          </a:p>
        </p:txBody>
      </p:sp>
      <p:sp>
        <p:nvSpPr>
          <p:cNvPr id="10" name="Metin kutusu 9">
            <a:extLst>
              <a:ext uri="{FF2B5EF4-FFF2-40B4-BE49-F238E27FC236}">
                <a16:creationId xmlns:a16="http://schemas.microsoft.com/office/drawing/2014/main" id="{9B703BDB-CBBD-4569-A082-D7608B679410}"/>
              </a:ext>
            </a:extLst>
          </p:cNvPr>
          <p:cNvSpPr txBox="1"/>
          <p:nvPr/>
        </p:nvSpPr>
        <p:spPr>
          <a:xfrm>
            <a:off x="568491" y="2067856"/>
            <a:ext cx="8305682" cy="3416320"/>
          </a:xfrm>
          <a:prstGeom prst="rect">
            <a:avLst/>
          </a:prstGeom>
          <a:noFill/>
        </p:spPr>
        <p:txBody>
          <a:bodyPr wrap="square">
            <a:spAutoFit/>
          </a:bodyPr>
          <a:lstStyle/>
          <a:p>
            <a:pPr algn="l"/>
            <a:r>
              <a:rPr lang="tr-TR" sz="1800" b="0" i="0" u="none" strike="noStrike" baseline="0" dirty="0">
                <a:latin typeface="PalatinoLinotype-Roman"/>
              </a:rPr>
              <a:t>1950’li yıllarda keşfedilen yapay nöron yapısı ile artık </a:t>
            </a:r>
            <a:r>
              <a:rPr lang="tr-TR" sz="1800" b="0" i="0" u="none" strike="noStrike" baseline="0" dirty="0">
                <a:solidFill>
                  <a:srgbClr val="FF0000"/>
                </a:solidFill>
                <a:latin typeface="PalatinoLinotype-Roman"/>
              </a:rPr>
              <a:t>yapay öğrenme ve</a:t>
            </a:r>
          </a:p>
          <a:p>
            <a:pPr algn="l"/>
            <a:r>
              <a:rPr lang="tr-TR" sz="1800" b="0" i="0" u="none" strike="noStrike" baseline="0" dirty="0">
                <a:solidFill>
                  <a:srgbClr val="FF0000"/>
                </a:solidFill>
                <a:latin typeface="PalatinoLinotype-Roman"/>
              </a:rPr>
              <a:t>dijital zeki sistemler </a:t>
            </a:r>
            <a:r>
              <a:rPr lang="tr-TR" sz="1800" b="0" i="0" u="none" strike="noStrike" baseline="0" dirty="0">
                <a:latin typeface="PalatinoLinotype-Roman"/>
              </a:rPr>
              <a:t>sadece bir konsept değil aynı zamanda bilim insanlarının</a:t>
            </a:r>
          </a:p>
          <a:p>
            <a:pPr algn="l"/>
            <a:r>
              <a:rPr lang="tr-TR" sz="1800" b="0" i="0" u="none" strike="noStrike" baseline="0" dirty="0">
                <a:latin typeface="PalatinoLinotype-Roman"/>
              </a:rPr>
              <a:t>önemli bir uğraşı alanı olmuş ve bir bilimsel terim olarak literatürümüze</a:t>
            </a:r>
          </a:p>
          <a:p>
            <a:pPr algn="l"/>
            <a:r>
              <a:rPr lang="tr-TR" sz="1800" b="0" i="0" u="none" strike="noStrike" baseline="0" dirty="0">
                <a:latin typeface="PalatinoLinotype-Roman"/>
              </a:rPr>
              <a:t>Girmiştir</a:t>
            </a:r>
          </a:p>
          <a:p>
            <a:pPr algn="l"/>
            <a:endParaRPr lang="tr-TR" dirty="0">
              <a:latin typeface="PalatinoLinotype-Roman"/>
            </a:endParaRPr>
          </a:p>
          <a:p>
            <a:pPr algn="l"/>
            <a:r>
              <a:rPr lang="tr-TR" sz="1800" b="0" i="0" u="none" strike="noStrike" baseline="0" dirty="0">
                <a:latin typeface="PalatinoLinotype-Roman"/>
              </a:rPr>
              <a:t>2012 yılı, yapay öğrenme alanında yeni bir dönemin başlangıcını işaret</a:t>
            </a:r>
          </a:p>
          <a:p>
            <a:pPr algn="l"/>
            <a:r>
              <a:rPr lang="tr-TR" sz="1800" b="0" i="0" u="none" strike="noStrike" baseline="0" dirty="0">
                <a:latin typeface="PalatinoLinotype-Roman"/>
              </a:rPr>
              <a:t>etmektedir. Bu yılda düzenlenen </a:t>
            </a:r>
            <a:r>
              <a:rPr lang="tr-TR" sz="1800" b="0" i="0" u="none" strike="noStrike" baseline="0" dirty="0" err="1">
                <a:latin typeface="PalatinoLinotype-Roman"/>
              </a:rPr>
              <a:t>ImageNet</a:t>
            </a:r>
            <a:r>
              <a:rPr lang="tr-TR" sz="1800" b="0" i="0" u="none" strike="noStrike" baseline="0" dirty="0">
                <a:latin typeface="PalatinoLinotype-Roman"/>
              </a:rPr>
              <a:t> (görüntüler üzerinde</a:t>
            </a:r>
          </a:p>
          <a:p>
            <a:pPr algn="l"/>
            <a:r>
              <a:rPr lang="tr-TR" sz="1800" b="0" i="0" u="none" strike="noStrike" baseline="0" dirty="0">
                <a:latin typeface="PalatinoLinotype-Roman"/>
              </a:rPr>
              <a:t>nesne sınıflandırma) yarışmasında Toronto Üniversitesinden Profesör</a:t>
            </a:r>
          </a:p>
          <a:p>
            <a:pPr algn="l"/>
            <a:r>
              <a:rPr lang="tr-TR" sz="1800" b="0" i="0" u="none" strike="noStrike" baseline="0" dirty="0" err="1">
                <a:latin typeface="PalatinoLinotype-Roman"/>
              </a:rPr>
              <a:t>Geoffrey</a:t>
            </a:r>
            <a:r>
              <a:rPr lang="tr-TR" sz="1800" b="0" i="0" u="none" strike="noStrike" baseline="0" dirty="0">
                <a:latin typeface="PalatinoLinotype-Roman"/>
              </a:rPr>
              <a:t> </a:t>
            </a:r>
            <a:r>
              <a:rPr lang="tr-TR" sz="1800" b="0" i="0" u="none" strike="noStrike" baseline="0" dirty="0" err="1">
                <a:latin typeface="PalatinoLinotype-Roman"/>
              </a:rPr>
              <a:t>Hinton</a:t>
            </a:r>
            <a:r>
              <a:rPr lang="tr-TR" sz="1800" b="0" i="0" u="none" strike="noStrike" baseline="0" dirty="0">
                <a:latin typeface="PalatinoLinotype-Roman"/>
              </a:rPr>
              <a:t> ve öğrencilerinin elde ettiği yüksek başarıyla</a:t>
            </a:r>
          </a:p>
          <a:p>
            <a:pPr algn="l"/>
            <a:r>
              <a:rPr lang="tr-TR" sz="1800" b="0" i="0" u="none" strike="noStrike" baseline="0" dirty="0">
                <a:latin typeface="PalatinoLinotype-Roman"/>
              </a:rPr>
              <a:t>birlikte yıllardır ulaşılması hedeflenen yapay zeka modelleri, Derin</a:t>
            </a:r>
          </a:p>
          <a:p>
            <a:pPr algn="l"/>
            <a:r>
              <a:rPr lang="tr-TR" sz="1800" b="0" i="0" u="none" strike="noStrike" baseline="0" dirty="0">
                <a:latin typeface="PalatinoLinotype-Roman"/>
              </a:rPr>
              <a:t>Öğrenme ismi ile bu alanda kabul görecek şekilde tekrar gündeme</a:t>
            </a:r>
          </a:p>
          <a:p>
            <a:pPr algn="l"/>
            <a:r>
              <a:rPr lang="tr-TR" sz="1800" b="0" i="0" u="none" strike="noStrike" baseline="0" dirty="0">
                <a:latin typeface="PalatinoLinotype-Roman"/>
              </a:rPr>
              <a:t>gelmiştir.</a:t>
            </a:r>
            <a:endParaRPr lang="tr-TR" dirty="0"/>
          </a:p>
        </p:txBody>
      </p:sp>
    </p:spTree>
    <p:extLst>
      <p:ext uri="{BB962C8B-B14F-4D97-AF65-F5344CB8AC3E}">
        <p14:creationId xmlns:p14="http://schemas.microsoft.com/office/powerpoint/2010/main" val="214632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Yapay Öğrenmenin Kısa Tarihi</a:t>
            </a:r>
            <a:endParaRPr lang="tr-TR" dirty="0">
              <a:solidFill>
                <a:srgbClr val="FF0000"/>
              </a:solidFill>
            </a:endParaRPr>
          </a:p>
        </p:txBody>
      </p:sp>
      <p:pic>
        <p:nvPicPr>
          <p:cNvPr id="4" name="Resim 3">
            <a:extLst>
              <a:ext uri="{FF2B5EF4-FFF2-40B4-BE49-F238E27FC236}">
                <a16:creationId xmlns:a16="http://schemas.microsoft.com/office/drawing/2014/main" id="{ABEE98A8-E38A-4CBD-BBBD-3615EF22D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89" y="1948769"/>
            <a:ext cx="6382641" cy="2181529"/>
          </a:xfrm>
          <a:prstGeom prst="rect">
            <a:avLst/>
          </a:prstGeom>
        </p:spPr>
      </p:pic>
      <p:sp>
        <p:nvSpPr>
          <p:cNvPr id="10" name="Metin kutusu 9">
            <a:extLst>
              <a:ext uri="{FF2B5EF4-FFF2-40B4-BE49-F238E27FC236}">
                <a16:creationId xmlns:a16="http://schemas.microsoft.com/office/drawing/2014/main" id="{91AD7172-8124-4407-B50F-615DC248C1CC}"/>
              </a:ext>
            </a:extLst>
          </p:cNvPr>
          <p:cNvSpPr txBox="1"/>
          <p:nvPr/>
        </p:nvSpPr>
        <p:spPr>
          <a:xfrm>
            <a:off x="785060" y="4411124"/>
            <a:ext cx="5011152" cy="923330"/>
          </a:xfrm>
          <a:prstGeom prst="rect">
            <a:avLst/>
          </a:prstGeom>
          <a:noFill/>
        </p:spPr>
        <p:txBody>
          <a:bodyPr wrap="square">
            <a:spAutoFit/>
          </a:bodyPr>
          <a:lstStyle/>
          <a:p>
            <a:pPr algn="l"/>
            <a:r>
              <a:rPr lang="tr-TR" sz="1800" b="0" i="0" u="none" strike="noStrike" baseline="0" dirty="0">
                <a:latin typeface="PalatinoLinotype-Roman"/>
              </a:rPr>
              <a:t>Girdi olarak verilen bir görselin içindeki nesnelerin tespit edilip,</a:t>
            </a:r>
          </a:p>
          <a:p>
            <a:pPr algn="l"/>
            <a:r>
              <a:rPr lang="tr-TR" sz="1800" b="0" i="0" u="none" strike="noStrike" baseline="0" dirty="0">
                <a:latin typeface="PalatinoLinotype-Roman"/>
              </a:rPr>
              <a:t>bir açıklama metni ile tasvir edilmesi.</a:t>
            </a:r>
            <a:endParaRPr lang="tr-TR" dirty="0"/>
          </a:p>
        </p:txBody>
      </p:sp>
    </p:spTree>
    <p:extLst>
      <p:ext uri="{BB962C8B-B14F-4D97-AF65-F5344CB8AC3E}">
        <p14:creationId xmlns:p14="http://schemas.microsoft.com/office/powerpoint/2010/main" val="120683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E75C5-7B72-4DBD-B4A4-39A4FB44E9CF}"/>
              </a:ext>
            </a:extLst>
          </p:cNvPr>
          <p:cNvSpPr/>
          <p:nvPr/>
        </p:nvSpPr>
        <p:spPr>
          <a:xfrm>
            <a:off x="0" y="127027"/>
            <a:ext cx="9144000" cy="4859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192505" y="220958"/>
            <a:ext cx="8301790" cy="369332"/>
          </a:xfrm>
          <a:prstGeom prst="rect">
            <a:avLst/>
          </a:prstGeom>
          <a:noFill/>
        </p:spPr>
        <p:txBody>
          <a:bodyPr wrap="square">
            <a:spAutoFit/>
          </a:bodyPr>
          <a:lstStyle/>
          <a:p>
            <a:r>
              <a:rPr lang="tr-TR" b="1" dirty="0"/>
              <a:t>SAĞLIK HİZMETLERİ VE TIBBİ GÖRÜNTÜLERDE YAPAY ÖĞRENME ARAŞTIRMALARI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305682" cy="369332"/>
          </a:xfrm>
          <a:prstGeom prst="rect">
            <a:avLst/>
          </a:prstGeom>
          <a:noFill/>
        </p:spPr>
        <p:txBody>
          <a:bodyPr wrap="square">
            <a:spAutoFit/>
          </a:bodyPr>
          <a:lstStyle/>
          <a:p>
            <a:pPr algn="l"/>
            <a:r>
              <a:rPr lang="tr-TR" sz="1800" b="1" i="0" u="none" strike="noStrike" baseline="0" dirty="0">
                <a:solidFill>
                  <a:srgbClr val="FF0000"/>
                </a:solidFill>
                <a:latin typeface="PalatinoLinotype-Bold"/>
              </a:rPr>
              <a:t>Derin Öğrenme</a:t>
            </a:r>
            <a:endParaRPr lang="tr-TR" dirty="0">
              <a:solidFill>
                <a:srgbClr val="FF0000"/>
              </a:solidFill>
            </a:endParaRPr>
          </a:p>
        </p:txBody>
      </p:sp>
      <p:sp>
        <p:nvSpPr>
          <p:cNvPr id="10" name="Metin kutusu 9">
            <a:extLst>
              <a:ext uri="{FF2B5EF4-FFF2-40B4-BE49-F238E27FC236}">
                <a16:creationId xmlns:a16="http://schemas.microsoft.com/office/drawing/2014/main" id="{99E9510E-A6EB-4361-BC07-0767888829EB}"/>
              </a:ext>
            </a:extLst>
          </p:cNvPr>
          <p:cNvSpPr txBox="1"/>
          <p:nvPr/>
        </p:nvSpPr>
        <p:spPr>
          <a:xfrm>
            <a:off x="477371" y="1733069"/>
            <a:ext cx="8422106" cy="4524315"/>
          </a:xfrm>
          <a:prstGeom prst="rect">
            <a:avLst/>
          </a:prstGeom>
          <a:noFill/>
        </p:spPr>
        <p:txBody>
          <a:bodyPr wrap="square">
            <a:spAutoFit/>
          </a:bodyPr>
          <a:lstStyle/>
          <a:p>
            <a:pPr algn="l"/>
            <a:r>
              <a:rPr lang="tr-TR" sz="1800" b="0" i="0" u="none" strike="noStrike" baseline="0" dirty="0">
                <a:latin typeface="PalatinoLinotype-Roman"/>
              </a:rPr>
              <a:t>Derin öğrenme konsepti temel olarak çok katmanlı yapay sinir ağları modeli</a:t>
            </a:r>
          </a:p>
          <a:p>
            <a:pPr algn="l"/>
            <a:r>
              <a:rPr lang="tr-TR" sz="1800" b="0" i="0" u="none" strike="noStrike" baseline="0" dirty="0">
                <a:latin typeface="PalatinoLinotype-Roman"/>
              </a:rPr>
              <a:t>üzerine kurulmuştur. En küçük birim olarak nöronlar veya algılayıcılar</a:t>
            </a:r>
          </a:p>
          <a:p>
            <a:pPr algn="l"/>
            <a:r>
              <a:rPr lang="tr-TR" sz="1800" b="0" i="0" u="none" strike="noStrike" baseline="0" dirty="0">
                <a:latin typeface="PalatinoLinotype-Roman"/>
              </a:rPr>
              <a:t>(</a:t>
            </a:r>
            <a:r>
              <a:rPr lang="tr-TR" sz="1800" b="0" i="0" u="none" strike="noStrike" baseline="0" dirty="0" err="1">
                <a:latin typeface="PalatinoLinotype-Roman"/>
              </a:rPr>
              <a:t>perceptron</a:t>
            </a:r>
            <a:r>
              <a:rPr lang="tr-TR" sz="1800" b="0" i="0" u="none" strike="noStrike" baseline="0" dirty="0">
                <a:latin typeface="PalatinoLinotype-Roman"/>
              </a:rPr>
              <a:t>) görülürken, yapay sinir ağı modeli bu nöronların kendi</a:t>
            </a:r>
          </a:p>
          <a:p>
            <a:pPr algn="l"/>
            <a:r>
              <a:rPr lang="tr-TR" sz="1800" b="0" i="0" u="none" strike="noStrike" baseline="0" dirty="0">
                <a:latin typeface="PalatinoLinotype-Roman"/>
              </a:rPr>
              <a:t>aralarındaki bilgi alışverişi ile öğrenmeyi gerçekleştirmektedir. </a:t>
            </a:r>
          </a:p>
          <a:p>
            <a:pPr algn="l"/>
            <a:endParaRPr lang="tr-TR" dirty="0">
              <a:latin typeface="PalatinoLinotype-Roman"/>
            </a:endParaRPr>
          </a:p>
          <a:p>
            <a:pPr algn="l"/>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endParaRPr lang="tr-TR" dirty="0">
              <a:latin typeface="PalatinoLinotype-Roman"/>
            </a:endParaRPr>
          </a:p>
          <a:p>
            <a:pPr algn="l"/>
            <a:r>
              <a:rPr lang="tr-TR" sz="1800" b="0" i="0" u="none" strike="noStrike" baseline="0" dirty="0">
                <a:latin typeface="PalatinoLinotype-Roman"/>
              </a:rPr>
              <a:t>Aradaki katmanların gizli olarak anılmasının nedeni, bu katmandaki nöronlara giden ve bu nöronlardan çıkan sayısal değerlerin belli matematiksel işlemler ve modelin eğitimi sürecinde hesaplanmasıdır. Model, ilgili veriyi temsil edebilecek en uygun parçaları ve bu parçaların ilişkilerinden doğan diğer parçaları gizli katmanda belirler ve bu ilişkilere göre çıktı katmanında bir sonuca varılır.</a:t>
            </a:r>
            <a:endParaRPr lang="tr-TR" dirty="0"/>
          </a:p>
        </p:txBody>
      </p:sp>
      <p:pic>
        <p:nvPicPr>
          <p:cNvPr id="5" name="Resim 4">
            <a:extLst>
              <a:ext uri="{FF2B5EF4-FFF2-40B4-BE49-F238E27FC236}">
                <a16:creationId xmlns:a16="http://schemas.microsoft.com/office/drawing/2014/main" id="{47E2CD09-8268-4AB2-B5CA-E2957E80E925}"/>
              </a:ext>
            </a:extLst>
          </p:cNvPr>
          <p:cNvPicPr>
            <a:picLocks noChangeAspect="1"/>
          </p:cNvPicPr>
          <p:nvPr/>
        </p:nvPicPr>
        <p:blipFill>
          <a:blip r:embed="rId2"/>
          <a:stretch>
            <a:fillRect/>
          </a:stretch>
        </p:blipFill>
        <p:spPr>
          <a:xfrm>
            <a:off x="1895070" y="2982016"/>
            <a:ext cx="5470283" cy="1841794"/>
          </a:xfrm>
          <a:prstGeom prst="rect">
            <a:avLst/>
          </a:prstGeom>
        </p:spPr>
      </p:pic>
    </p:spTree>
    <p:extLst>
      <p:ext uri="{BB962C8B-B14F-4D97-AF65-F5344CB8AC3E}">
        <p14:creationId xmlns:p14="http://schemas.microsoft.com/office/powerpoint/2010/main" val="115040204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3003</Words>
  <Application>Microsoft Office PowerPoint</Application>
  <PresentationFormat>Ekran Gösterisi (4:3)</PresentationFormat>
  <Paragraphs>365</Paragraphs>
  <Slides>43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43</vt:i4>
      </vt:variant>
    </vt:vector>
  </HeadingPairs>
  <TitlesOfParts>
    <vt:vector size="50" baseType="lpstr">
      <vt:lpstr>Arial</vt:lpstr>
      <vt:lpstr>Calibri</vt:lpstr>
      <vt:lpstr>Calibri Light</vt:lpstr>
      <vt:lpstr>PalatinoLinotype-Bold</vt:lpstr>
      <vt:lpstr>PalatinoLinotype-Roman</vt:lpstr>
      <vt:lpstr>Trebuchet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turgut</dc:creator>
  <cp:lastModifiedBy>hüseyin turgut</cp:lastModifiedBy>
  <cp:revision>28</cp:revision>
  <dcterms:created xsi:type="dcterms:W3CDTF">2022-02-22T06:38:09Z</dcterms:created>
  <dcterms:modified xsi:type="dcterms:W3CDTF">2022-04-02T20:43:30Z</dcterms:modified>
</cp:coreProperties>
</file>