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2" r:id="rId3"/>
    <p:sldId id="277" r:id="rId4"/>
    <p:sldId id="260" r:id="rId5"/>
    <p:sldId id="278" r:id="rId6"/>
    <p:sldId id="261" r:id="rId7"/>
    <p:sldId id="263" r:id="rId8"/>
    <p:sldId id="264" r:id="rId9"/>
    <p:sldId id="265" r:id="rId10"/>
    <p:sldId id="279" r:id="rId11"/>
    <p:sldId id="267" r:id="rId12"/>
    <p:sldId id="266" r:id="rId13"/>
    <p:sldId id="280" r:id="rId14"/>
    <p:sldId id="268" r:id="rId15"/>
    <p:sldId id="269" r:id="rId16"/>
    <p:sldId id="270" r:id="rId17"/>
    <p:sldId id="281" r:id="rId18"/>
    <p:sldId id="271" r:id="rId19"/>
    <p:sldId id="272" r:id="rId20"/>
    <p:sldId id="273" r:id="rId21"/>
    <p:sldId id="285" r:id="rId22"/>
    <p:sldId id="284" r:id="rId23"/>
    <p:sldId id="286" r:id="rId24"/>
    <p:sldId id="283" r:id="rId25"/>
    <p:sldId id="274" r:id="rId26"/>
    <p:sldId id="287" r:id="rId27"/>
    <p:sldId id="288" r:id="rId28"/>
    <p:sldId id="275" r:id="rId29"/>
    <p:sldId id="276" r:id="rId30"/>
    <p:sldId id="290" r:id="rId3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B8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181" autoAdjust="0"/>
    <p:restoredTop sz="94660"/>
  </p:normalViewPr>
  <p:slideViewPr>
    <p:cSldViewPr>
      <p:cViewPr>
        <p:scale>
          <a:sx n="100" d="100"/>
          <a:sy n="100" d="100"/>
        </p:scale>
        <p:origin x="-486" y="-26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C44A54DE-5178-4B1E-AA0D-D7CA40DE815B}" type="datetimeFigureOut">
              <a:rPr lang="tr-TR" smtClean="0"/>
              <a:pPr/>
              <a:t>7.10.2020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E8E22CA-A995-4705-AAC7-22F35B3BD961}" type="slidenum">
              <a:rPr lang="tr-TR" smtClean="0"/>
              <a:pPr/>
              <a:t>‹#›</a:t>
            </a:fld>
            <a:endParaRPr lang="tr-TR"/>
          </a:p>
        </p:txBody>
      </p:sp>
    </p:spTree>
    <p:extLst>
      <p:ext uri="{BB962C8B-B14F-4D97-AF65-F5344CB8AC3E}">
        <p14:creationId xmlns:p14="http://schemas.microsoft.com/office/powerpoint/2010/main" xmlns="" val="486920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44A54DE-5178-4B1E-AA0D-D7CA40DE815B}" type="datetimeFigureOut">
              <a:rPr lang="tr-TR" smtClean="0"/>
              <a:pPr/>
              <a:t>7.10.2020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E8E22CA-A995-4705-AAC7-22F35B3BD961}" type="slidenum">
              <a:rPr lang="tr-TR" smtClean="0"/>
              <a:pPr/>
              <a:t>‹#›</a:t>
            </a:fld>
            <a:endParaRPr lang="tr-TR"/>
          </a:p>
        </p:txBody>
      </p:sp>
    </p:spTree>
    <p:extLst>
      <p:ext uri="{BB962C8B-B14F-4D97-AF65-F5344CB8AC3E}">
        <p14:creationId xmlns:p14="http://schemas.microsoft.com/office/powerpoint/2010/main" xmlns="" val="2838834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44A54DE-5178-4B1E-AA0D-D7CA40DE815B}" type="datetimeFigureOut">
              <a:rPr lang="tr-TR" smtClean="0"/>
              <a:pPr/>
              <a:t>7.10.2020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E8E22CA-A995-4705-AAC7-22F35B3BD961}" type="slidenum">
              <a:rPr lang="tr-TR" smtClean="0"/>
              <a:pPr/>
              <a:t>‹#›</a:t>
            </a:fld>
            <a:endParaRPr lang="tr-TR"/>
          </a:p>
        </p:txBody>
      </p:sp>
    </p:spTree>
    <p:extLst>
      <p:ext uri="{BB962C8B-B14F-4D97-AF65-F5344CB8AC3E}">
        <p14:creationId xmlns:p14="http://schemas.microsoft.com/office/powerpoint/2010/main" xmlns="" val="2331596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44A54DE-5178-4B1E-AA0D-D7CA40DE815B}" type="datetimeFigureOut">
              <a:rPr lang="tr-TR" smtClean="0"/>
              <a:pPr/>
              <a:t>7.10.2020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E8E22CA-A995-4705-AAC7-22F35B3BD961}" type="slidenum">
              <a:rPr lang="tr-TR" smtClean="0"/>
              <a:pPr/>
              <a:t>‹#›</a:t>
            </a:fld>
            <a:endParaRPr lang="tr-TR"/>
          </a:p>
        </p:txBody>
      </p:sp>
    </p:spTree>
    <p:extLst>
      <p:ext uri="{BB962C8B-B14F-4D97-AF65-F5344CB8AC3E}">
        <p14:creationId xmlns:p14="http://schemas.microsoft.com/office/powerpoint/2010/main" xmlns="" val="3396942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C44A54DE-5178-4B1E-AA0D-D7CA40DE815B}" type="datetimeFigureOut">
              <a:rPr lang="tr-TR" smtClean="0"/>
              <a:pPr/>
              <a:t>7.10.2020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E8E22CA-A995-4705-AAC7-22F35B3BD961}" type="slidenum">
              <a:rPr lang="tr-TR" smtClean="0"/>
              <a:pPr/>
              <a:t>‹#›</a:t>
            </a:fld>
            <a:endParaRPr lang="tr-TR"/>
          </a:p>
        </p:txBody>
      </p:sp>
    </p:spTree>
    <p:extLst>
      <p:ext uri="{BB962C8B-B14F-4D97-AF65-F5344CB8AC3E}">
        <p14:creationId xmlns:p14="http://schemas.microsoft.com/office/powerpoint/2010/main" xmlns="" val="2678316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C44A54DE-5178-4B1E-AA0D-D7CA40DE815B}" type="datetimeFigureOut">
              <a:rPr lang="tr-TR" smtClean="0"/>
              <a:pPr/>
              <a:t>7.10.2020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E8E22CA-A995-4705-AAC7-22F35B3BD961}" type="slidenum">
              <a:rPr lang="tr-TR" smtClean="0"/>
              <a:pPr/>
              <a:t>‹#›</a:t>
            </a:fld>
            <a:endParaRPr lang="tr-TR"/>
          </a:p>
        </p:txBody>
      </p:sp>
    </p:spTree>
    <p:extLst>
      <p:ext uri="{BB962C8B-B14F-4D97-AF65-F5344CB8AC3E}">
        <p14:creationId xmlns:p14="http://schemas.microsoft.com/office/powerpoint/2010/main" xmlns="" val="3778614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C44A54DE-5178-4B1E-AA0D-D7CA40DE815B}" type="datetimeFigureOut">
              <a:rPr lang="tr-TR" smtClean="0"/>
              <a:pPr/>
              <a:t>7.10.2020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2E8E22CA-A995-4705-AAC7-22F35B3BD961}" type="slidenum">
              <a:rPr lang="tr-TR" smtClean="0"/>
              <a:pPr/>
              <a:t>‹#›</a:t>
            </a:fld>
            <a:endParaRPr lang="tr-TR"/>
          </a:p>
        </p:txBody>
      </p:sp>
    </p:spTree>
    <p:extLst>
      <p:ext uri="{BB962C8B-B14F-4D97-AF65-F5344CB8AC3E}">
        <p14:creationId xmlns:p14="http://schemas.microsoft.com/office/powerpoint/2010/main" xmlns="" val="684162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C44A54DE-5178-4B1E-AA0D-D7CA40DE815B}" type="datetimeFigureOut">
              <a:rPr lang="tr-TR" smtClean="0"/>
              <a:pPr/>
              <a:t>7.10.2020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2E8E22CA-A995-4705-AAC7-22F35B3BD961}" type="slidenum">
              <a:rPr lang="tr-TR" smtClean="0"/>
              <a:pPr/>
              <a:t>‹#›</a:t>
            </a:fld>
            <a:endParaRPr lang="tr-TR"/>
          </a:p>
        </p:txBody>
      </p:sp>
    </p:spTree>
    <p:extLst>
      <p:ext uri="{BB962C8B-B14F-4D97-AF65-F5344CB8AC3E}">
        <p14:creationId xmlns:p14="http://schemas.microsoft.com/office/powerpoint/2010/main" xmlns="" val="3379342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C44A54DE-5178-4B1E-AA0D-D7CA40DE815B}" type="datetimeFigureOut">
              <a:rPr lang="tr-TR" smtClean="0"/>
              <a:pPr/>
              <a:t>7.10.2020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2E8E22CA-A995-4705-AAC7-22F35B3BD961}" type="slidenum">
              <a:rPr lang="tr-TR" smtClean="0"/>
              <a:pPr/>
              <a:t>‹#›</a:t>
            </a:fld>
            <a:endParaRPr lang="tr-TR"/>
          </a:p>
        </p:txBody>
      </p:sp>
    </p:spTree>
    <p:extLst>
      <p:ext uri="{BB962C8B-B14F-4D97-AF65-F5344CB8AC3E}">
        <p14:creationId xmlns:p14="http://schemas.microsoft.com/office/powerpoint/2010/main" xmlns="" val="896225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C44A54DE-5178-4B1E-AA0D-D7CA40DE815B}" type="datetimeFigureOut">
              <a:rPr lang="tr-TR" smtClean="0"/>
              <a:pPr/>
              <a:t>7.10.2020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E8E22CA-A995-4705-AAC7-22F35B3BD961}" type="slidenum">
              <a:rPr lang="tr-TR" smtClean="0"/>
              <a:pPr/>
              <a:t>‹#›</a:t>
            </a:fld>
            <a:endParaRPr lang="tr-TR"/>
          </a:p>
        </p:txBody>
      </p:sp>
    </p:spTree>
    <p:extLst>
      <p:ext uri="{BB962C8B-B14F-4D97-AF65-F5344CB8AC3E}">
        <p14:creationId xmlns:p14="http://schemas.microsoft.com/office/powerpoint/2010/main" xmlns="" val="3071801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C44A54DE-5178-4B1E-AA0D-D7CA40DE815B}" type="datetimeFigureOut">
              <a:rPr lang="tr-TR" smtClean="0"/>
              <a:pPr/>
              <a:t>7.10.2020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E8E22CA-A995-4705-AAC7-22F35B3BD961}" type="slidenum">
              <a:rPr lang="tr-TR" smtClean="0"/>
              <a:pPr/>
              <a:t>‹#›</a:t>
            </a:fld>
            <a:endParaRPr lang="tr-TR"/>
          </a:p>
        </p:txBody>
      </p:sp>
    </p:spTree>
    <p:extLst>
      <p:ext uri="{BB962C8B-B14F-4D97-AF65-F5344CB8AC3E}">
        <p14:creationId xmlns:p14="http://schemas.microsoft.com/office/powerpoint/2010/main" xmlns="" val="3228779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3000">
              <a:schemeClr val="tx1"/>
            </a:gs>
            <a:gs pos="1000">
              <a:schemeClr val="bg1">
                <a:lumMod val="50000"/>
              </a:schemeClr>
            </a:gs>
          </a:gsLst>
          <a:lin ang="0" scaled="0"/>
          <a:tileRect/>
        </a:gra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4A54DE-5178-4B1E-AA0D-D7CA40DE815B}" type="datetimeFigureOut">
              <a:rPr lang="tr-TR" smtClean="0"/>
              <a:pPr/>
              <a:t>7.10.2020</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8E22CA-A995-4705-AAC7-22F35B3BD961}" type="slidenum">
              <a:rPr lang="tr-TR" smtClean="0"/>
              <a:pPr/>
              <a:t>‹#›</a:t>
            </a:fld>
            <a:endParaRPr lang="tr-TR"/>
          </a:p>
        </p:txBody>
      </p:sp>
    </p:spTree>
    <p:extLst>
      <p:ext uri="{BB962C8B-B14F-4D97-AF65-F5344CB8AC3E}">
        <p14:creationId xmlns:p14="http://schemas.microsoft.com/office/powerpoint/2010/main" xmlns="" val="25087525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1988840"/>
            <a:ext cx="1403648" cy="486916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0" y="0"/>
            <a:ext cx="1403648" cy="1196752"/>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8820472" y="44624"/>
            <a:ext cx="216024" cy="6768751"/>
          </a:xfrm>
          <a:prstGeom prst="rect">
            <a:avLst/>
          </a:prstGeom>
          <a:solidFill>
            <a:schemeClr val="bg1">
              <a:alpha val="94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133212" y="548680"/>
            <a:ext cx="1198428" cy="590465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133212" y="0"/>
            <a:ext cx="1198428" cy="50043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28" name="Picture 4" descr="MAKÜ-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1" y="116632"/>
            <a:ext cx="1063951" cy="383799"/>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Dikdörtgen 10"/>
          <p:cNvSpPr/>
          <p:nvPr/>
        </p:nvSpPr>
        <p:spPr>
          <a:xfrm>
            <a:off x="143000" y="6520986"/>
            <a:ext cx="1188640" cy="33701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Dikdörtgen 4"/>
          <p:cNvSpPr/>
          <p:nvPr/>
        </p:nvSpPr>
        <p:spPr>
          <a:xfrm>
            <a:off x="107504" y="6597932"/>
            <a:ext cx="1144865" cy="215444"/>
          </a:xfrm>
          <a:prstGeom prst="rect">
            <a:avLst/>
          </a:prstGeom>
          <a:noFill/>
        </p:spPr>
        <p:txBody>
          <a:bodyPr wrap="none" lIns="91440" tIns="45720" rIns="91440" bIns="45720">
            <a:spAutoFit/>
          </a:bodyPr>
          <a:lstStyle/>
          <a:p>
            <a:r>
              <a:rPr lang="tr-TR" sz="500" b="1" cap="none" spc="0" dirty="0" smtClean="0">
                <a:ln w="10541" cmpd="sng">
                  <a:noFill/>
                  <a:prstDash val="solid"/>
                </a:ln>
                <a:effectLst/>
              </a:rPr>
              <a:t>Öğr Gör  </a:t>
            </a:r>
            <a:r>
              <a:rPr lang="tr-TR" sz="800" b="1" dirty="0" smtClean="0">
                <a:ln w="10541" cmpd="sng">
                  <a:noFill/>
                  <a:prstDash val="solid"/>
                </a:ln>
              </a:rPr>
              <a:t>Hüseyin TURGUT</a:t>
            </a:r>
            <a:endParaRPr lang="tr-TR" sz="800" b="1" cap="none" spc="0" dirty="0">
              <a:ln w="10541" cmpd="sng">
                <a:noFill/>
                <a:prstDash val="solid"/>
              </a:ln>
              <a:effectLst/>
            </a:endParaRPr>
          </a:p>
        </p:txBody>
      </p:sp>
      <p:sp>
        <p:nvSpPr>
          <p:cNvPr id="13" name="Dikdörtgen 12"/>
          <p:cNvSpPr/>
          <p:nvPr/>
        </p:nvSpPr>
        <p:spPr>
          <a:xfrm>
            <a:off x="0" y="1268760"/>
            <a:ext cx="1403648" cy="64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Dikdörtgen 16"/>
          <p:cNvSpPr/>
          <p:nvPr/>
        </p:nvSpPr>
        <p:spPr>
          <a:xfrm>
            <a:off x="133212" y="548680"/>
            <a:ext cx="8471236" cy="590465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8" name="Dikdörtgen 17"/>
          <p:cNvSpPr/>
          <p:nvPr/>
        </p:nvSpPr>
        <p:spPr>
          <a:xfrm>
            <a:off x="1691680" y="589278"/>
            <a:ext cx="6768752" cy="2000548"/>
          </a:xfrm>
          <a:prstGeom prst="rect">
            <a:avLst/>
          </a:prstGeom>
        </p:spPr>
        <p:txBody>
          <a:bodyPr wrap="square">
            <a:spAutoFit/>
          </a:bodyPr>
          <a:lstStyle/>
          <a:p>
            <a:r>
              <a:rPr lang="tr-TR" sz="2400" b="1" dirty="0" smtClean="0"/>
              <a:t>2020 – 2021 Güz Dönemi</a:t>
            </a:r>
          </a:p>
          <a:p>
            <a:r>
              <a:rPr lang="tr-TR" sz="1600" b="1" dirty="0" smtClean="0">
                <a:solidFill>
                  <a:schemeClr val="bg1">
                    <a:lumMod val="50000"/>
                  </a:schemeClr>
                </a:solidFill>
              </a:rPr>
              <a:t>Teknik Bilimler Meslek Yüksekokulu</a:t>
            </a:r>
          </a:p>
          <a:p>
            <a:r>
              <a:rPr lang="tr-TR" sz="1600" b="1" dirty="0" smtClean="0">
                <a:solidFill>
                  <a:schemeClr val="bg1">
                    <a:lumMod val="50000"/>
                  </a:schemeClr>
                </a:solidFill>
              </a:rPr>
              <a:t>Bilgisayar Programcılığı</a:t>
            </a:r>
          </a:p>
          <a:p>
            <a:endParaRPr lang="tr-TR" sz="2400" b="1" dirty="0"/>
          </a:p>
          <a:p>
            <a:endParaRPr lang="tr-TR" sz="2400" b="1" dirty="0" smtClean="0"/>
          </a:p>
          <a:p>
            <a:endParaRPr lang="tr-TR" dirty="0"/>
          </a:p>
        </p:txBody>
      </p:sp>
      <p:sp>
        <p:nvSpPr>
          <p:cNvPr id="19" name="Metin kutusu 18"/>
          <p:cNvSpPr txBox="1"/>
          <p:nvPr/>
        </p:nvSpPr>
        <p:spPr>
          <a:xfrm>
            <a:off x="5940152" y="4077072"/>
            <a:ext cx="1596912" cy="2185214"/>
          </a:xfrm>
          <a:prstGeom prst="rect">
            <a:avLst/>
          </a:prstGeom>
          <a:noFill/>
        </p:spPr>
        <p:txBody>
          <a:bodyPr wrap="none" rtlCol="0">
            <a:spAutoFit/>
          </a:bodyPr>
          <a:lstStyle/>
          <a:p>
            <a:pPr marL="342900" indent="-342900">
              <a:buFont typeface="Wingdings" pitchFamily="2" charset="2"/>
              <a:buChar char="Ø"/>
            </a:pPr>
            <a:r>
              <a:rPr lang="tr-TR" sz="800" b="1" dirty="0"/>
              <a:t>TEMEL KAVRAMLAR</a:t>
            </a:r>
          </a:p>
          <a:p>
            <a:pPr marL="342900" indent="-342900">
              <a:buFont typeface="Wingdings" pitchFamily="2" charset="2"/>
              <a:buChar char="Ø"/>
            </a:pPr>
            <a:r>
              <a:rPr lang="tr-TR" sz="800" b="1" dirty="0"/>
              <a:t>Sayma Sayıları</a:t>
            </a:r>
          </a:p>
          <a:p>
            <a:pPr marL="342900" indent="-342900">
              <a:buFont typeface="Wingdings" pitchFamily="2" charset="2"/>
              <a:buChar char="Ø"/>
            </a:pPr>
            <a:r>
              <a:rPr lang="tr-TR" sz="800" b="1" dirty="0"/>
              <a:t>Doğal Sayılar</a:t>
            </a:r>
          </a:p>
          <a:p>
            <a:pPr marL="342900" indent="-342900">
              <a:buFont typeface="Wingdings" pitchFamily="2" charset="2"/>
              <a:buChar char="Ø"/>
            </a:pPr>
            <a:r>
              <a:rPr lang="tr-TR" sz="800" b="1" dirty="0"/>
              <a:t>Tam Sayılar</a:t>
            </a:r>
          </a:p>
          <a:p>
            <a:pPr marL="342900" indent="-342900">
              <a:buFont typeface="Wingdings" pitchFamily="2" charset="2"/>
              <a:buChar char="Ø"/>
            </a:pPr>
            <a:r>
              <a:rPr lang="tr-TR" sz="800" b="1" dirty="0"/>
              <a:t>Rasyonel Sayılar</a:t>
            </a:r>
          </a:p>
          <a:p>
            <a:pPr marL="342900" indent="-342900">
              <a:buFont typeface="Wingdings" pitchFamily="2" charset="2"/>
              <a:buChar char="Ø"/>
            </a:pPr>
            <a:r>
              <a:rPr lang="tr-TR" sz="800" b="1" dirty="0"/>
              <a:t>İrrasyonel Sayılar   </a:t>
            </a:r>
          </a:p>
          <a:p>
            <a:pPr marL="342900" indent="-342900">
              <a:buFont typeface="Wingdings" pitchFamily="2" charset="2"/>
              <a:buChar char="Ø"/>
            </a:pPr>
            <a:r>
              <a:rPr lang="tr-TR" sz="800" b="1" dirty="0"/>
              <a:t>Reel ( Gerçek ) Sayılar</a:t>
            </a:r>
          </a:p>
          <a:p>
            <a:pPr marL="342900" indent="-342900">
              <a:buFont typeface="Wingdings" pitchFamily="2" charset="2"/>
              <a:buChar char="Ø"/>
            </a:pPr>
            <a:r>
              <a:rPr lang="tr-TR" sz="800" b="1" dirty="0"/>
              <a:t>Tek Sayı</a:t>
            </a:r>
          </a:p>
          <a:p>
            <a:pPr marL="342900" indent="-342900">
              <a:buFont typeface="Wingdings" pitchFamily="2" charset="2"/>
              <a:buChar char="Ø"/>
            </a:pPr>
            <a:r>
              <a:rPr lang="tr-TR" sz="800" b="1" dirty="0"/>
              <a:t>Çift Sayı</a:t>
            </a:r>
          </a:p>
          <a:p>
            <a:pPr marL="342900" indent="-342900">
              <a:buFont typeface="Wingdings" pitchFamily="2" charset="2"/>
              <a:buChar char="Ø"/>
            </a:pPr>
            <a:r>
              <a:rPr lang="tr-TR" sz="800" b="1" dirty="0"/>
              <a:t>Pozitif Sayı</a:t>
            </a:r>
          </a:p>
          <a:p>
            <a:pPr marL="342900" indent="-342900">
              <a:buFont typeface="Wingdings" pitchFamily="2" charset="2"/>
              <a:buChar char="Ø"/>
            </a:pPr>
            <a:r>
              <a:rPr lang="tr-TR" sz="800" b="1" dirty="0"/>
              <a:t>Negatif Sayı</a:t>
            </a:r>
          </a:p>
          <a:p>
            <a:pPr marL="342900" indent="-342900">
              <a:buFont typeface="Wingdings" pitchFamily="2" charset="2"/>
              <a:buChar char="Ø"/>
            </a:pPr>
            <a:r>
              <a:rPr lang="tr-TR" sz="800" b="1" dirty="0"/>
              <a:t>Asal Sayı</a:t>
            </a:r>
          </a:p>
          <a:p>
            <a:pPr marL="342900" indent="-342900">
              <a:buFont typeface="Wingdings" pitchFamily="2" charset="2"/>
              <a:buChar char="Ø"/>
            </a:pPr>
            <a:r>
              <a:rPr lang="tr-TR" sz="800" b="1" dirty="0"/>
              <a:t>Aralarında Asal Sayılar</a:t>
            </a:r>
          </a:p>
          <a:p>
            <a:pPr marL="342900" indent="-342900">
              <a:buFont typeface="Wingdings" pitchFamily="2" charset="2"/>
              <a:buChar char="Ø"/>
            </a:pPr>
            <a:r>
              <a:rPr lang="tr-TR" sz="800" b="1" dirty="0"/>
              <a:t>Ardışık Sayılar</a:t>
            </a:r>
          </a:p>
          <a:p>
            <a:pPr marL="342900" indent="-342900">
              <a:buFont typeface="Wingdings" pitchFamily="2" charset="2"/>
              <a:buChar char="Ø"/>
            </a:pPr>
            <a:r>
              <a:rPr lang="tr-TR" sz="800" b="1" dirty="0"/>
              <a:t>Faktöriyel</a:t>
            </a:r>
          </a:p>
          <a:p>
            <a:pPr marL="342900" indent="-342900">
              <a:buFont typeface="Wingdings" pitchFamily="2" charset="2"/>
              <a:buChar char="Ø"/>
            </a:pPr>
            <a:r>
              <a:rPr lang="tr-TR" sz="800" b="1" dirty="0"/>
              <a:t>Sayı Basamakları</a:t>
            </a:r>
          </a:p>
          <a:p>
            <a:pPr marL="342900" indent="-342900">
              <a:buFont typeface="Wingdings" pitchFamily="2" charset="2"/>
              <a:buChar char="Ø"/>
            </a:pPr>
            <a:r>
              <a:rPr lang="tr-TR" sz="800" b="1" dirty="0"/>
              <a:t>Tam Sayılarda Dört İşlem</a:t>
            </a:r>
          </a:p>
        </p:txBody>
      </p:sp>
      <p:sp>
        <p:nvSpPr>
          <p:cNvPr id="23" name="Dikdörtgen 22"/>
          <p:cNvSpPr/>
          <p:nvPr/>
        </p:nvSpPr>
        <p:spPr>
          <a:xfrm>
            <a:off x="3040013" y="3167389"/>
            <a:ext cx="5201469" cy="646331"/>
          </a:xfrm>
          <a:prstGeom prst="rect">
            <a:avLst/>
          </a:prstGeom>
        </p:spPr>
        <p:txBody>
          <a:bodyPr wrap="square">
            <a:spAutoFit/>
          </a:bodyPr>
          <a:lstStyle/>
          <a:p>
            <a:r>
              <a:rPr lang="tr-TR" sz="3600" b="1" dirty="0" smtClean="0"/>
              <a:t>Mesleki Matematiğe Giriş</a:t>
            </a:r>
          </a:p>
        </p:txBody>
      </p:sp>
      <p:sp>
        <p:nvSpPr>
          <p:cNvPr id="16" name="Dikdörtgen 15"/>
          <p:cNvSpPr/>
          <p:nvPr/>
        </p:nvSpPr>
        <p:spPr>
          <a:xfrm>
            <a:off x="2316134" y="4725144"/>
            <a:ext cx="2372765" cy="923330"/>
          </a:xfrm>
          <a:prstGeom prst="rect">
            <a:avLst/>
          </a:prstGeom>
          <a:noFill/>
        </p:spPr>
        <p:txBody>
          <a:bodyPr wrap="none" lIns="91440" tIns="45720" rIns="91440" bIns="45720">
            <a:spAutoFit/>
          </a:bodyPr>
          <a:lstStyle/>
          <a:p>
            <a:pPr algn="ctr"/>
            <a:r>
              <a:rPr lang="tr-TR"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module</a:t>
            </a:r>
            <a:endParaRPr lang="tr-TR"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4" name="Dikdörtgen 23"/>
          <p:cNvSpPr/>
          <p:nvPr/>
        </p:nvSpPr>
        <p:spPr>
          <a:xfrm>
            <a:off x="4368830" y="4046295"/>
            <a:ext cx="1082348" cy="2215991"/>
          </a:xfrm>
          <a:prstGeom prst="rect">
            <a:avLst/>
          </a:prstGeom>
        </p:spPr>
        <p:txBody>
          <a:bodyPr wrap="none">
            <a:spAutoFit/>
          </a:bodyPr>
          <a:lstStyle/>
          <a:p>
            <a:r>
              <a:rPr lang="tr-TR" sz="13800" dirty="0">
                <a:ln w="18415" cmpd="sng">
                  <a:solidFill>
                    <a:srgbClr val="FFFFFF"/>
                  </a:solidFill>
                  <a:prstDash val="solid"/>
                </a:ln>
                <a:solidFill>
                  <a:srgbClr val="FFFFFF"/>
                </a:solidFill>
                <a:effectLst>
                  <a:outerShdw blurRad="63500" dir="3600000" algn="tl" rotWithShape="0">
                    <a:srgbClr val="000000">
                      <a:alpha val="70000"/>
                    </a:srgbClr>
                  </a:outerShdw>
                </a:effectLst>
              </a:rPr>
              <a:t>1</a:t>
            </a:r>
            <a:endParaRPr lang="tr-TR" sz="13800" dirty="0"/>
          </a:p>
        </p:txBody>
      </p:sp>
    </p:spTree>
    <p:extLst>
      <p:ext uri="{BB962C8B-B14F-4D97-AF65-F5344CB8AC3E}">
        <p14:creationId xmlns:p14="http://schemas.microsoft.com/office/powerpoint/2010/main" xmlns="" val="21988064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1988840"/>
            <a:ext cx="1403648" cy="486916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0" y="0"/>
            <a:ext cx="1403648" cy="1196752"/>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1547664" y="44624"/>
            <a:ext cx="7488832" cy="6768751"/>
          </a:xfrm>
          <a:prstGeom prst="rect">
            <a:avLst/>
          </a:prstGeom>
          <a:solidFill>
            <a:schemeClr val="bg1">
              <a:alpha val="94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133212" y="548680"/>
            <a:ext cx="1198428" cy="590465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133212" y="0"/>
            <a:ext cx="1198428" cy="50043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28" name="Picture 4" descr="MAKÜ-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1" y="116632"/>
            <a:ext cx="1063951" cy="383799"/>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Dikdörtgen 10"/>
          <p:cNvSpPr/>
          <p:nvPr/>
        </p:nvSpPr>
        <p:spPr>
          <a:xfrm>
            <a:off x="143000" y="6520986"/>
            <a:ext cx="1188640" cy="33701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Dikdörtgen 4"/>
          <p:cNvSpPr/>
          <p:nvPr/>
        </p:nvSpPr>
        <p:spPr>
          <a:xfrm>
            <a:off x="107504" y="6597932"/>
            <a:ext cx="1144865" cy="215444"/>
          </a:xfrm>
          <a:prstGeom prst="rect">
            <a:avLst/>
          </a:prstGeom>
          <a:noFill/>
        </p:spPr>
        <p:txBody>
          <a:bodyPr wrap="none" lIns="91440" tIns="45720" rIns="91440" bIns="45720">
            <a:spAutoFit/>
          </a:bodyPr>
          <a:lstStyle/>
          <a:p>
            <a:r>
              <a:rPr lang="tr-TR" sz="500" b="1" cap="none" spc="0" dirty="0" smtClean="0">
                <a:ln w="10541" cmpd="sng">
                  <a:noFill/>
                  <a:prstDash val="solid"/>
                </a:ln>
                <a:effectLst/>
              </a:rPr>
              <a:t>Öğr Gör  </a:t>
            </a:r>
            <a:r>
              <a:rPr lang="tr-TR" sz="800" b="1" dirty="0" smtClean="0">
                <a:ln w="10541" cmpd="sng">
                  <a:noFill/>
                  <a:prstDash val="solid"/>
                </a:ln>
              </a:rPr>
              <a:t>Hüseyin TURGUT</a:t>
            </a:r>
            <a:endParaRPr lang="tr-TR" sz="800" b="1" cap="none" spc="0" dirty="0">
              <a:ln w="10541" cmpd="sng">
                <a:noFill/>
                <a:prstDash val="solid"/>
              </a:ln>
              <a:effectLst/>
            </a:endParaRPr>
          </a:p>
        </p:txBody>
      </p:sp>
      <p:sp>
        <p:nvSpPr>
          <p:cNvPr id="12" name="Dikdörtgen 11"/>
          <p:cNvSpPr/>
          <p:nvPr/>
        </p:nvSpPr>
        <p:spPr>
          <a:xfrm>
            <a:off x="180151" y="601619"/>
            <a:ext cx="944759" cy="553998"/>
          </a:xfrm>
          <a:prstGeom prst="rect">
            <a:avLst/>
          </a:prstGeom>
        </p:spPr>
        <p:txBody>
          <a:bodyPr wrap="square">
            <a:spAutoFit/>
          </a:bodyPr>
          <a:lstStyle/>
          <a:p>
            <a:r>
              <a:rPr lang="tr-TR" sz="1000" b="1" dirty="0" smtClean="0"/>
              <a:t>Mesleki Matematiğe Giriş</a:t>
            </a:r>
          </a:p>
        </p:txBody>
      </p:sp>
      <p:sp>
        <p:nvSpPr>
          <p:cNvPr id="13" name="Dikdörtgen 12"/>
          <p:cNvSpPr/>
          <p:nvPr/>
        </p:nvSpPr>
        <p:spPr>
          <a:xfrm>
            <a:off x="0" y="1268760"/>
            <a:ext cx="1403648" cy="64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Dikdörtgen 1"/>
          <p:cNvSpPr/>
          <p:nvPr/>
        </p:nvSpPr>
        <p:spPr>
          <a:xfrm>
            <a:off x="1691680" y="304840"/>
            <a:ext cx="1634807" cy="369332"/>
          </a:xfrm>
          <a:prstGeom prst="rect">
            <a:avLst/>
          </a:prstGeom>
        </p:spPr>
        <p:txBody>
          <a:bodyPr wrap="none">
            <a:spAutoFit/>
          </a:bodyPr>
          <a:lstStyle/>
          <a:p>
            <a:r>
              <a:rPr lang="tr-TR" b="1" dirty="0" smtClean="0"/>
              <a:t>SAYI KÜMELERİ</a:t>
            </a:r>
            <a:endParaRPr lang="tr-TR" dirty="0"/>
          </a:p>
        </p:txBody>
      </p:sp>
      <p:pic>
        <p:nvPicPr>
          <p:cNvPr id="16386"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244080" y="1445568"/>
            <a:ext cx="6096000" cy="3429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16" name="Grup 15"/>
          <p:cNvGrpSpPr/>
          <p:nvPr/>
        </p:nvGrpSpPr>
        <p:grpSpPr>
          <a:xfrm>
            <a:off x="7812496" y="44624"/>
            <a:ext cx="1224000" cy="1152000"/>
            <a:chOff x="7812496" y="44624"/>
            <a:chExt cx="1224000" cy="1152000"/>
          </a:xfrm>
        </p:grpSpPr>
        <p:sp>
          <p:nvSpPr>
            <p:cNvPr id="17" name="Çapraz Şerit 16"/>
            <p:cNvSpPr/>
            <p:nvPr/>
          </p:nvSpPr>
          <p:spPr>
            <a:xfrm rot="5400000">
              <a:off x="7848496" y="8624"/>
              <a:ext cx="1152000" cy="1224000"/>
            </a:xfrm>
            <a:prstGeom prst="diagStripe">
              <a:avLst/>
            </a:prstGeom>
            <a:gradFill>
              <a:gsLst>
                <a:gs pos="15000">
                  <a:srgbClr val="FF0000">
                    <a:alpha val="90000"/>
                  </a:srgbClr>
                </a:gs>
                <a:gs pos="97083">
                  <a:srgbClr val="C00000"/>
                </a:gs>
                <a:gs pos="49000">
                  <a:srgbClr val="FF8B8B"/>
                </a:gs>
              </a:gsLst>
            </a:gradFill>
            <a:ln>
              <a:noFill/>
            </a:ln>
            <a:effectLst>
              <a:outerShdw blurRad="139700" dist="23000" dir="5400000" sx="98000" sy="98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solidFill>
                  <a:schemeClr val="tx1"/>
                </a:solidFill>
              </a:endParaRPr>
            </a:p>
          </p:txBody>
        </p:sp>
        <p:sp>
          <p:nvSpPr>
            <p:cNvPr id="18" name="Dikdörtgen 17"/>
            <p:cNvSpPr/>
            <p:nvPr/>
          </p:nvSpPr>
          <p:spPr>
            <a:xfrm rot="2584166">
              <a:off x="8064000" y="231891"/>
              <a:ext cx="917238" cy="400110"/>
            </a:xfrm>
            <a:prstGeom prst="rect">
              <a:avLst/>
            </a:prstGeom>
            <a:noFill/>
          </p:spPr>
          <p:txBody>
            <a:bodyPr wrap="none" lIns="91440" tIns="45720" rIns="91440" bIns="45720">
              <a:spAutoFit/>
            </a:bodyPr>
            <a:lstStyle/>
            <a:p>
              <a:pPr algn="ctr"/>
              <a:r>
                <a:rPr lang="tr-TR"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ÖRNEK</a:t>
              </a:r>
              <a:endParaRPr lang="tr-TR"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19" name="Dikdörtgen 18"/>
          <p:cNvSpPr/>
          <p:nvPr/>
        </p:nvSpPr>
        <p:spPr>
          <a:xfrm>
            <a:off x="107504" y="2276872"/>
            <a:ext cx="1250663" cy="2185214"/>
          </a:xfrm>
          <a:prstGeom prst="rect">
            <a:avLst/>
          </a:prstGeom>
        </p:spPr>
        <p:txBody>
          <a:bodyPr wrap="none">
            <a:spAutoFit/>
          </a:bodyPr>
          <a:lstStyle/>
          <a:p>
            <a:r>
              <a:rPr lang="tr-TR" sz="800" b="1" dirty="0">
                <a:solidFill>
                  <a:schemeClr val="bg1">
                    <a:lumMod val="65000"/>
                  </a:schemeClr>
                </a:solidFill>
              </a:rPr>
              <a:t>TEMEL KAVRAMLAR</a:t>
            </a:r>
          </a:p>
          <a:p>
            <a:r>
              <a:rPr lang="tr-TR" sz="800" b="1" dirty="0"/>
              <a:t>Sayma Sayıları</a:t>
            </a:r>
          </a:p>
          <a:p>
            <a:r>
              <a:rPr lang="tr-TR" sz="800" b="1" dirty="0"/>
              <a:t>Doğal Sayılar</a:t>
            </a:r>
          </a:p>
          <a:p>
            <a:r>
              <a:rPr lang="tr-TR" sz="800" b="1" dirty="0"/>
              <a:t>Tam Sayılar</a:t>
            </a:r>
          </a:p>
          <a:p>
            <a:r>
              <a:rPr lang="tr-TR" sz="800" b="1" dirty="0"/>
              <a:t>Rasyonel Sayılar</a:t>
            </a:r>
          </a:p>
          <a:p>
            <a:r>
              <a:rPr lang="tr-TR" sz="800" b="1" dirty="0"/>
              <a:t>İrrasyonel Sayılar   </a:t>
            </a:r>
          </a:p>
          <a:p>
            <a:r>
              <a:rPr lang="tr-TR" sz="800" b="1" dirty="0"/>
              <a:t>Reel ( Gerçek ) Sayılar</a:t>
            </a:r>
          </a:p>
          <a:p>
            <a:r>
              <a:rPr lang="tr-TR" sz="800" b="1" dirty="0">
                <a:solidFill>
                  <a:schemeClr val="bg1">
                    <a:lumMod val="65000"/>
                  </a:schemeClr>
                </a:solidFill>
              </a:rPr>
              <a:t>Tek Sayı</a:t>
            </a:r>
          </a:p>
          <a:p>
            <a:r>
              <a:rPr lang="tr-TR" sz="800" b="1" dirty="0">
                <a:solidFill>
                  <a:schemeClr val="bg1">
                    <a:lumMod val="65000"/>
                  </a:schemeClr>
                </a:solidFill>
              </a:rPr>
              <a:t>Çift Sayı</a:t>
            </a:r>
          </a:p>
          <a:p>
            <a:r>
              <a:rPr lang="tr-TR" sz="800" b="1" dirty="0">
                <a:solidFill>
                  <a:schemeClr val="bg1">
                    <a:lumMod val="65000"/>
                  </a:schemeClr>
                </a:solidFill>
              </a:rPr>
              <a:t>Pozitif Sayı</a:t>
            </a:r>
          </a:p>
          <a:p>
            <a:r>
              <a:rPr lang="tr-TR" sz="800" b="1" dirty="0">
                <a:solidFill>
                  <a:schemeClr val="bg1">
                    <a:lumMod val="65000"/>
                  </a:schemeClr>
                </a:solidFill>
              </a:rPr>
              <a:t>Negatif Sayı</a:t>
            </a:r>
          </a:p>
          <a:p>
            <a:r>
              <a:rPr lang="tr-TR" sz="800" b="1" dirty="0">
                <a:solidFill>
                  <a:schemeClr val="bg1">
                    <a:lumMod val="65000"/>
                  </a:schemeClr>
                </a:solidFill>
              </a:rPr>
              <a:t>Asal Sayı</a:t>
            </a:r>
          </a:p>
          <a:p>
            <a:r>
              <a:rPr lang="tr-TR" sz="800" b="1" dirty="0">
                <a:solidFill>
                  <a:schemeClr val="bg1">
                    <a:lumMod val="65000"/>
                  </a:schemeClr>
                </a:solidFill>
              </a:rPr>
              <a:t>Aralarında Asal Sayılar</a:t>
            </a:r>
          </a:p>
          <a:p>
            <a:r>
              <a:rPr lang="tr-TR" sz="800" b="1" dirty="0">
                <a:solidFill>
                  <a:schemeClr val="bg1">
                    <a:lumMod val="65000"/>
                  </a:schemeClr>
                </a:solidFill>
              </a:rPr>
              <a:t>Ardışık Sayılar</a:t>
            </a:r>
          </a:p>
          <a:p>
            <a:r>
              <a:rPr lang="tr-TR" sz="800" b="1" dirty="0">
                <a:solidFill>
                  <a:schemeClr val="bg1">
                    <a:lumMod val="65000"/>
                  </a:schemeClr>
                </a:solidFill>
              </a:rPr>
              <a:t>Faktöriyel</a:t>
            </a:r>
          </a:p>
          <a:p>
            <a:r>
              <a:rPr lang="tr-TR" sz="800" b="1" dirty="0">
                <a:solidFill>
                  <a:schemeClr val="bg1">
                    <a:lumMod val="65000"/>
                  </a:schemeClr>
                </a:solidFill>
              </a:rPr>
              <a:t>Sayı Basamakları</a:t>
            </a:r>
          </a:p>
          <a:p>
            <a:r>
              <a:rPr lang="tr-TR" sz="800" b="1" dirty="0">
                <a:solidFill>
                  <a:schemeClr val="bg1">
                    <a:lumMod val="65000"/>
                  </a:schemeClr>
                </a:solidFill>
              </a:rPr>
              <a:t>Tam Sayılarda Dört İşlem</a:t>
            </a:r>
          </a:p>
        </p:txBody>
      </p:sp>
    </p:spTree>
    <p:extLst>
      <p:ext uri="{BB962C8B-B14F-4D97-AF65-F5344CB8AC3E}">
        <p14:creationId xmlns:p14="http://schemas.microsoft.com/office/powerpoint/2010/main" xmlns="" val="28832718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1988840"/>
            <a:ext cx="1403648" cy="486916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0" y="0"/>
            <a:ext cx="1403648" cy="1196752"/>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1547664" y="44624"/>
            <a:ext cx="7488832" cy="6768751"/>
          </a:xfrm>
          <a:prstGeom prst="rect">
            <a:avLst/>
          </a:prstGeom>
          <a:solidFill>
            <a:schemeClr val="bg1">
              <a:alpha val="94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133212" y="548680"/>
            <a:ext cx="1198428" cy="590465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133212" y="0"/>
            <a:ext cx="1198428" cy="50043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28" name="Picture 4" descr="MAKÜ-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1" y="116632"/>
            <a:ext cx="1063951" cy="383799"/>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Dikdörtgen 10"/>
          <p:cNvSpPr/>
          <p:nvPr/>
        </p:nvSpPr>
        <p:spPr>
          <a:xfrm>
            <a:off x="143000" y="6520986"/>
            <a:ext cx="1188640" cy="33701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Dikdörtgen 4"/>
          <p:cNvSpPr/>
          <p:nvPr/>
        </p:nvSpPr>
        <p:spPr>
          <a:xfrm>
            <a:off x="107504" y="6597932"/>
            <a:ext cx="1144865" cy="215444"/>
          </a:xfrm>
          <a:prstGeom prst="rect">
            <a:avLst/>
          </a:prstGeom>
          <a:noFill/>
        </p:spPr>
        <p:txBody>
          <a:bodyPr wrap="none" lIns="91440" tIns="45720" rIns="91440" bIns="45720">
            <a:spAutoFit/>
          </a:bodyPr>
          <a:lstStyle/>
          <a:p>
            <a:r>
              <a:rPr lang="tr-TR" sz="500" b="1" cap="none" spc="0" dirty="0" smtClean="0">
                <a:ln w="10541" cmpd="sng">
                  <a:noFill/>
                  <a:prstDash val="solid"/>
                </a:ln>
                <a:effectLst/>
              </a:rPr>
              <a:t>Öğr Gör  </a:t>
            </a:r>
            <a:r>
              <a:rPr lang="tr-TR" sz="800" b="1" dirty="0" smtClean="0">
                <a:ln w="10541" cmpd="sng">
                  <a:noFill/>
                  <a:prstDash val="solid"/>
                </a:ln>
              </a:rPr>
              <a:t>Hüseyin TURGUT</a:t>
            </a:r>
            <a:endParaRPr lang="tr-TR" sz="800" b="1" cap="none" spc="0" dirty="0">
              <a:ln w="10541" cmpd="sng">
                <a:noFill/>
                <a:prstDash val="solid"/>
              </a:ln>
              <a:effectLst/>
            </a:endParaRPr>
          </a:p>
        </p:txBody>
      </p:sp>
      <p:sp>
        <p:nvSpPr>
          <p:cNvPr id="12" name="Dikdörtgen 11"/>
          <p:cNvSpPr/>
          <p:nvPr/>
        </p:nvSpPr>
        <p:spPr>
          <a:xfrm>
            <a:off x="180151" y="601619"/>
            <a:ext cx="944759" cy="553998"/>
          </a:xfrm>
          <a:prstGeom prst="rect">
            <a:avLst/>
          </a:prstGeom>
        </p:spPr>
        <p:txBody>
          <a:bodyPr wrap="square">
            <a:spAutoFit/>
          </a:bodyPr>
          <a:lstStyle/>
          <a:p>
            <a:r>
              <a:rPr lang="tr-TR" sz="1000" b="1" dirty="0" smtClean="0"/>
              <a:t>Mesleki Matematiğe Giriş</a:t>
            </a:r>
          </a:p>
        </p:txBody>
      </p:sp>
      <p:sp>
        <p:nvSpPr>
          <p:cNvPr id="13" name="Dikdörtgen 12"/>
          <p:cNvSpPr/>
          <p:nvPr/>
        </p:nvSpPr>
        <p:spPr>
          <a:xfrm>
            <a:off x="0" y="1268760"/>
            <a:ext cx="1403648" cy="64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Dikdörtgen 1"/>
          <p:cNvSpPr/>
          <p:nvPr/>
        </p:nvSpPr>
        <p:spPr>
          <a:xfrm>
            <a:off x="1691680" y="304840"/>
            <a:ext cx="1634807" cy="369332"/>
          </a:xfrm>
          <a:prstGeom prst="rect">
            <a:avLst/>
          </a:prstGeom>
        </p:spPr>
        <p:txBody>
          <a:bodyPr wrap="none">
            <a:spAutoFit/>
          </a:bodyPr>
          <a:lstStyle/>
          <a:p>
            <a:r>
              <a:rPr lang="tr-TR" b="1" dirty="0" smtClean="0"/>
              <a:t>SAYI KÜMELERİ</a:t>
            </a:r>
            <a:endParaRPr lang="tr-TR" dirty="0"/>
          </a:p>
        </p:txBody>
      </p:sp>
      <p:sp>
        <p:nvSpPr>
          <p:cNvPr id="15" name="Dikdörtgen 14"/>
          <p:cNvSpPr/>
          <p:nvPr/>
        </p:nvSpPr>
        <p:spPr>
          <a:xfrm>
            <a:off x="1809382" y="1010831"/>
            <a:ext cx="7011089" cy="4524315"/>
          </a:xfrm>
          <a:prstGeom prst="rect">
            <a:avLst/>
          </a:prstGeom>
        </p:spPr>
        <p:txBody>
          <a:bodyPr wrap="square">
            <a:spAutoFit/>
          </a:bodyPr>
          <a:lstStyle/>
          <a:p>
            <a:pPr marL="285750" indent="-285750">
              <a:buFont typeface="Arial" pitchFamily="34" charset="0"/>
              <a:buChar char="•"/>
            </a:pPr>
            <a:r>
              <a:rPr lang="tr-TR" b="1" dirty="0">
                <a:solidFill>
                  <a:srgbClr val="C00000"/>
                </a:solidFill>
              </a:rPr>
              <a:t>Tek Sayı</a:t>
            </a:r>
            <a:endParaRPr lang="tr-TR" dirty="0">
              <a:solidFill>
                <a:srgbClr val="C00000"/>
              </a:solidFill>
            </a:endParaRPr>
          </a:p>
          <a:p>
            <a:r>
              <a:rPr lang="tr-TR" dirty="0"/>
              <a:t>n∈ Z olsun. Genel ifadesi </a:t>
            </a:r>
            <a:r>
              <a:rPr lang="tr-TR" u="sng" dirty="0"/>
              <a:t>2n+ 1 </a:t>
            </a:r>
            <a:r>
              <a:rPr lang="tr-TR" dirty="0"/>
              <a:t>olan tam sayılara </a:t>
            </a:r>
            <a:r>
              <a:rPr lang="tr-TR" b="1" dirty="0"/>
              <a:t>tek say</a:t>
            </a:r>
            <a:r>
              <a:rPr lang="tr-TR" dirty="0"/>
              <a:t>ı denir.</a:t>
            </a:r>
          </a:p>
          <a:p>
            <a:r>
              <a:rPr lang="tr-TR" dirty="0"/>
              <a:t>T = ... , -(2n + 1) , ... , -3 , -1 , 1 , 3 , ... (2n +1) , ...}    kümesinin elemanlarının her biri </a:t>
            </a:r>
            <a:r>
              <a:rPr lang="tr-TR" b="1" dirty="0"/>
              <a:t>tek sayıdır</a:t>
            </a:r>
            <a:r>
              <a:rPr lang="tr-TR" dirty="0" smtClean="0"/>
              <a:t>.</a:t>
            </a:r>
          </a:p>
          <a:p>
            <a:endParaRPr lang="tr-TR" dirty="0"/>
          </a:p>
          <a:p>
            <a:r>
              <a:rPr lang="tr-TR" dirty="0"/>
              <a:t>K tek sayı olsun. O halde,</a:t>
            </a:r>
          </a:p>
          <a:p>
            <a:r>
              <a:rPr lang="tr-TR" dirty="0"/>
              <a:t>K + K = P ise, P çift sayıdır.</a:t>
            </a:r>
          </a:p>
          <a:p>
            <a:r>
              <a:rPr lang="tr-TR" dirty="0"/>
              <a:t>K - K = P ise, P ise, P çift sayıdır.</a:t>
            </a:r>
          </a:p>
          <a:p>
            <a:r>
              <a:rPr lang="tr-TR" dirty="0"/>
              <a:t>K . K = P ise, P tek sayıdır</a:t>
            </a:r>
            <a:r>
              <a:rPr lang="tr-TR" dirty="0" smtClean="0"/>
              <a:t>.</a:t>
            </a:r>
          </a:p>
          <a:p>
            <a:endParaRPr lang="tr-TR" dirty="0"/>
          </a:p>
          <a:p>
            <a:r>
              <a:rPr lang="tr-TR" dirty="0"/>
              <a:t>T bir tek sayı ve Ç bir çift sayı olsun. O halde,</a:t>
            </a:r>
          </a:p>
          <a:p>
            <a:r>
              <a:rPr lang="tr-TR" dirty="0"/>
              <a:t>T + Ç = P ise, P tek sayıdır.</a:t>
            </a:r>
          </a:p>
          <a:p>
            <a:r>
              <a:rPr lang="tr-TR" dirty="0"/>
              <a:t>Ç + T = P ise, P tek sayıdır.</a:t>
            </a:r>
          </a:p>
          <a:p>
            <a:r>
              <a:rPr lang="tr-TR" dirty="0"/>
              <a:t>T - Ç = P ise, P ise, P tek sayıdır.</a:t>
            </a:r>
          </a:p>
          <a:p>
            <a:r>
              <a:rPr lang="tr-TR" dirty="0"/>
              <a:t>Ç - T = P ise, P tek sayıdır.</a:t>
            </a:r>
          </a:p>
          <a:p>
            <a:r>
              <a:rPr lang="tr-TR" dirty="0"/>
              <a:t>T . Ç = P ise, P çift sayıdır.</a:t>
            </a:r>
          </a:p>
        </p:txBody>
      </p:sp>
      <p:sp>
        <p:nvSpPr>
          <p:cNvPr id="14" name="Dikdörtgen 13"/>
          <p:cNvSpPr/>
          <p:nvPr/>
        </p:nvSpPr>
        <p:spPr>
          <a:xfrm>
            <a:off x="107504" y="2276872"/>
            <a:ext cx="1250663" cy="2185214"/>
          </a:xfrm>
          <a:prstGeom prst="rect">
            <a:avLst/>
          </a:prstGeom>
        </p:spPr>
        <p:txBody>
          <a:bodyPr wrap="none">
            <a:spAutoFit/>
          </a:bodyPr>
          <a:lstStyle/>
          <a:p>
            <a:r>
              <a:rPr lang="tr-TR" sz="800" b="1" dirty="0">
                <a:solidFill>
                  <a:schemeClr val="bg1">
                    <a:lumMod val="65000"/>
                  </a:schemeClr>
                </a:solidFill>
              </a:rPr>
              <a:t>TEMEL KAVRAMLAR</a:t>
            </a:r>
          </a:p>
          <a:p>
            <a:r>
              <a:rPr lang="tr-TR" sz="800" b="1" dirty="0">
                <a:solidFill>
                  <a:schemeClr val="bg1">
                    <a:lumMod val="65000"/>
                  </a:schemeClr>
                </a:solidFill>
              </a:rPr>
              <a:t>Sayma Sayıları</a:t>
            </a:r>
          </a:p>
          <a:p>
            <a:r>
              <a:rPr lang="tr-TR" sz="800" b="1" dirty="0">
                <a:solidFill>
                  <a:schemeClr val="bg1">
                    <a:lumMod val="65000"/>
                  </a:schemeClr>
                </a:solidFill>
              </a:rPr>
              <a:t>Doğal Sayılar</a:t>
            </a:r>
          </a:p>
          <a:p>
            <a:r>
              <a:rPr lang="tr-TR" sz="800" b="1" dirty="0">
                <a:solidFill>
                  <a:schemeClr val="bg1">
                    <a:lumMod val="65000"/>
                  </a:schemeClr>
                </a:solidFill>
              </a:rPr>
              <a:t>Tam Sayılar</a:t>
            </a:r>
          </a:p>
          <a:p>
            <a:r>
              <a:rPr lang="tr-TR" sz="800" b="1" dirty="0">
                <a:solidFill>
                  <a:schemeClr val="bg1">
                    <a:lumMod val="65000"/>
                  </a:schemeClr>
                </a:solidFill>
              </a:rPr>
              <a:t>Rasyonel Sayılar</a:t>
            </a:r>
          </a:p>
          <a:p>
            <a:r>
              <a:rPr lang="tr-TR" sz="800" b="1" dirty="0">
                <a:solidFill>
                  <a:schemeClr val="bg1">
                    <a:lumMod val="65000"/>
                  </a:schemeClr>
                </a:solidFill>
              </a:rPr>
              <a:t>İrrasyonel Sayılar   </a:t>
            </a:r>
          </a:p>
          <a:p>
            <a:r>
              <a:rPr lang="tr-TR" sz="800" b="1" dirty="0">
                <a:solidFill>
                  <a:schemeClr val="bg1">
                    <a:lumMod val="65000"/>
                  </a:schemeClr>
                </a:solidFill>
              </a:rPr>
              <a:t>Reel ( Gerçek ) Sayılar</a:t>
            </a:r>
          </a:p>
          <a:p>
            <a:r>
              <a:rPr lang="tr-TR" sz="800" b="1" dirty="0"/>
              <a:t>Tek Sayı</a:t>
            </a:r>
          </a:p>
          <a:p>
            <a:r>
              <a:rPr lang="tr-TR" sz="800" b="1" dirty="0">
                <a:solidFill>
                  <a:schemeClr val="bg1">
                    <a:lumMod val="65000"/>
                  </a:schemeClr>
                </a:solidFill>
              </a:rPr>
              <a:t>Çift Sayı</a:t>
            </a:r>
          </a:p>
          <a:p>
            <a:r>
              <a:rPr lang="tr-TR" sz="800" b="1" dirty="0">
                <a:solidFill>
                  <a:schemeClr val="bg1">
                    <a:lumMod val="65000"/>
                  </a:schemeClr>
                </a:solidFill>
              </a:rPr>
              <a:t>Pozitif Sayı</a:t>
            </a:r>
          </a:p>
          <a:p>
            <a:r>
              <a:rPr lang="tr-TR" sz="800" b="1" dirty="0">
                <a:solidFill>
                  <a:schemeClr val="bg1">
                    <a:lumMod val="65000"/>
                  </a:schemeClr>
                </a:solidFill>
              </a:rPr>
              <a:t>Negatif Sayı</a:t>
            </a:r>
          </a:p>
          <a:p>
            <a:r>
              <a:rPr lang="tr-TR" sz="800" b="1" dirty="0">
                <a:solidFill>
                  <a:schemeClr val="bg1">
                    <a:lumMod val="65000"/>
                  </a:schemeClr>
                </a:solidFill>
              </a:rPr>
              <a:t>Asal Sayı</a:t>
            </a:r>
          </a:p>
          <a:p>
            <a:r>
              <a:rPr lang="tr-TR" sz="800" b="1" dirty="0">
                <a:solidFill>
                  <a:schemeClr val="bg1">
                    <a:lumMod val="65000"/>
                  </a:schemeClr>
                </a:solidFill>
              </a:rPr>
              <a:t>Aralarında Asal Sayılar</a:t>
            </a:r>
          </a:p>
          <a:p>
            <a:r>
              <a:rPr lang="tr-TR" sz="800" b="1" dirty="0">
                <a:solidFill>
                  <a:schemeClr val="bg1">
                    <a:lumMod val="65000"/>
                  </a:schemeClr>
                </a:solidFill>
              </a:rPr>
              <a:t>Ardışık Sayılar</a:t>
            </a:r>
          </a:p>
          <a:p>
            <a:r>
              <a:rPr lang="tr-TR" sz="800" b="1" dirty="0">
                <a:solidFill>
                  <a:schemeClr val="bg1">
                    <a:lumMod val="65000"/>
                  </a:schemeClr>
                </a:solidFill>
              </a:rPr>
              <a:t>Faktöriyel</a:t>
            </a:r>
          </a:p>
          <a:p>
            <a:r>
              <a:rPr lang="tr-TR" sz="800" b="1" dirty="0">
                <a:solidFill>
                  <a:schemeClr val="bg1">
                    <a:lumMod val="65000"/>
                  </a:schemeClr>
                </a:solidFill>
              </a:rPr>
              <a:t>Sayı Basamakları</a:t>
            </a:r>
          </a:p>
          <a:p>
            <a:r>
              <a:rPr lang="tr-TR" sz="800" b="1" dirty="0">
                <a:solidFill>
                  <a:schemeClr val="bg1">
                    <a:lumMod val="65000"/>
                  </a:schemeClr>
                </a:solidFill>
              </a:rPr>
              <a:t>Tam Sayılarda Dört İşlem</a:t>
            </a:r>
          </a:p>
        </p:txBody>
      </p:sp>
    </p:spTree>
    <p:extLst>
      <p:ext uri="{BB962C8B-B14F-4D97-AF65-F5344CB8AC3E}">
        <p14:creationId xmlns:p14="http://schemas.microsoft.com/office/powerpoint/2010/main" xmlns="" val="5577572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1988840"/>
            <a:ext cx="1403648" cy="486916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0" y="0"/>
            <a:ext cx="1403648" cy="1196752"/>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1547664" y="44624"/>
            <a:ext cx="7488832" cy="6768751"/>
          </a:xfrm>
          <a:prstGeom prst="rect">
            <a:avLst/>
          </a:prstGeom>
          <a:solidFill>
            <a:schemeClr val="bg1">
              <a:alpha val="94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133212" y="548680"/>
            <a:ext cx="1198428" cy="590465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133212" y="0"/>
            <a:ext cx="1198428" cy="50043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28" name="Picture 4" descr="MAKÜ-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1" y="116632"/>
            <a:ext cx="1063951" cy="383799"/>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Dikdörtgen 10"/>
          <p:cNvSpPr/>
          <p:nvPr/>
        </p:nvSpPr>
        <p:spPr>
          <a:xfrm>
            <a:off x="143000" y="6520986"/>
            <a:ext cx="1188640" cy="33701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Dikdörtgen 4"/>
          <p:cNvSpPr/>
          <p:nvPr/>
        </p:nvSpPr>
        <p:spPr>
          <a:xfrm>
            <a:off x="107504" y="6597932"/>
            <a:ext cx="1144865" cy="215444"/>
          </a:xfrm>
          <a:prstGeom prst="rect">
            <a:avLst/>
          </a:prstGeom>
          <a:noFill/>
        </p:spPr>
        <p:txBody>
          <a:bodyPr wrap="none" lIns="91440" tIns="45720" rIns="91440" bIns="45720">
            <a:spAutoFit/>
          </a:bodyPr>
          <a:lstStyle/>
          <a:p>
            <a:r>
              <a:rPr lang="tr-TR" sz="500" b="1" cap="none" spc="0" dirty="0" smtClean="0">
                <a:ln w="10541" cmpd="sng">
                  <a:noFill/>
                  <a:prstDash val="solid"/>
                </a:ln>
                <a:effectLst/>
              </a:rPr>
              <a:t>Öğr Gör  </a:t>
            </a:r>
            <a:r>
              <a:rPr lang="tr-TR" sz="800" b="1" dirty="0" smtClean="0">
                <a:ln w="10541" cmpd="sng">
                  <a:noFill/>
                  <a:prstDash val="solid"/>
                </a:ln>
              </a:rPr>
              <a:t>Hüseyin TURGUT</a:t>
            </a:r>
            <a:endParaRPr lang="tr-TR" sz="800" b="1" cap="none" spc="0" dirty="0">
              <a:ln w="10541" cmpd="sng">
                <a:noFill/>
                <a:prstDash val="solid"/>
              </a:ln>
              <a:effectLst/>
            </a:endParaRPr>
          </a:p>
        </p:txBody>
      </p:sp>
      <p:sp>
        <p:nvSpPr>
          <p:cNvPr id="12" name="Dikdörtgen 11"/>
          <p:cNvSpPr/>
          <p:nvPr/>
        </p:nvSpPr>
        <p:spPr>
          <a:xfrm>
            <a:off x="180151" y="601619"/>
            <a:ext cx="944759" cy="553998"/>
          </a:xfrm>
          <a:prstGeom prst="rect">
            <a:avLst/>
          </a:prstGeom>
        </p:spPr>
        <p:txBody>
          <a:bodyPr wrap="square">
            <a:spAutoFit/>
          </a:bodyPr>
          <a:lstStyle/>
          <a:p>
            <a:r>
              <a:rPr lang="tr-TR" sz="1000" b="1" dirty="0" smtClean="0"/>
              <a:t>Mesleki Matematiğe Giriş</a:t>
            </a:r>
          </a:p>
        </p:txBody>
      </p:sp>
      <p:sp>
        <p:nvSpPr>
          <p:cNvPr id="13" name="Dikdörtgen 12"/>
          <p:cNvSpPr/>
          <p:nvPr/>
        </p:nvSpPr>
        <p:spPr>
          <a:xfrm>
            <a:off x="0" y="1268760"/>
            <a:ext cx="1403648" cy="64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Dikdörtgen 1"/>
          <p:cNvSpPr/>
          <p:nvPr/>
        </p:nvSpPr>
        <p:spPr>
          <a:xfrm>
            <a:off x="1691680" y="304840"/>
            <a:ext cx="1634807" cy="369332"/>
          </a:xfrm>
          <a:prstGeom prst="rect">
            <a:avLst/>
          </a:prstGeom>
        </p:spPr>
        <p:txBody>
          <a:bodyPr wrap="none">
            <a:spAutoFit/>
          </a:bodyPr>
          <a:lstStyle/>
          <a:p>
            <a:r>
              <a:rPr lang="tr-TR" b="1" dirty="0" smtClean="0"/>
              <a:t>SAYI KÜMELERİ</a:t>
            </a:r>
            <a:endParaRPr lang="tr-TR" dirty="0"/>
          </a:p>
        </p:txBody>
      </p:sp>
      <p:sp>
        <p:nvSpPr>
          <p:cNvPr id="15" name="Dikdörtgen 14"/>
          <p:cNvSpPr/>
          <p:nvPr/>
        </p:nvSpPr>
        <p:spPr>
          <a:xfrm>
            <a:off x="1809382" y="1010831"/>
            <a:ext cx="7011089" cy="2862322"/>
          </a:xfrm>
          <a:prstGeom prst="rect">
            <a:avLst/>
          </a:prstGeom>
        </p:spPr>
        <p:txBody>
          <a:bodyPr wrap="square">
            <a:spAutoFit/>
          </a:bodyPr>
          <a:lstStyle/>
          <a:p>
            <a:pPr marL="285750" indent="-285750">
              <a:buFont typeface="Arial" pitchFamily="34" charset="0"/>
              <a:buChar char="•"/>
            </a:pPr>
            <a:r>
              <a:rPr lang="tr-TR" b="1" dirty="0" smtClean="0">
                <a:solidFill>
                  <a:srgbClr val="C00000"/>
                </a:solidFill>
              </a:rPr>
              <a:t>Çift </a:t>
            </a:r>
            <a:r>
              <a:rPr lang="tr-TR" b="1" dirty="0">
                <a:solidFill>
                  <a:srgbClr val="C00000"/>
                </a:solidFill>
              </a:rPr>
              <a:t>Sayı</a:t>
            </a:r>
            <a:endParaRPr lang="tr-TR" dirty="0">
              <a:solidFill>
                <a:srgbClr val="C00000"/>
              </a:solidFill>
            </a:endParaRPr>
          </a:p>
          <a:p>
            <a:r>
              <a:rPr lang="tr-TR" dirty="0"/>
              <a:t>n∈ Z olsun. Genel ifadesi </a:t>
            </a:r>
            <a:r>
              <a:rPr lang="tr-TR" u="sng" dirty="0"/>
              <a:t>2n</a:t>
            </a:r>
            <a:r>
              <a:rPr lang="tr-TR" dirty="0"/>
              <a:t> olan tam sayılara </a:t>
            </a:r>
            <a:r>
              <a:rPr lang="tr-TR" b="1" i="1" dirty="0"/>
              <a:t>çift sayıdır.</a:t>
            </a:r>
            <a:endParaRPr lang="tr-TR" dirty="0"/>
          </a:p>
          <a:p>
            <a:r>
              <a:rPr lang="tr-TR" dirty="0"/>
              <a:t>Ç = ... , -2n , ... , -4 , -2 , 0 , 2 , 4 , ... , 2n , ... kümesinin elemanlarının her biri çift sayıdır</a:t>
            </a:r>
            <a:r>
              <a:rPr lang="tr-TR" dirty="0" smtClean="0"/>
              <a:t>.</a:t>
            </a:r>
          </a:p>
          <a:p>
            <a:endParaRPr lang="tr-TR" dirty="0"/>
          </a:p>
          <a:p>
            <a:r>
              <a:rPr lang="tr-TR" dirty="0"/>
              <a:t>Ç bir çift sayı olsun. O halde</a:t>
            </a:r>
            <a:r>
              <a:rPr lang="tr-TR" dirty="0" smtClean="0"/>
              <a:t>,</a:t>
            </a:r>
          </a:p>
          <a:p>
            <a:endParaRPr lang="tr-TR" dirty="0"/>
          </a:p>
          <a:p>
            <a:r>
              <a:rPr lang="tr-TR" dirty="0"/>
              <a:t>Ç + Ç = P ise , P çift sayıdır.</a:t>
            </a:r>
          </a:p>
          <a:p>
            <a:r>
              <a:rPr lang="tr-TR" dirty="0"/>
              <a:t>Ç - Ç = P ise , P çift sayıdır.</a:t>
            </a:r>
          </a:p>
          <a:p>
            <a:r>
              <a:rPr lang="tr-TR" dirty="0"/>
              <a:t>Ç . Ç = P ise , P çift sayıdır.</a:t>
            </a:r>
          </a:p>
        </p:txBody>
      </p:sp>
      <p:sp>
        <p:nvSpPr>
          <p:cNvPr id="16" name="Dikdörtgen 15"/>
          <p:cNvSpPr/>
          <p:nvPr/>
        </p:nvSpPr>
        <p:spPr>
          <a:xfrm>
            <a:off x="107504" y="2276872"/>
            <a:ext cx="1250663" cy="2185214"/>
          </a:xfrm>
          <a:prstGeom prst="rect">
            <a:avLst/>
          </a:prstGeom>
        </p:spPr>
        <p:txBody>
          <a:bodyPr wrap="none">
            <a:spAutoFit/>
          </a:bodyPr>
          <a:lstStyle/>
          <a:p>
            <a:r>
              <a:rPr lang="tr-TR" sz="800" b="1" dirty="0">
                <a:solidFill>
                  <a:schemeClr val="bg1">
                    <a:lumMod val="65000"/>
                  </a:schemeClr>
                </a:solidFill>
              </a:rPr>
              <a:t>TEMEL KAVRAMLAR</a:t>
            </a:r>
          </a:p>
          <a:p>
            <a:r>
              <a:rPr lang="tr-TR" sz="800" b="1" dirty="0">
                <a:solidFill>
                  <a:schemeClr val="bg1">
                    <a:lumMod val="65000"/>
                  </a:schemeClr>
                </a:solidFill>
              </a:rPr>
              <a:t>Sayma Sayıları</a:t>
            </a:r>
          </a:p>
          <a:p>
            <a:r>
              <a:rPr lang="tr-TR" sz="800" b="1" dirty="0">
                <a:solidFill>
                  <a:schemeClr val="bg1">
                    <a:lumMod val="65000"/>
                  </a:schemeClr>
                </a:solidFill>
              </a:rPr>
              <a:t>Doğal Sayılar</a:t>
            </a:r>
          </a:p>
          <a:p>
            <a:r>
              <a:rPr lang="tr-TR" sz="800" b="1" dirty="0">
                <a:solidFill>
                  <a:schemeClr val="bg1">
                    <a:lumMod val="65000"/>
                  </a:schemeClr>
                </a:solidFill>
              </a:rPr>
              <a:t>Tam Sayılar</a:t>
            </a:r>
          </a:p>
          <a:p>
            <a:r>
              <a:rPr lang="tr-TR" sz="800" b="1" dirty="0">
                <a:solidFill>
                  <a:schemeClr val="bg1">
                    <a:lumMod val="65000"/>
                  </a:schemeClr>
                </a:solidFill>
              </a:rPr>
              <a:t>Rasyonel Sayılar</a:t>
            </a:r>
          </a:p>
          <a:p>
            <a:r>
              <a:rPr lang="tr-TR" sz="800" b="1" dirty="0">
                <a:solidFill>
                  <a:schemeClr val="bg1">
                    <a:lumMod val="65000"/>
                  </a:schemeClr>
                </a:solidFill>
              </a:rPr>
              <a:t>İrrasyonel Sayılar   </a:t>
            </a:r>
          </a:p>
          <a:p>
            <a:r>
              <a:rPr lang="tr-TR" sz="800" b="1" dirty="0">
                <a:solidFill>
                  <a:schemeClr val="bg1">
                    <a:lumMod val="65000"/>
                  </a:schemeClr>
                </a:solidFill>
              </a:rPr>
              <a:t>Reel ( Gerçek ) Sayılar</a:t>
            </a:r>
          </a:p>
          <a:p>
            <a:r>
              <a:rPr lang="tr-TR" sz="800" b="1" dirty="0">
                <a:solidFill>
                  <a:schemeClr val="bg1">
                    <a:lumMod val="65000"/>
                  </a:schemeClr>
                </a:solidFill>
              </a:rPr>
              <a:t>Tek Sayı</a:t>
            </a:r>
          </a:p>
          <a:p>
            <a:r>
              <a:rPr lang="tr-TR" sz="800" b="1" dirty="0"/>
              <a:t>Çift Sayı</a:t>
            </a:r>
          </a:p>
          <a:p>
            <a:r>
              <a:rPr lang="tr-TR" sz="800" b="1" dirty="0">
                <a:solidFill>
                  <a:schemeClr val="bg1">
                    <a:lumMod val="65000"/>
                  </a:schemeClr>
                </a:solidFill>
              </a:rPr>
              <a:t>Pozitif Sayı</a:t>
            </a:r>
          </a:p>
          <a:p>
            <a:r>
              <a:rPr lang="tr-TR" sz="800" b="1" dirty="0">
                <a:solidFill>
                  <a:schemeClr val="bg1">
                    <a:lumMod val="65000"/>
                  </a:schemeClr>
                </a:solidFill>
              </a:rPr>
              <a:t>Negatif Sayı</a:t>
            </a:r>
          </a:p>
          <a:p>
            <a:r>
              <a:rPr lang="tr-TR" sz="800" b="1" dirty="0">
                <a:solidFill>
                  <a:schemeClr val="bg1">
                    <a:lumMod val="65000"/>
                  </a:schemeClr>
                </a:solidFill>
              </a:rPr>
              <a:t>Asal Sayı</a:t>
            </a:r>
          </a:p>
          <a:p>
            <a:r>
              <a:rPr lang="tr-TR" sz="800" b="1" dirty="0">
                <a:solidFill>
                  <a:schemeClr val="bg1">
                    <a:lumMod val="65000"/>
                  </a:schemeClr>
                </a:solidFill>
              </a:rPr>
              <a:t>Aralarında Asal Sayılar</a:t>
            </a:r>
          </a:p>
          <a:p>
            <a:r>
              <a:rPr lang="tr-TR" sz="800" b="1" dirty="0">
                <a:solidFill>
                  <a:schemeClr val="bg1">
                    <a:lumMod val="65000"/>
                  </a:schemeClr>
                </a:solidFill>
              </a:rPr>
              <a:t>Ardışık Sayılar</a:t>
            </a:r>
          </a:p>
          <a:p>
            <a:r>
              <a:rPr lang="tr-TR" sz="800" b="1" dirty="0">
                <a:solidFill>
                  <a:schemeClr val="bg1">
                    <a:lumMod val="65000"/>
                  </a:schemeClr>
                </a:solidFill>
              </a:rPr>
              <a:t>Faktöriyel</a:t>
            </a:r>
          </a:p>
          <a:p>
            <a:r>
              <a:rPr lang="tr-TR" sz="800" b="1" dirty="0">
                <a:solidFill>
                  <a:schemeClr val="bg1">
                    <a:lumMod val="65000"/>
                  </a:schemeClr>
                </a:solidFill>
              </a:rPr>
              <a:t>Sayı Basamakları</a:t>
            </a:r>
          </a:p>
          <a:p>
            <a:r>
              <a:rPr lang="tr-TR" sz="800" b="1" dirty="0">
                <a:solidFill>
                  <a:schemeClr val="bg1">
                    <a:lumMod val="65000"/>
                  </a:schemeClr>
                </a:solidFill>
              </a:rPr>
              <a:t>Tam Sayılarda Dört İşlem</a:t>
            </a:r>
          </a:p>
        </p:txBody>
      </p:sp>
    </p:spTree>
    <p:extLst>
      <p:ext uri="{BB962C8B-B14F-4D97-AF65-F5344CB8AC3E}">
        <p14:creationId xmlns:p14="http://schemas.microsoft.com/office/powerpoint/2010/main" xmlns="" val="32332250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1988840"/>
            <a:ext cx="1403648" cy="486916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0" y="0"/>
            <a:ext cx="1403648" cy="1196752"/>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1547664" y="44624"/>
            <a:ext cx="7488832" cy="6768751"/>
          </a:xfrm>
          <a:prstGeom prst="rect">
            <a:avLst/>
          </a:prstGeom>
          <a:solidFill>
            <a:schemeClr val="bg1">
              <a:alpha val="94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133212" y="548680"/>
            <a:ext cx="1198428" cy="590465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133212" y="0"/>
            <a:ext cx="1198428" cy="50043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28" name="Picture 4" descr="MAKÜ-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1" y="116632"/>
            <a:ext cx="1063951" cy="383799"/>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Dikdörtgen 10"/>
          <p:cNvSpPr/>
          <p:nvPr/>
        </p:nvSpPr>
        <p:spPr>
          <a:xfrm>
            <a:off x="143000" y="6520986"/>
            <a:ext cx="1188640" cy="33701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Dikdörtgen 4"/>
          <p:cNvSpPr/>
          <p:nvPr/>
        </p:nvSpPr>
        <p:spPr>
          <a:xfrm>
            <a:off x="107504" y="6597932"/>
            <a:ext cx="1144865" cy="215444"/>
          </a:xfrm>
          <a:prstGeom prst="rect">
            <a:avLst/>
          </a:prstGeom>
          <a:noFill/>
        </p:spPr>
        <p:txBody>
          <a:bodyPr wrap="none" lIns="91440" tIns="45720" rIns="91440" bIns="45720">
            <a:spAutoFit/>
          </a:bodyPr>
          <a:lstStyle/>
          <a:p>
            <a:r>
              <a:rPr lang="tr-TR" sz="500" b="1" cap="none" spc="0" dirty="0" smtClean="0">
                <a:ln w="10541" cmpd="sng">
                  <a:noFill/>
                  <a:prstDash val="solid"/>
                </a:ln>
                <a:effectLst/>
              </a:rPr>
              <a:t>Öğr Gör  </a:t>
            </a:r>
            <a:r>
              <a:rPr lang="tr-TR" sz="800" b="1" dirty="0" smtClean="0">
                <a:ln w="10541" cmpd="sng">
                  <a:noFill/>
                  <a:prstDash val="solid"/>
                </a:ln>
              </a:rPr>
              <a:t>Hüseyin TURGUT</a:t>
            </a:r>
            <a:endParaRPr lang="tr-TR" sz="800" b="1" cap="none" spc="0" dirty="0">
              <a:ln w="10541" cmpd="sng">
                <a:noFill/>
                <a:prstDash val="solid"/>
              </a:ln>
              <a:effectLst/>
            </a:endParaRPr>
          </a:p>
        </p:txBody>
      </p:sp>
      <p:sp>
        <p:nvSpPr>
          <p:cNvPr id="12" name="Dikdörtgen 11"/>
          <p:cNvSpPr/>
          <p:nvPr/>
        </p:nvSpPr>
        <p:spPr>
          <a:xfrm>
            <a:off x="180151" y="601619"/>
            <a:ext cx="944759" cy="553998"/>
          </a:xfrm>
          <a:prstGeom prst="rect">
            <a:avLst/>
          </a:prstGeom>
        </p:spPr>
        <p:txBody>
          <a:bodyPr wrap="square">
            <a:spAutoFit/>
          </a:bodyPr>
          <a:lstStyle/>
          <a:p>
            <a:r>
              <a:rPr lang="tr-TR" sz="1000" b="1" dirty="0" smtClean="0"/>
              <a:t>Mesleki Matematiğe Giriş</a:t>
            </a:r>
          </a:p>
        </p:txBody>
      </p:sp>
      <p:sp>
        <p:nvSpPr>
          <p:cNvPr id="13" name="Dikdörtgen 12"/>
          <p:cNvSpPr/>
          <p:nvPr/>
        </p:nvSpPr>
        <p:spPr>
          <a:xfrm>
            <a:off x="0" y="1268760"/>
            <a:ext cx="1403648" cy="64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Dikdörtgen 1"/>
          <p:cNvSpPr/>
          <p:nvPr/>
        </p:nvSpPr>
        <p:spPr>
          <a:xfrm>
            <a:off x="1691680" y="304840"/>
            <a:ext cx="1634807" cy="369332"/>
          </a:xfrm>
          <a:prstGeom prst="rect">
            <a:avLst/>
          </a:prstGeom>
        </p:spPr>
        <p:txBody>
          <a:bodyPr wrap="none">
            <a:spAutoFit/>
          </a:bodyPr>
          <a:lstStyle/>
          <a:p>
            <a:r>
              <a:rPr lang="tr-TR" b="1" dirty="0" smtClean="0"/>
              <a:t>SAYI KÜMELERİ</a:t>
            </a:r>
            <a:endParaRPr lang="tr-TR" dirty="0"/>
          </a:p>
        </p:txBody>
      </p:sp>
      <p:grpSp>
        <p:nvGrpSpPr>
          <p:cNvPr id="14" name="Grup 13"/>
          <p:cNvGrpSpPr/>
          <p:nvPr/>
        </p:nvGrpSpPr>
        <p:grpSpPr>
          <a:xfrm>
            <a:off x="7812496" y="44624"/>
            <a:ext cx="1224000" cy="1152000"/>
            <a:chOff x="7812496" y="44624"/>
            <a:chExt cx="1224000" cy="1152000"/>
          </a:xfrm>
        </p:grpSpPr>
        <p:sp>
          <p:nvSpPr>
            <p:cNvPr id="16" name="Çapraz Şerit 15"/>
            <p:cNvSpPr/>
            <p:nvPr/>
          </p:nvSpPr>
          <p:spPr>
            <a:xfrm rot="5400000">
              <a:off x="7848496" y="8624"/>
              <a:ext cx="1152000" cy="1224000"/>
            </a:xfrm>
            <a:prstGeom prst="diagStripe">
              <a:avLst/>
            </a:prstGeom>
            <a:gradFill>
              <a:gsLst>
                <a:gs pos="15000">
                  <a:srgbClr val="FF0000">
                    <a:alpha val="90000"/>
                  </a:srgbClr>
                </a:gs>
                <a:gs pos="97083">
                  <a:srgbClr val="C00000"/>
                </a:gs>
                <a:gs pos="49000">
                  <a:srgbClr val="FF8B8B"/>
                </a:gs>
              </a:gsLst>
            </a:gradFill>
            <a:ln>
              <a:noFill/>
            </a:ln>
            <a:effectLst>
              <a:outerShdw blurRad="139700" dist="23000" dir="5400000" sx="98000" sy="98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solidFill>
                  <a:schemeClr val="tx1"/>
                </a:solidFill>
              </a:endParaRPr>
            </a:p>
          </p:txBody>
        </p:sp>
        <p:sp>
          <p:nvSpPr>
            <p:cNvPr id="17" name="Dikdörtgen 16"/>
            <p:cNvSpPr/>
            <p:nvPr/>
          </p:nvSpPr>
          <p:spPr>
            <a:xfrm rot="2584166">
              <a:off x="8064000" y="231891"/>
              <a:ext cx="917238" cy="400110"/>
            </a:xfrm>
            <a:prstGeom prst="rect">
              <a:avLst/>
            </a:prstGeom>
            <a:noFill/>
          </p:spPr>
          <p:txBody>
            <a:bodyPr wrap="none" lIns="91440" tIns="45720" rIns="91440" bIns="45720">
              <a:spAutoFit/>
            </a:bodyPr>
            <a:lstStyle/>
            <a:p>
              <a:pPr algn="ctr"/>
              <a:r>
                <a:rPr lang="tr-TR"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ÖRNEK</a:t>
              </a:r>
              <a:endParaRPr lang="tr-TR"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pic>
        <p:nvPicPr>
          <p:cNvPr id="18" name="Resim 17" descr="Ekran Kırpma"/>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824649" y="1196624"/>
            <a:ext cx="3971555" cy="1836558"/>
          </a:xfrm>
          <a:prstGeom prst="rect">
            <a:avLst/>
          </a:prstGeom>
        </p:spPr>
      </p:pic>
      <p:pic>
        <p:nvPicPr>
          <p:cNvPr id="20" name="Resim 19" descr="Ekran Kırpma"/>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779912" y="3717032"/>
            <a:ext cx="4032584" cy="2265363"/>
          </a:xfrm>
          <a:prstGeom prst="rect">
            <a:avLst/>
          </a:prstGeom>
        </p:spPr>
      </p:pic>
      <p:sp>
        <p:nvSpPr>
          <p:cNvPr id="22" name="Dikdörtgen 21"/>
          <p:cNvSpPr/>
          <p:nvPr/>
        </p:nvSpPr>
        <p:spPr>
          <a:xfrm>
            <a:off x="107504" y="2276872"/>
            <a:ext cx="1250663" cy="2185214"/>
          </a:xfrm>
          <a:prstGeom prst="rect">
            <a:avLst/>
          </a:prstGeom>
        </p:spPr>
        <p:txBody>
          <a:bodyPr wrap="none">
            <a:spAutoFit/>
          </a:bodyPr>
          <a:lstStyle/>
          <a:p>
            <a:r>
              <a:rPr lang="tr-TR" sz="800" b="1" dirty="0">
                <a:solidFill>
                  <a:schemeClr val="bg1">
                    <a:lumMod val="65000"/>
                  </a:schemeClr>
                </a:solidFill>
              </a:rPr>
              <a:t>TEMEL KAVRAMLAR</a:t>
            </a:r>
          </a:p>
          <a:p>
            <a:r>
              <a:rPr lang="tr-TR" sz="800" b="1" dirty="0">
                <a:solidFill>
                  <a:schemeClr val="bg1">
                    <a:lumMod val="65000"/>
                  </a:schemeClr>
                </a:solidFill>
              </a:rPr>
              <a:t>Sayma Sayıları</a:t>
            </a:r>
          </a:p>
          <a:p>
            <a:r>
              <a:rPr lang="tr-TR" sz="800" b="1" dirty="0">
                <a:solidFill>
                  <a:schemeClr val="bg1">
                    <a:lumMod val="65000"/>
                  </a:schemeClr>
                </a:solidFill>
              </a:rPr>
              <a:t>Doğal Sayılar</a:t>
            </a:r>
          </a:p>
          <a:p>
            <a:r>
              <a:rPr lang="tr-TR" sz="800" b="1" dirty="0">
                <a:solidFill>
                  <a:schemeClr val="bg1">
                    <a:lumMod val="65000"/>
                  </a:schemeClr>
                </a:solidFill>
              </a:rPr>
              <a:t>Tam Sayılar</a:t>
            </a:r>
          </a:p>
          <a:p>
            <a:r>
              <a:rPr lang="tr-TR" sz="800" b="1" dirty="0">
                <a:solidFill>
                  <a:schemeClr val="bg1">
                    <a:lumMod val="65000"/>
                  </a:schemeClr>
                </a:solidFill>
              </a:rPr>
              <a:t>Rasyonel Sayılar</a:t>
            </a:r>
          </a:p>
          <a:p>
            <a:r>
              <a:rPr lang="tr-TR" sz="800" b="1" dirty="0">
                <a:solidFill>
                  <a:schemeClr val="bg1">
                    <a:lumMod val="65000"/>
                  </a:schemeClr>
                </a:solidFill>
              </a:rPr>
              <a:t>İrrasyonel Sayılar   </a:t>
            </a:r>
          </a:p>
          <a:p>
            <a:r>
              <a:rPr lang="tr-TR" sz="800" b="1" dirty="0">
                <a:solidFill>
                  <a:schemeClr val="bg1">
                    <a:lumMod val="65000"/>
                  </a:schemeClr>
                </a:solidFill>
              </a:rPr>
              <a:t>Reel ( Gerçek ) Sayılar</a:t>
            </a:r>
          </a:p>
          <a:p>
            <a:r>
              <a:rPr lang="tr-TR" sz="800" b="1" dirty="0"/>
              <a:t>Tek Sayı</a:t>
            </a:r>
          </a:p>
          <a:p>
            <a:r>
              <a:rPr lang="tr-TR" sz="800" b="1" dirty="0"/>
              <a:t>Çift Sayı</a:t>
            </a:r>
          </a:p>
          <a:p>
            <a:r>
              <a:rPr lang="tr-TR" sz="800" b="1" dirty="0">
                <a:solidFill>
                  <a:schemeClr val="bg1">
                    <a:lumMod val="65000"/>
                  </a:schemeClr>
                </a:solidFill>
              </a:rPr>
              <a:t>Pozitif Sayı</a:t>
            </a:r>
          </a:p>
          <a:p>
            <a:r>
              <a:rPr lang="tr-TR" sz="800" b="1" dirty="0">
                <a:solidFill>
                  <a:schemeClr val="bg1">
                    <a:lumMod val="65000"/>
                  </a:schemeClr>
                </a:solidFill>
              </a:rPr>
              <a:t>Negatif Sayı</a:t>
            </a:r>
          </a:p>
          <a:p>
            <a:r>
              <a:rPr lang="tr-TR" sz="800" b="1" dirty="0">
                <a:solidFill>
                  <a:schemeClr val="bg1">
                    <a:lumMod val="65000"/>
                  </a:schemeClr>
                </a:solidFill>
              </a:rPr>
              <a:t>Asal Sayı</a:t>
            </a:r>
          </a:p>
          <a:p>
            <a:r>
              <a:rPr lang="tr-TR" sz="800" b="1" dirty="0">
                <a:solidFill>
                  <a:schemeClr val="bg1">
                    <a:lumMod val="65000"/>
                  </a:schemeClr>
                </a:solidFill>
              </a:rPr>
              <a:t>Aralarında Asal Sayılar</a:t>
            </a:r>
          </a:p>
          <a:p>
            <a:r>
              <a:rPr lang="tr-TR" sz="800" b="1" dirty="0">
                <a:solidFill>
                  <a:schemeClr val="bg1">
                    <a:lumMod val="65000"/>
                  </a:schemeClr>
                </a:solidFill>
              </a:rPr>
              <a:t>Ardışık Sayılar</a:t>
            </a:r>
          </a:p>
          <a:p>
            <a:r>
              <a:rPr lang="tr-TR" sz="800" b="1" dirty="0">
                <a:solidFill>
                  <a:schemeClr val="bg1">
                    <a:lumMod val="65000"/>
                  </a:schemeClr>
                </a:solidFill>
              </a:rPr>
              <a:t>Faktöriyel</a:t>
            </a:r>
          </a:p>
          <a:p>
            <a:r>
              <a:rPr lang="tr-TR" sz="800" b="1" dirty="0">
                <a:solidFill>
                  <a:schemeClr val="bg1">
                    <a:lumMod val="65000"/>
                  </a:schemeClr>
                </a:solidFill>
              </a:rPr>
              <a:t>Sayı Basamakları</a:t>
            </a:r>
          </a:p>
          <a:p>
            <a:r>
              <a:rPr lang="tr-TR" sz="800" b="1" dirty="0">
                <a:solidFill>
                  <a:schemeClr val="bg1">
                    <a:lumMod val="65000"/>
                  </a:schemeClr>
                </a:solidFill>
              </a:rPr>
              <a:t>Tam Sayılarda Dört İşlem</a:t>
            </a:r>
          </a:p>
        </p:txBody>
      </p:sp>
    </p:spTree>
    <p:extLst>
      <p:ext uri="{BB962C8B-B14F-4D97-AF65-F5344CB8AC3E}">
        <p14:creationId xmlns:p14="http://schemas.microsoft.com/office/powerpoint/2010/main" xmlns="" val="25397129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1988840"/>
            <a:ext cx="1403648" cy="486916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0" y="0"/>
            <a:ext cx="1403648" cy="1196752"/>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1547664" y="44624"/>
            <a:ext cx="7488832" cy="6768751"/>
          </a:xfrm>
          <a:prstGeom prst="rect">
            <a:avLst/>
          </a:prstGeom>
          <a:solidFill>
            <a:schemeClr val="bg1">
              <a:alpha val="94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133212" y="548680"/>
            <a:ext cx="1198428" cy="590465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133212" y="0"/>
            <a:ext cx="1198428" cy="50043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28" name="Picture 4" descr="MAKÜ-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1" y="116632"/>
            <a:ext cx="1063951" cy="383799"/>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Dikdörtgen 10"/>
          <p:cNvSpPr/>
          <p:nvPr/>
        </p:nvSpPr>
        <p:spPr>
          <a:xfrm>
            <a:off x="143000" y="6520986"/>
            <a:ext cx="1188640" cy="33701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Dikdörtgen 4"/>
          <p:cNvSpPr/>
          <p:nvPr/>
        </p:nvSpPr>
        <p:spPr>
          <a:xfrm>
            <a:off x="107504" y="6597932"/>
            <a:ext cx="1144865" cy="215444"/>
          </a:xfrm>
          <a:prstGeom prst="rect">
            <a:avLst/>
          </a:prstGeom>
          <a:noFill/>
        </p:spPr>
        <p:txBody>
          <a:bodyPr wrap="none" lIns="91440" tIns="45720" rIns="91440" bIns="45720">
            <a:spAutoFit/>
          </a:bodyPr>
          <a:lstStyle/>
          <a:p>
            <a:r>
              <a:rPr lang="tr-TR" sz="500" b="1" cap="none" spc="0" dirty="0" smtClean="0">
                <a:ln w="10541" cmpd="sng">
                  <a:noFill/>
                  <a:prstDash val="solid"/>
                </a:ln>
                <a:effectLst/>
              </a:rPr>
              <a:t>Öğr Gör  </a:t>
            </a:r>
            <a:r>
              <a:rPr lang="tr-TR" sz="800" b="1" dirty="0" smtClean="0">
                <a:ln w="10541" cmpd="sng">
                  <a:noFill/>
                  <a:prstDash val="solid"/>
                </a:ln>
              </a:rPr>
              <a:t>Hüseyin TURGUT</a:t>
            </a:r>
            <a:endParaRPr lang="tr-TR" sz="800" b="1" cap="none" spc="0" dirty="0">
              <a:ln w="10541" cmpd="sng">
                <a:noFill/>
                <a:prstDash val="solid"/>
              </a:ln>
              <a:effectLst/>
            </a:endParaRPr>
          </a:p>
        </p:txBody>
      </p:sp>
      <p:sp>
        <p:nvSpPr>
          <p:cNvPr id="12" name="Dikdörtgen 11"/>
          <p:cNvSpPr/>
          <p:nvPr/>
        </p:nvSpPr>
        <p:spPr>
          <a:xfrm>
            <a:off x="180151" y="601619"/>
            <a:ext cx="944759" cy="553998"/>
          </a:xfrm>
          <a:prstGeom prst="rect">
            <a:avLst/>
          </a:prstGeom>
        </p:spPr>
        <p:txBody>
          <a:bodyPr wrap="square">
            <a:spAutoFit/>
          </a:bodyPr>
          <a:lstStyle/>
          <a:p>
            <a:r>
              <a:rPr lang="tr-TR" sz="1000" b="1" dirty="0" smtClean="0"/>
              <a:t>Mesleki Matematiğe Giriş</a:t>
            </a:r>
          </a:p>
        </p:txBody>
      </p:sp>
      <p:sp>
        <p:nvSpPr>
          <p:cNvPr id="13" name="Dikdörtgen 12"/>
          <p:cNvSpPr/>
          <p:nvPr/>
        </p:nvSpPr>
        <p:spPr>
          <a:xfrm>
            <a:off x="0" y="1268760"/>
            <a:ext cx="1403648" cy="64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Dikdörtgen 1"/>
          <p:cNvSpPr/>
          <p:nvPr/>
        </p:nvSpPr>
        <p:spPr>
          <a:xfrm>
            <a:off x="1691680" y="304840"/>
            <a:ext cx="1634807" cy="369332"/>
          </a:xfrm>
          <a:prstGeom prst="rect">
            <a:avLst/>
          </a:prstGeom>
        </p:spPr>
        <p:txBody>
          <a:bodyPr wrap="none">
            <a:spAutoFit/>
          </a:bodyPr>
          <a:lstStyle/>
          <a:p>
            <a:r>
              <a:rPr lang="tr-TR" b="1" dirty="0" smtClean="0"/>
              <a:t>SAYI KÜMELERİ</a:t>
            </a:r>
            <a:endParaRPr lang="tr-TR" dirty="0"/>
          </a:p>
        </p:txBody>
      </p:sp>
      <p:sp>
        <p:nvSpPr>
          <p:cNvPr id="15" name="Dikdörtgen 14"/>
          <p:cNvSpPr/>
          <p:nvPr/>
        </p:nvSpPr>
        <p:spPr>
          <a:xfrm>
            <a:off x="1809382" y="1010831"/>
            <a:ext cx="7011089" cy="4801314"/>
          </a:xfrm>
          <a:prstGeom prst="rect">
            <a:avLst/>
          </a:prstGeom>
        </p:spPr>
        <p:txBody>
          <a:bodyPr wrap="square">
            <a:spAutoFit/>
          </a:bodyPr>
          <a:lstStyle/>
          <a:p>
            <a:pPr marL="285750" indent="-285750">
              <a:buFont typeface="Arial" pitchFamily="34" charset="0"/>
              <a:buChar char="•"/>
            </a:pPr>
            <a:r>
              <a:rPr lang="tr-TR" b="1" dirty="0">
                <a:solidFill>
                  <a:srgbClr val="C00000"/>
                </a:solidFill>
              </a:rPr>
              <a:t>Pozitif Sayı ve Negatif Sayı</a:t>
            </a:r>
            <a:endParaRPr lang="tr-TR" dirty="0">
              <a:solidFill>
                <a:srgbClr val="C00000"/>
              </a:solidFill>
            </a:endParaRPr>
          </a:p>
          <a:p>
            <a:r>
              <a:rPr lang="tr-TR" dirty="0"/>
              <a:t>Sıfırdan büyük her reel (</a:t>
            </a:r>
            <a:r>
              <a:rPr lang="tr-TR" dirty="0" err="1"/>
              <a:t>gerçel</a:t>
            </a:r>
            <a:r>
              <a:rPr lang="tr-TR" dirty="0"/>
              <a:t>) sayı </a:t>
            </a:r>
            <a:r>
              <a:rPr lang="tr-TR" b="1" i="1" dirty="0"/>
              <a:t>pozitif sayı</a:t>
            </a:r>
            <a:r>
              <a:rPr lang="tr-TR" b="1" dirty="0"/>
              <a:t>dır. </a:t>
            </a:r>
            <a:r>
              <a:rPr lang="tr-TR" dirty="0"/>
              <a:t>Sıfırdan küçük her reel (</a:t>
            </a:r>
            <a:r>
              <a:rPr lang="tr-TR" dirty="0" err="1"/>
              <a:t>gerçel</a:t>
            </a:r>
            <a:r>
              <a:rPr lang="tr-TR" dirty="0"/>
              <a:t>) sayı ise </a:t>
            </a:r>
            <a:r>
              <a:rPr lang="tr-TR" b="1" i="1" dirty="0"/>
              <a:t>negatif sayı</a:t>
            </a:r>
            <a:r>
              <a:rPr lang="tr-TR" b="1" dirty="0"/>
              <a:t>dır</a:t>
            </a:r>
            <a:r>
              <a:rPr lang="tr-TR" b="1" dirty="0" smtClean="0"/>
              <a:t>.</a:t>
            </a:r>
          </a:p>
          <a:p>
            <a:endParaRPr lang="tr-TR" b="1" dirty="0"/>
          </a:p>
          <a:p>
            <a:r>
              <a:rPr lang="tr-TR" dirty="0" err="1" smtClean="0"/>
              <a:t>a,b,c,d</a:t>
            </a:r>
            <a:r>
              <a:rPr lang="tr-TR" dirty="0" smtClean="0"/>
              <a:t> </a:t>
            </a:r>
            <a:r>
              <a:rPr lang="tr-TR" dirty="0"/>
              <a:t>∈ </a:t>
            </a:r>
            <a:r>
              <a:rPr lang="tr-TR" i="1" dirty="0"/>
              <a:t>R </a:t>
            </a:r>
            <a:r>
              <a:rPr lang="tr-TR" dirty="0"/>
              <a:t>ve</a:t>
            </a:r>
            <a:r>
              <a:rPr lang="tr-TR" i="1" dirty="0"/>
              <a:t>  </a:t>
            </a:r>
            <a:r>
              <a:rPr lang="tr-TR" dirty="0"/>
              <a:t>a &lt; b &lt; 0 &lt; c &lt; d olmak üzere,</a:t>
            </a:r>
          </a:p>
          <a:p>
            <a:r>
              <a:rPr lang="tr-TR" dirty="0"/>
              <a:t>a ve b negatif sayı</a:t>
            </a:r>
          </a:p>
          <a:p>
            <a:r>
              <a:rPr lang="tr-TR" dirty="0"/>
              <a:t>c ve d pozitif sayıdır.</a:t>
            </a:r>
          </a:p>
          <a:p>
            <a:r>
              <a:rPr lang="tr-TR" dirty="0"/>
              <a:t>İki pozitif sayının toplamı pozitiftir. O halde, c + d &gt; 0 olur.</a:t>
            </a:r>
          </a:p>
          <a:p>
            <a:r>
              <a:rPr lang="tr-TR" dirty="0"/>
              <a:t>İki negatif sayının toplamı negatiftir. O halde, a + b &lt; 0 olur.</a:t>
            </a:r>
          </a:p>
          <a:p>
            <a:r>
              <a:rPr lang="tr-TR" dirty="0"/>
              <a:t>e: eksilen, ç: çıkan, f: fark olmak üzere, e - ç = f işleminde,</a:t>
            </a:r>
          </a:p>
          <a:p>
            <a:r>
              <a:rPr lang="tr-TR" dirty="0"/>
              <a:t>               e &gt; ç ise, f pozitif sayıdır.</a:t>
            </a:r>
          </a:p>
          <a:p>
            <a:r>
              <a:rPr lang="tr-TR" dirty="0"/>
              <a:t>               e &lt; ç ise, f negatif sayıdır</a:t>
            </a:r>
            <a:r>
              <a:rPr lang="tr-TR" dirty="0" smtClean="0"/>
              <a:t>.</a:t>
            </a:r>
          </a:p>
          <a:p>
            <a:endParaRPr lang="tr-TR" dirty="0"/>
          </a:p>
          <a:p>
            <a:pPr marL="285750" indent="-285750">
              <a:buFont typeface="Arial" pitchFamily="34" charset="0"/>
              <a:buChar char="•"/>
            </a:pPr>
            <a:r>
              <a:rPr lang="tr-TR" sz="1200" dirty="0"/>
              <a:t>Zıt işaretli iki sayıyı toplarken işaretine bakılmaksızın büyük sayıdan küçük sayı çıkarılır ve çıkan sonuca büyük sayının işareti verilir.</a:t>
            </a:r>
          </a:p>
          <a:p>
            <a:pPr marL="285750" indent="-285750">
              <a:buFont typeface="Arial" pitchFamily="34" charset="0"/>
              <a:buChar char="•"/>
            </a:pPr>
            <a:r>
              <a:rPr lang="tr-TR" sz="1200" dirty="0"/>
              <a:t>Aynı işaretli iki sayının çarpımı ve bölümü pozitiftir.</a:t>
            </a:r>
          </a:p>
          <a:p>
            <a:pPr marL="285750" indent="-285750">
              <a:buFont typeface="Arial" pitchFamily="34" charset="0"/>
              <a:buChar char="•"/>
            </a:pPr>
            <a:r>
              <a:rPr lang="tr-TR" sz="1200" dirty="0"/>
              <a:t>Zıt işaretli iki sayının çarpımı ve bölümü negatiftir.</a:t>
            </a:r>
          </a:p>
          <a:p>
            <a:pPr marL="285750" indent="-285750">
              <a:buFont typeface="Arial" pitchFamily="34" charset="0"/>
              <a:buChar char="•"/>
            </a:pPr>
            <a:r>
              <a:rPr lang="tr-TR" sz="1200" dirty="0"/>
              <a:t>Pozitif bir sayının bütün kuvvetleri pozitiftir.</a:t>
            </a:r>
          </a:p>
          <a:p>
            <a:pPr marL="285750" indent="-285750">
              <a:buFont typeface="Arial" pitchFamily="34" charset="0"/>
              <a:buChar char="•"/>
            </a:pPr>
            <a:r>
              <a:rPr lang="tr-TR" sz="1200" dirty="0"/>
              <a:t>Negatif bir sayının tek kuvvetleri negatif, çift kuvvetleri pozitiftir.</a:t>
            </a:r>
          </a:p>
        </p:txBody>
      </p:sp>
      <p:sp>
        <p:nvSpPr>
          <p:cNvPr id="14" name="Dikdörtgen 13"/>
          <p:cNvSpPr/>
          <p:nvPr/>
        </p:nvSpPr>
        <p:spPr>
          <a:xfrm>
            <a:off x="107504" y="2276872"/>
            <a:ext cx="1250663" cy="2185214"/>
          </a:xfrm>
          <a:prstGeom prst="rect">
            <a:avLst/>
          </a:prstGeom>
        </p:spPr>
        <p:txBody>
          <a:bodyPr wrap="none">
            <a:spAutoFit/>
          </a:bodyPr>
          <a:lstStyle/>
          <a:p>
            <a:r>
              <a:rPr lang="tr-TR" sz="800" b="1" dirty="0">
                <a:solidFill>
                  <a:schemeClr val="bg1">
                    <a:lumMod val="65000"/>
                  </a:schemeClr>
                </a:solidFill>
              </a:rPr>
              <a:t>TEMEL KAVRAMLAR</a:t>
            </a:r>
          </a:p>
          <a:p>
            <a:r>
              <a:rPr lang="tr-TR" sz="800" b="1" dirty="0">
                <a:solidFill>
                  <a:schemeClr val="bg1">
                    <a:lumMod val="65000"/>
                  </a:schemeClr>
                </a:solidFill>
              </a:rPr>
              <a:t>Sayma Sayıları</a:t>
            </a:r>
          </a:p>
          <a:p>
            <a:r>
              <a:rPr lang="tr-TR" sz="800" b="1" dirty="0">
                <a:solidFill>
                  <a:schemeClr val="bg1">
                    <a:lumMod val="65000"/>
                  </a:schemeClr>
                </a:solidFill>
              </a:rPr>
              <a:t>Doğal Sayılar</a:t>
            </a:r>
          </a:p>
          <a:p>
            <a:r>
              <a:rPr lang="tr-TR" sz="800" b="1" dirty="0">
                <a:solidFill>
                  <a:schemeClr val="bg1">
                    <a:lumMod val="65000"/>
                  </a:schemeClr>
                </a:solidFill>
              </a:rPr>
              <a:t>Tam Sayılar</a:t>
            </a:r>
          </a:p>
          <a:p>
            <a:r>
              <a:rPr lang="tr-TR" sz="800" b="1" dirty="0">
                <a:solidFill>
                  <a:schemeClr val="bg1">
                    <a:lumMod val="65000"/>
                  </a:schemeClr>
                </a:solidFill>
              </a:rPr>
              <a:t>Rasyonel Sayılar</a:t>
            </a:r>
          </a:p>
          <a:p>
            <a:r>
              <a:rPr lang="tr-TR" sz="800" b="1" dirty="0">
                <a:solidFill>
                  <a:schemeClr val="bg1">
                    <a:lumMod val="65000"/>
                  </a:schemeClr>
                </a:solidFill>
              </a:rPr>
              <a:t>İrrasyonel Sayılar   </a:t>
            </a:r>
          </a:p>
          <a:p>
            <a:r>
              <a:rPr lang="tr-TR" sz="800" b="1" dirty="0">
                <a:solidFill>
                  <a:schemeClr val="bg1">
                    <a:lumMod val="65000"/>
                  </a:schemeClr>
                </a:solidFill>
              </a:rPr>
              <a:t>Reel ( Gerçek ) Sayılar</a:t>
            </a:r>
          </a:p>
          <a:p>
            <a:r>
              <a:rPr lang="tr-TR" sz="800" b="1" dirty="0">
                <a:solidFill>
                  <a:schemeClr val="bg1">
                    <a:lumMod val="65000"/>
                  </a:schemeClr>
                </a:solidFill>
              </a:rPr>
              <a:t>Tek Sayı</a:t>
            </a:r>
          </a:p>
          <a:p>
            <a:r>
              <a:rPr lang="tr-TR" sz="800" b="1" dirty="0">
                <a:solidFill>
                  <a:schemeClr val="bg1">
                    <a:lumMod val="65000"/>
                  </a:schemeClr>
                </a:solidFill>
              </a:rPr>
              <a:t>Çift Sayı</a:t>
            </a:r>
          </a:p>
          <a:p>
            <a:r>
              <a:rPr lang="tr-TR" sz="800" b="1" dirty="0"/>
              <a:t>Pozitif Sayı</a:t>
            </a:r>
          </a:p>
          <a:p>
            <a:r>
              <a:rPr lang="tr-TR" sz="800" b="1" dirty="0"/>
              <a:t>Negatif Sayı</a:t>
            </a:r>
          </a:p>
          <a:p>
            <a:r>
              <a:rPr lang="tr-TR" sz="800" b="1" dirty="0">
                <a:solidFill>
                  <a:schemeClr val="bg1">
                    <a:lumMod val="65000"/>
                  </a:schemeClr>
                </a:solidFill>
              </a:rPr>
              <a:t>Asal Sayı</a:t>
            </a:r>
          </a:p>
          <a:p>
            <a:r>
              <a:rPr lang="tr-TR" sz="800" b="1" dirty="0">
                <a:solidFill>
                  <a:schemeClr val="bg1">
                    <a:lumMod val="65000"/>
                  </a:schemeClr>
                </a:solidFill>
              </a:rPr>
              <a:t>Aralarında Asal Sayılar</a:t>
            </a:r>
          </a:p>
          <a:p>
            <a:r>
              <a:rPr lang="tr-TR" sz="800" b="1" dirty="0">
                <a:solidFill>
                  <a:schemeClr val="bg1">
                    <a:lumMod val="65000"/>
                  </a:schemeClr>
                </a:solidFill>
              </a:rPr>
              <a:t>Ardışık Sayılar</a:t>
            </a:r>
          </a:p>
          <a:p>
            <a:r>
              <a:rPr lang="tr-TR" sz="800" b="1" dirty="0">
                <a:solidFill>
                  <a:schemeClr val="bg1">
                    <a:lumMod val="65000"/>
                  </a:schemeClr>
                </a:solidFill>
              </a:rPr>
              <a:t>Faktöriyel</a:t>
            </a:r>
          </a:p>
          <a:p>
            <a:r>
              <a:rPr lang="tr-TR" sz="800" b="1" dirty="0">
                <a:solidFill>
                  <a:schemeClr val="bg1">
                    <a:lumMod val="65000"/>
                  </a:schemeClr>
                </a:solidFill>
              </a:rPr>
              <a:t>Sayı Basamakları</a:t>
            </a:r>
          </a:p>
          <a:p>
            <a:r>
              <a:rPr lang="tr-TR" sz="800" b="1" dirty="0">
                <a:solidFill>
                  <a:schemeClr val="bg1">
                    <a:lumMod val="65000"/>
                  </a:schemeClr>
                </a:solidFill>
              </a:rPr>
              <a:t>Tam Sayılarda Dört İşlem</a:t>
            </a:r>
          </a:p>
        </p:txBody>
      </p:sp>
    </p:spTree>
    <p:extLst>
      <p:ext uri="{BB962C8B-B14F-4D97-AF65-F5344CB8AC3E}">
        <p14:creationId xmlns:p14="http://schemas.microsoft.com/office/powerpoint/2010/main" xmlns="" val="22495244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1988840"/>
            <a:ext cx="1403648" cy="486916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0" y="0"/>
            <a:ext cx="1403648" cy="1196752"/>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1547664" y="44624"/>
            <a:ext cx="7488832" cy="6768751"/>
          </a:xfrm>
          <a:prstGeom prst="rect">
            <a:avLst/>
          </a:prstGeom>
          <a:solidFill>
            <a:schemeClr val="bg1">
              <a:alpha val="94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133212" y="548680"/>
            <a:ext cx="1198428" cy="590465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133212" y="0"/>
            <a:ext cx="1198428" cy="50043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28" name="Picture 4" descr="MAKÜ-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1" y="116632"/>
            <a:ext cx="1063951" cy="383799"/>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Dikdörtgen 10"/>
          <p:cNvSpPr/>
          <p:nvPr/>
        </p:nvSpPr>
        <p:spPr>
          <a:xfrm>
            <a:off x="143000" y="6520986"/>
            <a:ext cx="1188640" cy="33701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Dikdörtgen 4"/>
          <p:cNvSpPr/>
          <p:nvPr/>
        </p:nvSpPr>
        <p:spPr>
          <a:xfrm>
            <a:off x="107504" y="6597932"/>
            <a:ext cx="1144865" cy="215444"/>
          </a:xfrm>
          <a:prstGeom prst="rect">
            <a:avLst/>
          </a:prstGeom>
          <a:noFill/>
        </p:spPr>
        <p:txBody>
          <a:bodyPr wrap="none" lIns="91440" tIns="45720" rIns="91440" bIns="45720">
            <a:spAutoFit/>
          </a:bodyPr>
          <a:lstStyle/>
          <a:p>
            <a:r>
              <a:rPr lang="tr-TR" sz="500" b="1" cap="none" spc="0" dirty="0" smtClean="0">
                <a:ln w="10541" cmpd="sng">
                  <a:noFill/>
                  <a:prstDash val="solid"/>
                </a:ln>
                <a:effectLst/>
              </a:rPr>
              <a:t>Öğr Gör  </a:t>
            </a:r>
            <a:r>
              <a:rPr lang="tr-TR" sz="800" b="1" dirty="0" smtClean="0">
                <a:ln w="10541" cmpd="sng">
                  <a:noFill/>
                  <a:prstDash val="solid"/>
                </a:ln>
              </a:rPr>
              <a:t>Hüseyin TURGUT</a:t>
            </a:r>
            <a:endParaRPr lang="tr-TR" sz="800" b="1" cap="none" spc="0" dirty="0">
              <a:ln w="10541" cmpd="sng">
                <a:noFill/>
                <a:prstDash val="solid"/>
              </a:ln>
              <a:effectLst/>
            </a:endParaRPr>
          </a:p>
        </p:txBody>
      </p:sp>
      <p:sp>
        <p:nvSpPr>
          <p:cNvPr id="12" name="Dikdörtgen 11"/>
          <p:cNvSpPr/>
          <p:nvPr/>
        </p:nvSpPr>
        <p:spPr>
          <a:xfrm>
            <a:off x="180151" y="601619"/>
            <a:ext cx="944759" cy="553998"/>
          </a:xfrm>
          <a:prstGeom prst="rect">
            <a:avLst/>
          </a:prstGeom>
        </p:spPr>
        <p:txBody>
          <a:bodyPr wrap="square">
            <a:spAutoFit/>
          </a:bodyPr>
          <a:lstStyle/>
          <a:p>
            <a:r>
              <a:rPr lang="tr-TR" sz="1000" b="1" dirty="0" smtClean="0"/>
              <a:t>Mesleki Matematiğe Giriş</a:t>
            </a:r>
          </a:p>
        </p:txBody>
      </p:sp>
      <p:sp>
        <p:nvSpPr>
          <p:cNvPr id="13" name="Dikdörtgen 12"/>
          <p:cNvSpPr/>
          <p:nvPr/>
        </p:nvSpPr>
        <p:spPr>
          <a:xfrm>
            <a:off x="0" y="1268760"/>
            <a:ext cx="1403648" cy="64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Dikdörtgen 1"/>
          <p:cNvSpPr/>
          <p:nvPr/>
        </p:nvSpPr>
        <p:spPr>
          <a:xfrm>
            <a:off x="1691680" y="304840"/>
            <a:ext cx="1634807" cy="369332"/>
          </a:xfrm>
          <a:prstGeom prst="rect">
            <a:avLst/>
          </a:prstGeom>
        </p:spPr>
        <p:txBody>
          <a:bodyPr wrap="none">
            <a:spAutoFit/>
          </a:bodyPr>
          <a:lstStyle/>
          <a:p>
            <a:r>
              <a:rPr lang="tr-TR" b="1" dirty="0" smtClean="0"/>
              <a:t>SAYI KÜMELERİ</a:t>
            </a:r>
            <a:endParaRPr lang="tr-TR" dirty="0"/>
          </a:p>
        </p:txBody>
      </p:sp>
      <p:sp>
        <p:nvSpPr>
          <p:cNvPr id="15" name="Dikdörtgen 14"/>
          <p:cNvSpPr/>
          <p:nvPr/>
        </p:nvSpPr>
        <p:spPr>
          <a:xfrm>
            <a:off x="1809382" y="1010831"/>
            <a:ext cx="7011089" cy="3139321"/>
          </a:xfrm>
          <a:prstGeom prst="rect">
            <a:avLst/>
          </a:prstGeom>
        </p:spPr>
        <p:txBody>
          <a:bodyPr wrap="square">
            <a:spAutoFit/>
          </a:bodyPr>
          <a:lstStyle/>
          <a:p>
            <a:pPr marL="285750" indent="-285750">
              <a:buFont typeface="Arial" pitchFamily="34" charset="0"/>
              <a:buChar char="•"/>
            </a:pPr>
            <a:r>
              <a:rPr lang="tr-TR" b="1" dirty="0">
                <a:solidFill>
                  <a:srgbClr val="C00000"/>
                </a:solidFill>
              </a:rPr>
              <a:t>Asal Sayı</a:t>
            </a:r>
            <a:endParaRPr lang="tr-TR" dirty="0">
              <a:solidFill>
                <a:srgbClr val="C00000"/>
              </a:solidFill>
            </a:endParaRPr>
          </a:p>
          <a:p>
            <a:r>
              <a:rPr lang="tr-TR" dirty="0"/>
              <a:t>Kendisinden ve </a:t>
            </a:r>
            <a:r>
              <a:rPr lang="tr-TR" dirty="0" smtClean="0"/>
              <a:t>1’den </a:t>
            </a:r>
            <a:r>
              <a:rPr lang="tr-TR" dirty="0"/>
              <a:t>başka herhangi bir pozitif tam sayıya tam bölünmeyen doğal sayılara </a:t>
            </a:r>
            <a:r>
              <a:rPr lang="tr-TR" b="1" dirty="0"/>
              <a:t>asal sayı </a:t>
            </a:r>
            <a:r>
              <a:rPr lang="tr-TR" dirty="0"/>
              <a:t>denir</a:t>
            </a:r>
            <a:r>
              <a:rPr lang="tr-TR" dirty="0" smtClean="0"/>
              <a:t>.</a:t>
            </a:r>
          </a:p>
          <a:p>
            <a:endParaRPr lang="tr-TR" dirty="0"/>
          </a:p>
          <a:p>
            <a:r>
              <a:rPr lang="tr-TR" b="1" dirty="0"/>
              <a:t>Örnek</a:t>
            </a:r>
            <a:r>
              <a:rPr lang="tr-TR" dirty="0"/>
              <a:t>: 2, 3, 5, 7, 11, 13, 17, </a:t>
            </a:r>
            <a:r>
              <a:rPr lang="tr-TR" dirty="0" smtClean="0"/>
              <a:t>19</a:t>
            </a:r>
          </a:p>
          <a:p>
            <a:endParaRPr lang="tr-TR" dirty="0"/>
          </a:p>
          <a:p>
            <a:r>
              <a:rPr lang="tr-TR" b="1" dirty="0"/>
              <a:t>NOT:</a:t>
            </a:r>
            <a:r>
              <a:rPr lang="tr-TR" dirty="0"/>
              <a:t> En küçük asal sayı </a:t>
            </a:r>
            <a:r>
              <a:rPr lang="tr-TR" dirty="0" smtClean="0"/>
              <a:t>2’dir</a:t>
            </a:r>
            <a:r>
              <a:rPr lang="tr-TR" dirty="0"/>
              <a:t>. Ayrıca, </a:t>
            </a:r>
            <a:r>
              <a:rPr lang="tr-TR" dirty="0" smtClean="0"/>
              <a:t>2’den </a:t>
            </a:r>
            <a:r>
              <a:rPr lang="tr-TR" dirty="0"/>
              <a:t>başka çift asal sayı yoktur</a:t>
            </a:r>
            <a:r>
              <a:rPr lang="tr-TR" dirty="0" smtClean="0"/>
              <a:t>.</a:t>
            </a:r>
          </a:p>
          <a:p>
            <a:endParaRPr lang="tr-TR" dirty="0"/>
          </a:p>
          <a:p>
            <a:r>
              <a:rPr lang="tr-TR" b="1" dirty="0"/>
              <a:t>Dikkat: </a:t>
            </a:r>
            <a:r>
              <a:rPr lang="tr-TR" dirty="0"/>
              <a:t>Asal sayıların çarpımı asal değildir</a:t>
            </a:r>
            <a:r>
              <a:rPr lang="tr-TR" dirty="0" smtClean="0"/>
              <a:t>.</a:t>
            </a:r>
          </a:p>
          <a:p>
            <a:endParaRPr lang="tr-TR" dirty="0"/>
          </a:p>
          <a:p>
            <a:r>
              <a:rPr lang="tr-TR" b="1" i="1" dirty="0"/>
              <a:t>Bilgi</a:t>
            </a:r>
            <a:r>
              <a:rPr lang="tr-TR" b="1" i="1" dirty="0" smtClean="0"/>
              <a:t>: </a:t>
            </a:r>
            <a:r>
              <a:rPr lang="tr-TR" dirty="0" smtClean="0"/>
              <a:t>Asal </a:t>
            </a:r>
            <a:r>
              <a:rPr lang="tr-TR" dirty="0"/>
              <a:t>olmayan, </a:t>
            </a:r>
            <a:r>
              <a:rPr lang="tr-TR" dirty="0" smtClean="0"/>
              <a:t>1’den </a:t>
            </a:r>
            <a:r>
              <a:rPr lang="tr-TR" dirty="0"/>
              <a:t>büyük tam sayılara </a:t>
            </a:r>
            <a:r>
              <a:rPr lang="tr-TR" b="1" i="1" dirty="0"/>
              <a:t>bileşik sayı </a:t>
            </a:r>
            <a:r>
              <a:rPr lang="tr-TR" dirty="0"/>
              <a:t>denir.</a:t>
            </a:r>
          </a:p>
        </p:txBody>
      </p:sp>
      <p:sp>
        <p:nvSpPr>
          <p:cNvPr id="14" name="Dikdörtgen 13"/>
          <p:cNvSpPr/>
          <p:nvPr/>
        </p:nvSpPr>
        <p:spPr>
          <a:xfrm>
            <a:off x="107504" y="2276872"/>
            <a:ext cx="1250663" cy="2185214"/>
          </a:xfrm>
          <a:prstGeom prst="rect">
            <a:avLst/>
          </a:prstGeom>
        </p:spPr>
        <p:txBody>
          <a:bodyPr wrap="none">
            <a:spAutoFit/>
          </a:bodyPr>
          <a:lstStyle/>
          <a:p>
            <a:r>
              <a:rPr lang="tr-TR" sz="800" b="1" dirty="0">
                <a:solidFill>
                  <a:schemeClr val="bg1">
                    <a:lumMod val="65000"/>
                  </a:schemeClr>
                </a:solidFill>
              </a:rPr>
              <a:t>TEMEL KAVRAMLAR</a:t>
            </a:r>
          </a:p>
          <a:p>
            <a:r>
              <a:rPr lang="tr-TR" sz="800" b="1" dirty="0">
                <a:solidFill>
                  <a:schemeClr val="bg1">
                    <a:lumMod val="65000"/>
                  </a:schemeClr>
                </a:solidFill>
              </a:rPr>
              <a:t>Sayma Sayıları</a:t>
            </a:r>
          </a:p>
          <a:p>
            <a:r>
              <a:rPr lang="tr-TR" sz="800" b="1" dirty="0">
                <a:solidFill>
                  <a:schemeClr val="bg1">
                    <a:lumMod val="65000"/>
                  </a:schemeClr>
                </a:solidFill>
              </a:rPr>
              <a:t>Doğal Sayılar</a:t>
            </a:r>
          </a:p>
          <a:p>
            <a:r>
              <a:rPr lang="tr-TR" sz="800" b="1" dirty="0">
                <a:solidFill>
                  <a:schemeClr val="bg1">
                    <a:lumMod val="65000"/>
                  </a:schemeClr>
                </a:solidFill>
              </a:rPr>
              <a:t>Tam Sayılar</a:t>
            </a:r>
          </a:p>
          <a:p>
            <a:r>
              <a:rPr lang="tr-TR" sz="800" b="1" dirty="0">
                <a:solidFill>
                  <a:schemeClr val="bg1">
                    <a:lumMod val="65000"/>
                  </a:schemeClr>
                </a:solidFill>
              </a:rPr>
              <a:t>Rasyonel Sayılar</a:t>
            </a:r>
          </a:p>
          <a:p>
            <a:r>
              <a:rPr lang="tr-TR" sz="800" b="1" dirty="0">
                <a:solidFill>
                  <a:schemeClr val="bg1">
                    <a:lumMod val="65000"/>
                  </a:schemeClr>
                </a:solidFill>
              </a:rPr>
              <a:t>İrrasyonel Sayılar   </a:t>
            </a:r>
          </a:p>
          <a:p>
            <a:r>
              <a:rPr lang="tr-TR" sz="800" b="1" dirty="0">
                <a:solidFill>
                  <a:schemeClr val="bg1">
                    <a:lumMod val="65000"/>
                  </a:schemeClr>
                </a:solidFill>
              </a:rPr>
              <a:t>Reel ( Gerçek ) Sayılar</a:t>
            </a:r>
          </a:p>
          <a:p>
            <a:r>
              <a:rPr lang="tr-TR" sz="800" b="1" dirty="0">
                <a:solidFill>
                  <a:schemeClr val="bg1">
                    <a:lumMod val="65000"/>
                  </a:schemeClr>
                </a:solidFill>
              </a:rPr>
              <a:t>Tek Sayı</a:t>
            </a:r>
          </a:p>
          <a:p>
            <a:r>
              <a:rPr lang="tr-TR" sz="800" b="1" dirty="0">
                <a:solidFill>
                  <a:schemeClr val="bg1">
                    <a:lumMod val="65000"/>
                  </a:schemeClr>
                </a:solidFill>
              </a:rPr>
              <a:t>Çift Sayı</a:t>
            </a:r>
          </a:p>
          <a:p>
            <a:r>
              <a:rPr lang="tr-TR" sz="800" b="1" dirty="0">
                <a:solidFill>
                  <a:schemeClr val="bg1">
                    <a:lumMod val="65000"/>
                  </a:schemeClr>
                </a:solidFill>
              </a:rPr>
              <a:t>Pozitif Sayı</a:t>
            </a:r>
          </a:p>
          <a:p>
            <a:r>
              <a:rPr lang="tr-TR" sz="800" b="1" dirty="0">
                <a:solidFill>
                  <a:schemeClr val="bg1">
                    <a:lumMod val="65000"/>
                  </a:schemeClr>
                </a:solidFill>
              </a:rPr>
              <a:t>Negatif Sayı</a:t>
            </a:r>
          </a:p>
          <a:p>
            <a:r>
              <a:rPr lang="tr-TR" sz="800" b="1" dirty="0"/>
              <a:t>Asal Sayı</a:t>
            </a:r>
          </a:p>
          <a:p>
            <a:r>
              <a:rPr lang="tr-TR" sz="800" b="1" dirty="0">
                <a:solidFill>
                  <a:schemeClr val="bg1">
                    <a:lumMod val="65000"/>
                  </a:schemeClr>
                </a:solidFill>
              </a:rPr>
              <a:t>Aralarında Asal Sayılar</a:t>
            </a:r>
          </a:p>
          <a:p>
            <a:r>
              <a:rPr lang="tr-TR" sz="800" b="1" dirty="0">
                <a:solidFill>
                  <a:schemeClr val="bg1">
                    <a:lumMod val="65000"/>
                  </a:schemeClr>
                </a:solidFill>
              </a:rPr>
              <a:t>Ardışık Sayılar</a:t>
            </a:r>
          </a:p>
          <a:p>
            <a:r>
              <a:rPr lang="tr-TR" sz="800" b="1" dirty="0">
                <a:solidFill>
                  <a:schemeClr val="bg1">
                    <a:lumMod val="65000"/>
                  </a:schemeClr>
                </a:solidFill>
              </a:rPr>
              <a:t>Faktöriyel</a:t>
            </a:r>
          </a:p>
          <a:p>
            <a:r>
              <a:rPr lang="tr-TR" sz="800" b="1" dirty="0">
                <a:solidFill>
                  <a:schemeClr val="bg1">
                    <a:lumMod val="65000"/>
                  </a:schemeClr>
                </a:solidFill>
              </a:rPr>
              <a:t>Sayı Basamakları</a:t>
            </a:r>
          </a:p>
          <a:p>
            <a:r>
              <a:rPr lang="tr-TR" sz="800" b="1" dirty="0">
                <a:solidFill>
                  <a:schemeClr val="bg1">
                    <a:lumMod val="65000"/>
                  </a:schemeClr>
                </a:solidFill>
              </a:rPr>
              <a:t>Tam Sayılarda Dört İşlem</a:t>
            </a:r>
          </a:p>
        </p:txBody>
      </p:sp>
    </p:spTree>
    <p:extLst>
      <p:ext uri="{BB962C8B-B14F-4D97-AF65-F5344CB8AC3E}">
        <p14:creationId xmlns:p14="http://schemas.microsoft.com/office/powerpoint/2010/main" xmlns="" val="11100591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1988840"/>
            <a:ext cx="1403648" cy="486916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0" y="0"/>
            <a:ext cx="1403648" cy="1196752"/>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1547664" y="44624"/>
            <a:ext cx="7488832" cy="6768751"/>
          </a:xfrm>
          <a:prstGeom prst="rect">
            <a:avLst/>
          </a:prstGeom>
          <a:solidFill>
            <a:schemeClr val="bg1">
              <a:alpha val="94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133212" y="548680"/>
            <a:ext cx="1198428" cy="590465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133212" y="0"/>
            <a:ext cx="1198428" cy="50043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28" name="Picture 4" descr="MAKÜ-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1" y="116632"/>
            <a:ext cx="1063951" cy="383799"/>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Dikdörtgen 10"/>
          <p:cNvSpPr/>
          <p:nvPr/>
        </p:nvSpPr>
        <p:spPr>
          <a:xfrm>
            <a:off x="143000" y="6520986"/>
            <a:ext cx="1188640" cy="33701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Dikdörtgen 4"/>
          <p:cNvSpPr/>
          <p:nvPr/>
        </p:nvSpPr>
        <p:spPr>
          <a:xfrm>
            <a:off x="107504" y="6597932"/>
            <a:ext cx="1144865" cy="215444"/>
          </a:xfrm>
          <a:prstGeom prst="rect">
            <a:avLst/>
          </a:prstGeom>
          <a:noFill/>
        </p:spPr>
        <p:txBody>
          <a:bodyPr wrap="none" lIns="91440" tIns="45720" rIns="91440" bIns="45720">
            <a:spAutoFit/>
          </a:bodyPr>
          <a:lstStyle/>
          <a:p>
            <a:r>
              <a:rPr lang="tr-TR" sz="500" b="1" cap="none" spc="0" dirty="0" smtClean="0">
                <a:ln w="10541" cmpd="sng">
                  <a:noFill/>
                  <a:prstDash val="solid"/>
                </a:ln>
                <a:effectLst/>
              </a:rPr>
              <a:t>Öğr Gör  </a:t>
            </a:r>
            <a:r>
              <a:rPr lang="tr-TR" sz="800" b="1" dirty="0" smtClean="0">
                <a:ln w="10541" cmpd="sng">
                  <a:noFill/>
                  <a:prstDash val="solid"/>
                </a:ln>
              </a:rPr>
              <a:t>Hüseyin TURGUT</a:t>
            </a:r>
            <a:endParaRPr lang="tr-TR" sz="800" b="1" cap="none" spc="0" dirty="0">
              <a:ln w="10541" cmpd="sng">
                <a:noFill/>
                <a:prstDash val="solid"/>
              </a:ln>
              <a:effectLst/>
            </a:endParaRPr>
          </a:p>
        </p:txBody>
      </p:sp>
      <p:sp>
        <p:nvSpPr>
          <p:cNvPr id="12" name="Dikdörtgen 11"/>
          <p:cNvSpPr/>
          <p:nvPr/>
        </p:nvSpPr>
        <p:spPr>
          <a:xfrm>
            <a:off x="180151" y="601619"/>
            <a:ext cx="944759" cy="553998"/>
          </a:xfrm>
          <a:prstGeom prst="rect">
            <a:avLst/>
          </a:prstGeom>
        </p:spPr>
        <p:txBody>
          <a:bodyPr wrap="square">
            <a:spAutoFit/>
          </a:bodyPr>
          <a:lstStyle/>
          <a:p>
            <a:r>
              <a:rPr lang="tr-TR" sz="1000" b="1" dirty="0" smtClean="0"/>
              <a:t>Mesleki Matematiğe Giriş</a:t>
            </a:r>
          </a:p>
        </p:txBody>
      </p:sp>
      <p:sp>
        <p:nvSpPr>
          <p:cNvPr id="13" name="Dikdörtgen 12"/>
          <p:cNvSpPr/>
          <p:nvPr/>
        </p:nvSpPr>
        <p:spPr>
          <a:xfrm>
            <a:off x="0" y="1268760"/>
            <a:ext cx="1403648" cy="64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Dikdörtgen 1"/>
          <p:cNvSpPr/>
          <p:nvPr/>
        </p:nvSpPr>
        <p:spPr>
          <a:xfrm>
            <a:off x="1691680" y="304840"/>
            <a:ext cx="1634807" cy="369332"/>
          </a:xfrm>
          <a:prstGeom prst="rect">
            <a:avLst/>
          </a:prstGeom>
        </p:spPr>
        <p:txBody>
          <a:bodyPr wrap="none">
            <a:spAutoFit/>
          </a:bodyPr>
          <a:lstStyle/>
          <a:p>
            <a:r>
              <a:rPr lang="tr-TR" b="1" dirty="0" smtClean="0"/>
              <a:t>SAYI KÜMELERİ</a:t>
            </a:r>
            <a:endParaRPr lang="tr-TR" dirty="0"/>
          </a:p>
        </p:txBody>
      </p:sp>
      <p:sp>
        <p:nvSpPr>
          <p:cNvPr id="15" name="Dikdörtgen 14"/>
          <p:cNvSpPr/>
          <p:nvPr/>
        </p:nvSpPr>
        <p:spPr>
          <a:xfrm>
            <a:off x="1809382" y="1010831"/>
            <a:ext cx="7011089" cy="3693319"/>
          </a:xfrm>
          <a:prstGeom prst="rect">
            <a:avLst/>
          </a:prstGeom>
        </p:spPr>
        <p:txBody>
          <a:bodyPr wrap="square">
            <a:spAutoFit/>
          </a:bodyPr>
          <a:lstStyle/>
          <a:p>
            <a:pPr marL="285750" indent="-285750">
              <a:buFont typeface="Arial" pitchFamily="34" charset="0"/>
              <a:buChar char="•"/>
            </a:pPr>
            <a:r>
              <a:rPr lang="tr-TR" b="1" dirty="0">
                <a:solidFill>
                  <a:srgbClr val="C00000"/>
                </a:solidFill>
              </a:rPr>
              <a:t>Aralarında Asal Sayılar</a:t>
            </a:r>
            <a:endParaRPr lang="tr-TR" dirty="0">
              <a:solidFill>
                <a:srgbClr val="C00000"/>
              </a:solidFill>
            </a:endParaRPr>
          </a:p>
          <a:p>
            <a:r>
              <a:rPr lang="tr-TR" dirty="0"/>
              <a:t>a ve b iki tam sayı olsun. Bu iki sayının 1 den başka ortak böleni yoksa bu sayılara </a:t>
            </a:r>
            <a:r>
              <a:rPr lang="tr-TR" b="1" dirty="0"/>
              <a:t>aralarında asal  sayılar </a:t>
            </a:r>
            <a:r>
              <a:rPr lang="tr-TR" dirty="0"/>
              <a:t>denir</a:t>
            </a:r>
            <a:r>
              <a:rPr lang="tr-TR" dirty="0" smtClean="0"/>
              <a:t>.</a:t>
            </a:r>
          </a:p>
          <a:p>
            <a:endParaRPr lang="tr-TR" dirty="0"/>
          </a:p>
          <a:p>
            <a:endParaRPr lang="tr-TR" dirty="0"/>
          </a:p>
          <a:p>
            <a:r>
              <a:rPr lang="tr-TR" dirty="0"/>
              <a:t>a ile b aralarında asal ise, aralarındaki oran en sade biçimdedir</a:t>
            </a:r>
            <a:r>
              <a:rPr lang="tr-TR" dirty="0" smtClean="0"/>
              <a:t>.</a:t>
            </a:r>
          </a:p>
          <a:p>
            <a:endParaRPr lang="tr-TR" dirty="0"/>
          </a:p>
          <a:p>
            <a:endParaRPr lang="tr-TR" dirty="0"/>
          </a:p>
          <a:p>
            <a:r>
              <a:rPr lang="tr-TR" b="1" dirty="0"/>
              <a:t>Örnek</a:t>
            </a:r>
            <a:r>
              <a:rPr lang="tr-TR" dirty="0"/>
              <a:t>: 22 ve 39 sayılarının aralarında asal olup olmadıklarını inceleyelim.</a:t>
            </a:r>
          </a:p>
          <a:p>
            <a:r>
              <a:rPr lang="tr-TR" dirty="0"/>
              <a:t>               22 sayısının bölenleri: 1,2,11,22      </a:t>
            </a:r>
          </a:p>
          <a:p>
            <a:r>
              <a:rPr lang="tr-TR" dirty="0"/>
              <a:t>               39 sayısının bölenleri: 1,3,13.39</a:t>
            </a:r>
          </a:p>
          <a:p>
            <a:r>
              <a:rPr lang="tr-TR" dirty="0"/>
              <a:t>Bu iki sayının tek bir ortak böleni vardır da 1 sayısıdır. Böylece 22 ile 39 sayıları aralarında asaldır.</a:t>
            </a:r>
          </a:p>
        </p:txBody>
      </p:sp>
      <p:sp>
        <p:nvSpPr>
          <p:cNvPr id="14" name="Dikdörtgen 13"/>
          <p:cNvSpPr/>
          <p:nvPr/>
        </p:nvSpPr>
        <p:spPr>
          <a:xfrm>
            <a:off x="107504" y="2276872"/>
            <a:ext cx="1250663" cy="2185214"/>
          </a:xfrm>
          <a:prstGeom prst="rect">
            <a:avLst/>
          </a:prstGeom>
        </p:spPr>
        <p:txBody>
          <a:bodyPr wrap="none">
            <a:spAutoFit/>
          </a:bodyPr>
          <a:lstStyle/>
          <a:p>
            <a:r>
              <a:rPr lang="tr-TR" sz="800" b="1" dirty="0">
                <a:solidFill>
                  <a:schemeClr val="bg1">
                    <a:lumMod val="65000"/>
                  </a:schemeClr>
                </a:solidFill>
              </a:rPr>
              <a:t>TEMEL KAVRAMLAR</a:t>
            </a:r>
          </a:p>
          <a:p>
            <a:r>
              <a:rPr lang="tr-TR" sz="800" b="1" dirty="0">
                <a:solidFill>
                  <a:schemeClr val="bg1">
                    <a:lumMod val="65000"/>
                  </a:schemeClr>
                </a:solidFill>
              </a:rPr>
              <a:t>Sayma Sayıları</a:t>
            </a:r>
          </a:p>
          <a:p>
            <a:r>
              <a:rPr lang="tr-TR" sz="800" b="1" dirty="0">
                <a:solidFill>
                  <a:schemeClr val="bg1">
                    <a:lumMod val="65000"/>
                  </a:schemeClr>
                </a:solidFill>
              </a:rPr>
              <a:t>Doğal Sayılar</a:t>
            </a:r>
          </a:p>
          <a:p>
            <a:r>
              <a:rPr lang="tr-TR" sz="800" b="1" dirty="0">
                <a:solidFill>
                  <a:schemeClr val="bg1">
                    <a:lumMod val="65000"/>
                  </a:schemeClr>
                </a:solidFill>
              </a:rPr>
              <a:t>Tam Sayılar</a:t>
            </a:r>
          </a:p>
          <a:p>
            <a:r>
              <a:rPr lang="tr-TR" sz="800" b="1" dirty="0">
                <a:solidFill>
                  <a:schemeClr val="bg1">
                    <a:lumMod val="65000"/>
                  </a:schemeClr>
                </a:solidFill>
              </a:rPr>
              <a:t>Rasyonel Sayılar</a:t>
            </a:r>
          </a:p>
          <a:p>
            <a:r>
              <a:rPr lang="tr-TR" sz="800" b="1" dirty="0">
                <a:solidFill>
                  <a:schemeClr val="bg1">
                    <a:lumMod val="65000"/>
                  </a:schemeClr>
                </a:solidFill>
              </a:rPr>
              <a:t>İrrasyonel Sayılar   </a:t>
            </a:r>
          </a:p>
          <a:p>
            <a:r>
              <a:rPr lang="tr-TR" sz="800" b="1" dirty="0">
                <a:solidFill>
                  <a:schemeClr val="bg1">
                    <a:lumMod val="65000"/>
                  </a:schemeClr>
                </a:solidFill>
              </a:rPr>
              <a:t>Reel ( Gerçek ) Sayılar</a:t>
            </a:r>
          </a:p>
          <a:p>
            <a:r>
              <a:rPr lang="tr-TR" sz="800" b="1" dirty="0">
                <a:solidFill>
                  <a:schemeClr val="bg1">
                    <a:lumMod val="65000"/>
                  </a:schemeClr>
                </a:solidFill>
              </a:rPr>
              <a:t>Tek Sayı</a:t>
            </a:r>
          </a:p>
          <a:p>
            <a:r>
              <a:rPr lang="tr-TR" sz="800" b="1" dirty="0">
                <a:solidFill>
                  <a:schemeClr val="bg1">
                    <a:lumMod val="65000"/>
                  </a:schemeClr>
                </a:solidFill>
              </a:rPr>
              <a:t>Çift Sayı</a:t>
            </a:r>
          </a:p>
          <a:p>
            <a:r>
              <a:rPr lang="tr-TR" sz="800" b="1" dirty="0">
                <a:solidFill>
                  <a:schemeClr val="bg1">
                    <a:lumMod val="65000"/>
                  </a:schemeClr>
                </a:solidFill>
              </a:rPr>
              <a:t>Pozitif Sayı</a:t>
            </a:r>
          </a:p>
          <a:p>
            <a:r>
              <a:rPr lang="tr-TR" sz="800" b="1" dirty="0">
                <a:solidFill>
                  <a:schemeClr val="bg1">
                    <a:lumMod val="65000"/>
                  </a:schemeClr>
                </a:solidFill>
              </a:rPr>
              <a:t>Negatif Sayı</a:t>
            </a:r>
          </a:p>
          <a:p>
            <a:r>
              <a:rPr lang="tr-TR" sz="800" b="1" dirty="0">
                <a:solidFill>
                  <a:schemeClr val="bg1">
                    <a:lumMod val="65000"/>
                  </a:schemeClr>
                </a:solidFill>
              </a:rPr>
              <a:t>Asal Sayı</a:t>
            </a:r>
          </a:p>
          <a:p>
            <a:r>
              <a:rPr lang="tr-TR" sz="800" b="1" dirty="0"/>
              <a:t>Aralarında Asal Sayılar</a:t>
            </a:r>
          </a:p>
          <a:p>
            <a:r>
              <a:rPr lang="tr-TR" sz="800" b="1" dirty="0">
                <a:solidFill>
                  <a:schemeClr val="bg1">
                    <a:lumMod val="65000"/>
                  </a:schemeClr>
                </a:solidFill>
              </a:rPr>
              <a:t>Ardışık Sayılar</a:t>
            </a:r>
          </a:p>
          <a:p>
            <a:r>
              <a:rPr lang="tr-TR" sz="800" b="1" dirty="0">
                <a:solidFill>
                  <a:schemeClr val="bg1">
                    <a:lumMod val="65000"/>
                  </a:schemeClr>
                </a:solidFill>
              </a:rPr>
              <a:t>Faktöriyel</a:t>
            </a:r>
          </a:p>
          <a:p>
            <a:r>
              <a:rPr lang="tr-TR" sz="800" b="1" dirty="0">
                <a:solidFill>
                  <a:schemeClr val="bg1">
                    <a:lumMod val="65000"/>
                  </a:schemeClr>
                </a:solidFill>
              </a:rPr>
              <a:t>Sayı Basamakları</a:t>
            </a:r>
          </a:p>
          <a:p>
            <a:r>
              <a:rPr lang="tr-TR" sz="800" b="1" dirty="0">
                <a:solidFill>
                  <a:schemeClr val="bg1">
                    <a:lumMod val="65000"/>
                  </a:schemeClr>
                </a:solidFill>
              </a:rPr>
              <a:t>Tam Sayılarda Dört İşlem</a:t>
            </a:r>
          </a:p>
        </p:txBody>
      </p:sp>
    </p:spTree>
    <p:extLst>
      <p:ext uri="{BB962C8B-B14F-4D97-AF65-F5344CB8AC3E}">
        <p14:creationId xmlns:p14="http://schemas.microsoft.com/office/powerpoint/2010/main" xmlns="" val="19115165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1988840"/>
            <a:ext cx="1403648" cy="486916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0" y="0"/>
            <a:ext cx="1403648" cy="1196752"/>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1547664" y="44624"/>
            <a:ext cx="7488832" cy="6768751"/>
          </a:xfrm>
          <a:prstGeom prst="rect">
            <a:avLst/>
          </a:prstGeom>
          <a:solidFill>
            <a:schemeClr val="bg1">
              <a:alpha val="94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133212" y="548680"/>
            <a:ext cx="1198428" cy="590465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133212" y="0"/>
            <a:ext cx="1198428" cy="50043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28" name="Picture 4" descr="MAKÜ-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1" y="116632"/>
            <a:ext cx="1063951" cy="383799"/>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Dikdörtgen 10"/>
          <p:cNvSpPr/>
          <p:nvPr/>
        </p:nvSpPr>
        <p:spPr>
          <a:xfrm>
            <a:off x="143000" y="6520986"/>
            <a:ext cx="1188640" cy="33701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Dikdörtgen 4"/>
          <p:cNvSpPr/>
          <p:nvPr/>
        </p:nvSpPr>
        <p:spPr>
          <a:xfrm>
            <a:off x="107504" y="6597932"/>
            <a:ext cx="1144865" cy="215444"/>
          </a:xfrm>
          <a:prstGeom prst="rect">
            <a:avLst/>
          </a:prstGeom>
          <a:noFill/>
        </p:spPr>
        <p:txBody>
          <a:bodyPr wrap="none" lIns="91440" tIns="45720" rIns="91440" bIns="45720">
            <a:spAutoFit/>
          </a:bodyPr>
          <a:lstStyle/>
          <a:p>
            <a:r>
              <a:rPr lang="tr-TR" sz="500" b="1" cap="none" spc="0" dirty="0" smtClean="0">
                <a:ln w="10541" cmpd="sng">
                  <a:noFill/>
                  <a:prstDash val="solid"/>
                </a:ln>
                <a:effectLst/>
              </a:rPr>
              <a:t>Öğr Gör  </a:t>
            </a:r>
            <a:r>
              <a:rPr lang="tr-TR" sz="800" b="1" dirty="0" smtClean="0">
                <a:ln w="10541" cmpd="sng">
                  <a:noFill/>
                  <a:prstDash val="solid"/>
                </a:ln>
              </a:rPr>
              <a:t>Hüseyin TURGUT</a:t>
            </a:r>
            <a:endParaRPr lang="tr-TR" sz="800" b="1" cap="none" spc="0" dirty="0">
              <a:ln w="10541" cmpd="sng">
                <a:noFill/>
                <a:prstDash val="solid"/>
              </a:ln>
              <a:effectLst/>
            </a:endParaRPr>
          </a:p>
        </p:txBody>
      </p:sp>
      <p:sp>
        <p:nvSpPr>
          <p:cNvPr id="12" name="Dikdörtgen 11"/>
          <p:cNvSpPr/>
          <p:nvPr/>
        </p:nvSpPr>
        <p:spPr>
          <a:xfrm>
            <a:off x="180151" y="601619"/>
            <a:ext cx="944759" cy="553998"/>
          </a:xfrm>
          <a:prstGeom prst="rect">
            <a:avLst/>
          </a:prstGeom>
        </p:spPr>
        <p:txBody>
          <a:bodyPr wrap="square">
            <a:spAutoFit/>
          </a:bodyPr>
          <a:lstStyle/>
          <a:p>
            <a:r>
              <a:rPr lang="tr-TR" sz="1000" b="1" dirty="0" smtClean="0"/>
              <a:t>Mesleki Matematiğe Giriş</a:t>
            </a:r>
          </a:p>
        </p:txBody>
      </p:sp>
      <p:sp>
        <p:nvSpPr>
          <p:cNvPr id="13" name="Dikdörtgen 12"/>
          <p:cNvSpPr/>
          <p:nvPr/>
        </p:nvSpPr>
        <p:spPr>
          <a:xfrm>
            <a:off x="0" y="1268760"/>
            <a:ext cx="1403648" cy="64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Dikdörtgen 1"/>
          <p:cNvSpPr/>
          <p:nvPr/>
        </p:nvSpPr>
        <p:spPr>
          <a:xfrm>
            <a:off x="1691680" y="304840"/>
            <a:ext cx="1634807" cy="369332"/>
          </a:xfrm>
          <a:prstGeom prst="rect">
            <a:avLst/>
          </a:prstGeom>
        </p:spPr>
        <p:txBody>
          <a:bodyPr wrap="none">
            <a:spAutoFit/>
          </a:bodyPr>
          <a:lstStyle/>
          <a:p>
            <a:r>
              <a:rPr lang="tr-TR" b="1" dirty="0" smtClean="0"/>
              <a:t>SAYI KÜMELERİ</a:t>
            </a:r>
            <a:endParaRPr lang="tr-TR" dirty="0"/>
          </a:p>
        </p:txBody>
      </p:sp>
      <p:grpSp>
        <p:nvGrpSpPr>
          <p:cNvPr id="14" name="Grup 13"/>
          <p:cNvGrpSpPr/>
          <p:nvPr/>
        </p:nvGrpSpPr>
        <p:grpSpPr>
          <a:xfrm>
            <a:off x="7812496" y="44624"/>
            <a:ext cx="1224000" cy="1152000"/>
            <a:chOff x="7812496" y="44624"/>
            <a:chExt cx="1224000" cy="1152000"/>
          </a:xfrm>
        </p:grpSpPr>
        <p:sp>
          <p:nvSpPr>
            <p:cNvPr id="16" name="Çapraz Şerit 15"/>
            <p:cNvSpPr/>
            <p:nvPr/>
          </p:nvSpPr>
          <p:spPr>
            <a:xfrm rot="5400000">
              <a:off x="7848496" y="8624"/>
              <a:ext cx="1152000" cy="1224000"/>
            </a:xfrm>
            <a:prstGeom prst="diagStripe">
              <a:avLst/>
            </a:prstGeom>
            <a:gradFill>
              <a:gsLst>
                <a:gs pos="15000">
                  <a:srgbClr val="FF0000">
                    <a:alpha val="90000"/>
                  </a:srgbClr>
                </a:gs>
                <a:gs pos="97083">
                  <a:srgbClr val="C00000"/>
                </a:gs>
                <a:gs pos="49000">
                  <a:srgbClr val="FF8B8B"/>
                </a:gs>
              </a:gsLst>
            </a:gradFill>
            <a:ln>
              <a:noFill/>
            </a:ln>
            <a:effectLst>
              <a:outerShdw blurRad="139700" dist="23000" dir="5400000" sx="98000" sy="98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solidFill>
                  <a:schemeClr val="tx1"/>
                </a:solidFill>
              </a:endParaRPr>
            </a:p>
          </p:txBody>
        </p:sp>
        <p:sp>
          <p:nvSpPr>
            <p:cNvPr id="17" name="Dikdörtgen 16"/>
            <p:cNvSpPr/>
            <p:nvPr/>
          </p:nvSpPr>
          <p:spPr>
            <a:xfrm rot="2584166">
              <a:off x="8301244" y="231891"/>
              <a:ext cx="442750" cy="400110"/>
            </a:xfrm>
            <a:prstGeom prst="rect">
              <a:avLst/>
            </a:prstGeom>
            <a:noFill/>
          </p:spPr>
          <p:txBody>
            <a:bodyPr wrap="none" lIns="91440" tIns="45720" rIns="91440" bIns="45720">
              <a:spAutoFit/>
            </a:bodyPr>
            <a:lstStyle/>
            <a:p>
              <a:pPr algn="ctr"/>
              <a:r>
                <a:rPr lang="tr-TR"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EK</a:t>
              </a:r>
              <a:endParaRPr lang="tr-TR"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3" name="Dikdörtgen 2"/>
          <p:cNvSpPr/>
          <p:nvPr/>
        </p:nvSpPr>
        <p:spPr>
          <a:xfrm>
            <a:off x="1713036" y="878618"/>
            <a:ext cx="6711459" cy="1815882"/>
          </a:xfrm>
          <a:prstGeom prst="rect">
            <a:avLst/>
          </a:prstGeom>
        </p:spPr>
        <p:txBody>
          <a:bodyPr wrap="square">
            <a:spAutoFit/>
          </a:bodyPr>
          <a:lstStyle/>
          <a:p>
            <a:r>
              <a:rPr lang="tr-TR" sz="1400" b="1" dirty="0">
                <a:solidFill>
                  <a:srgbClr val="C00000"/>
                </a:solidFill>
              </a:rPr>
              <a:t>Asal Çarpanlar nerede karşımıza çıkıyor</a:t>
            </a:r>
            <a:r>
              <a:rPr lang="tr-TR" sz="1400" b="1" dirty="0" smtClean="0">
                <a:solidFill>
                  <a:srgbClr val="C00000"/>
                </a:solidFill>
              </a:rPr>
              <a:t>?</a:t>
            </a:r>
          </a:p>
          <a:p>
            <a:endParaRPr lang="tr-TR" sz="1400" b="1" dirty="0">
              <a:solidFill>
                <a:srgbClr val="C00000"/>
              </a:solidFill>
            </a:endParaRPr>
          </a:p>
          <a:p>
            <a:r>
              <a:rPr lang="tr-TR" sz="1400" dirty="0">
                <a:solidFill>
                  <a:srgbClr val="C00000"/>
                </a:solidFill>
              </a:rPr>
              <a:t>Yine asal sayıların tanımından yola çıkarak “Her tam sayının ya kendisi asaldır ya da asalların çarpımı şeklinde yazılabilir.” demek mümkün. Bu noktada, asal sayı olmayan tam sayıları yani bileşik sayıları yazabilmek için o sayının asal çarpanlarından faydalanabiliyoruz. Asal çarpanlar, biz fark etmesek de günlük hayatımızı kolaylaştırıyor. İnternet bankacılığı, güvenli alışveriş gibi şifreleme (kriptoloji) gerektiren alanlarda asal çarpanlardan faydalanıldığını biliyor musun?</a:t>
            </a:r>
          </a:p>
        </p:txBody>
      </p:sp>
      <p:sp>
        <p:nvSpPr>
          <p:cNvPr id="18" name="Dikdörtgen 17"/>
          <p:cNvSpPr/>
          <p:nvPr/>
        </p:nvSpPr>
        <p:spPr>
          <a:xfrm>
            <a:off x="107504" y="2276872"/>
            <a:ext cx="1250663" cy="2185214"/>
          </a:xfrm>
          <a:prstGeom prst="rect">
            <a:avLst/>
          </a:prstGeom>
        </p:spPr>
        <p:txBody>
          <a:bodyPr wrap="none">
            <a:spAutoFit/>
          </a:bodyPr>
          <a:lstStyle/>
          <a:p>
            <a:r>
              <a:rPr lang="tr-TR" sz="800" b="1" dirty="0">
                <a:solidFill>
                  <a:schemeClr val="bg1">
                    <a:lumMod val="65000"/>
                  </a:schemeClr>
                </a:solidFill>
              </a:rPr>
              <a:t>TEMEL KAVRAMLAR</a:t>
            </a:r>
          </a:p>
          <a:p>
            <a:r>
              <a:rPr lang="tr-TR" sz="800" b="1" dirty="0">
                <a:solidFill>
                  <a:schemeClr val="bg1">
                    <a:lumMod val="65000"/>
                  </a:schemeClr>
                </a:solidFill>
              </a:rPr>
              <a:t>Sayma Sayıları</a:t>
            </a:r>
          </a:p>
          <a:p>
            <a:r>
              <a:rPr lang="tr-TR" sz="800" b="1" dirty="0">
                <a:solidFill>
                  <a:schemeClr val="bg1">
                    <a:lumMod val="65000"/>
                  </a:schemeClr>
                </a:solidFill>
              </a:rPr>
              <a:t>Doğal Sayılar</a:t>
            </a:r>
          </a:p>
          <a:p>
            <a:r>
              <a:rPr lang="tr-TR" sz="800" b="1" dirty="0">
                <a:solidFill>
                  <a:schemeClr val="bg1">
                    <a:lumMod val="65000"/>
                  </a:schemeClr>
                </a:solidFill>
              </a:rPr>
              <a:t>Tam Sayılar</a:t>
            </a:r>
          </a:p>
          <a:p>
            <a:r>
              <a:rPr lang="tr-TR" sz="800" b="1" dirty="0">
                <a:solidFill>
                  <a:schemeClr val="bg1">
                    <a:lumMod val="65000"/>
                  </a:schemeClr>
                </a:solidFill>
              </a:rPr>
              <a:t>Rasyonel Sayılar</a:t>
            </a:r>
          </a:p>
          <a:p>
            <a:r>
              <a:rPr lang="tr-TR" sz="800" b="1" dirty="0">
                <a:solidFill>
                  <a:schemeClr val="bg1">
                    <a:lumMod val="65000"/>
                  </a:schemeClr>
                </a:solidFill>
              </a:rPr>
              <a:t>İrrasyonel Sayılar   </a:t>
            </a:r>
          </a:p>
          <a:p>
            <a:r>
              <a:rPr lang="tr-TR" sz="800" b="1" dirty="0">
                <a:solidFill>
                  <a:schemeClr val="bg1">
                    <a:lumMod val="65000"/>
                  </a:schemeClr>
                </a:solidFill>
              </a:rPr>
              <a:t>Reel ( Gerçek ) Sayılar</a:t>
            </a:r>
          </a:p>
          <a:p>
            <a:r>
              <a:rPr lang="tr-TR" sz="800" b="1" dirty="0">
                <a:solidFill>
                  <a:schemeClr val="bg1">
                    <a:lumMod val="65000"/>
                  </a:schemeClr>
                </a:solidFill>
              </a:rPr>
              <a:t>Tek Sayı</a:t>
            </a:r>
          </a:p>
          <a:p>
            <a:r>
              <a:rPr lang="tr-TR" sz="800" b="1" dirty="0">
                <a:solidFill>
                  <a:schemeClr val="bg1">
                    <a:lumMod val="65000"/>
                  </a:schemeClr>
                </a:solidFill>
              </a:rPr>
              <a:t>Çift Sayı</a:t>
            </a:r>
          </a:p>
          <a:p>
            <a:r>
              <a:rPr lang="tr-TR" sz="800" b="1" dirty="0">
                <a:solidFill>
                  <a:schemeClr val="bg1">
                    <a:lumMod val="65000"/>
                  </a:schemeClr>
                </a:solidFill>
              </a:rPr>
              <a:t>Pozitif Sayı</a:t>
            </a:r>
          </a:p>
          <a:p>
            <a:r>
              <a:rPr lang="tr-TR" sz="800" b="1" dirty="0">
                <a:solidFill>
                  <a:schemeClr val="bg1">
                    <a:lumMod val="65000"/>
                  </a:schemeClr>
                </a:solidFill>
              </a:rPr>
              <a:t>Negatif Sayı</a:t>
            </a:r>
          </a:p>
          <a:p>
            <a:r>
              <a:rPr lang="tr-TR" sz="800" b="1" dirty="0">
                <a:solidFill>
                  <a:schemeClr val="bg1">
                    <a:lumMod val="65000"/>
                  </a:schemeClr>
                </a:solidFill>
              </a:rPr>
              <a:t>Asal Sayı</a:t>
            </a:r>
          </a:p>
          <a:p>
            <a:r>
              <a:rPr lang="tr-TR" sz="800" b="1" dirty="0"/>
              <a:t>Aralarında Asal Sayılar</a:t>
            </a:r>
          </a:p>
          <a:p>
            <a:r>
              <a:rPr lang="tr-TR" sz="800" b="1" dirty="0">
                <a:solidFill>
                  <a:schemeClr val="bg1">
                    <a:lumMod val="65000"/>
                  </a:schemeClr>
                </a:solidFill>
              </a:rPr>
              <a:t>Ardışık Sayılar</a:t>
            </a:r>
          </a:p>
          <a:p>
            <a:r>
              <a:rPr lang="tr-TR" sz="800" b="1" dirty="0">
                <a:solidFill>
                  <a:schemeClr val="bg1">
                    <a:lumMod val="65000"/>
                  </a:schemeClr>
                </a:solidFill>
              </a:rPr>
              <a:t>Faktöriyel</a:t>
            </a:r>
          </a:p>
          <a:p>
            <a:r>
              <a:rPr lang="tr-TR" sz="800" b="1" dirty="0">
                <a:solidFill>
                  <a:schemeClr val="bg1">
                    <a:lumMod val="65000"/>
                  </a:schemeClr>
                </a:solidFill>
              </a:rPr>
              <a:t>Sayı Basamakları</a:t>
            </a:r>
          </a:p>
          <a:p>
            <a:r>
              <a:rPr lang="tr-TR" sz="800" b="1" dirty="0">
                <a:solidFill>
                  <a:schemeClr val="bg1">
                    <a:lumMod val="65000"/>
                  </a:schemeClr>
                </a:solidFill>
              </a:rPr>
              <a:t>Tam Sayılarda Dört İşlem</a:t>
            </a:r>
          </a:p>
        </p:txBody>
      </p:sp>
    </p:spTree>
    <p:extLst>
      <p:ext uri="{BB962C8B-B14F-4D97-AF65-F5344CB8AC3E}">
        <p14:creationId xmlns:p14="http://schemas.microsoft.com/office/powerpoint/2010/main" xmlns="" val="13448109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1988840"/>
            <a:ext cx="1403648" cy="486916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0" y="0"/>
            <a:ext cx="1403648" cy="1196752"/>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1547664" y="44624"/>
            <a:ext cx="7488832" cy="6768751"/>
          </a:xfrm>
          <a:prstGeom prst="rect">
            <a:avLst/>
          </a:prstGeom>
          <a:solidFill>
            <a:schemeClr val="bg1">
              <a:alpha val="94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133212" y="548680"/>
            <a:ext cx="1198428" cy="590465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133212" y="0"/>
            <a:ext cx="1198428" cy="50043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28" name="Picture 4" descr="MAKÜ-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1" y="116632"/>
            <a:ext cx="1063951" cy="383799"/>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Dikdörtgen 10"/>
          <p:cNvSpPr/>
          <p:nvPr/>
        </p:nvSpPr>
        <p:spPr>
          <a:xfrm>
            <a:off x="143000" y="6520986"/>
            <a:ext cx="1188640" cy="33701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Dikdörtgen 4"/>
          <p:cNvSpPr/>
          <p:nvPr/>
        </p:nvSpPr>
        <p:spPr>
          <a:xfrm>
            <a:off x="107504" y="6597932"/>
            <a:ext cx="1144865" cy="215444"/>
          </a:xfrm>
          <a:prstGeom prst="rect">
            <a:avLst/>
          </a:prstGeom>
          <a:noFill/>
        </p:spPr>
        <p:txBody>
          <a:bodyPr wrap="none" lIns="91440" tIns="45720" rIns="91440" bIns="45720">
            <a:spAutoFit/>
          </a:bodyPr>
          <a:lstStyle/>
          <a:p>
            <a:r>
              <a:rPr lang="tr-TR" sz="500" b="1" cap="none" spc="0" dirty="0" smtClean="0">
                <a:ln w="10541" cmpd="sng">
                  <a:noFill/>
                  <a:prstDash val="solid"/>
                </a:ln>
                <a:effectLst/>
              </a:rPr>
              <a:t>Öğr Gör  </a:t>
            </a:r>
            <a:r>
              <a:rPr lang="tr-TR" sz="800" b="1" dirty="0" smtClean="0">
                <a:ln w="10541" cmpd="sng">
                  <a:noFill/>
                  <a:prstDash val="solid"/>
                </a:ln>
              </a:rPr>
              <a:t>Hüseyin TURGUT</a:t>
            </a:r>
            <a:endParaRPr lang="tr-TR" sz="800" b="1" cap="none" spc="0" dirty="0">
              <a:ln w="10541" cmpd="sng">
                <a:noFill/>
                <a:prstDash val="solid"/>
              </a:ln>
              <a:effectLst/>
            </a:endParaRPr>
          </a:p>
        </p:txBody>
      </p:sp>
      <p:sp>
        <p:nvSpPr>
          <p:cNvPr id="12" name="Dikdörtgen 11"/>
          <p:cNvSpPr/>
          <p:nvPr/>
        </p:nvSpPr>
        <p:spPr>
          <a:xfrm>
            <a:off x="180151" y="601619"/>
            <a:ext cx="944759" cy="553998"/>
          </a:xfrm>
          <a:prstGeom prst="rect">
            <a:avLst/>
          </a:prstGeom>
        </p:spPr>
        <p:txBody>
          <a:bodyPr wrap="square">
            <a:spAutoFit/>
          </a:bodyPr>
          <a:lstStyle/>
          <a:p>
            <a:r>
              <a:rPr lang="tr-TR" sz="1000" b="1" dirty="0" smtClean="0"/>
              <a:t>Mesleki Matematiğe Giriş</a:t>
            </a:r>
          </a:p>
        </p:txBody>
      </p:sp>
      <p:sp>
        <p:nvSpPr>
          <p:cNvPr id="13" name="Dikdörtgen 12"/>
          <p:cNvSpPr/>
          <p:nvPr/>
        </p:nvSpPr>
        <p:spPr>
          <a:xfrm>
            <a:off x="0" y="1268760"/>
            <a:ext cx="1403648" cy="64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Dikdörtgen 1"/>
          <p:cNvSpPr/>
          <p:nvPr/>
        </p:nvSpPr>
        <p:spPr>
          <a:xfrm>
            <a:off x="1691680" y="304840"/>
            <a:ext cx="1634807" cy="369332"/>
          </a:xfrm>
          <a:prstGeom prst="rect">
            <a:avLst/>
          </a:prstGeom>
        </p:spPr>
        <p:txBody>
          <a:bodyPr wrap="none">
            <a:spAutoFit/>
          </a:bodyPr>
          <a:lstStyle/>
          <a:p>
            <a:r>
              <a:rPr lang="tr-TR" b="1" dirty="0" smtClean="0"/>
              <a:t>SAYI KÜMELERİ</a:t>
            </a:r>
            <a:endParaRPr lang="tr-TR" dirty="0"/>
          </a:p>
        </p:txBody>
      </p:sp>
      <p:sp>
        <p:nvSpPr>
          <p:cNvPr id="15" name="Dikdörtgen 14"/>
          <p:cNvSpPr/>
          <p:nvPr/>
        </p:nvSpPr>
        <p:spPr>
          <a:xfrm>
            <a:off x="1809382" y="1010831"/>
            <a:ext cx="7155106" cy="5078313"/>
          </a:xfrm>
          <a:prstGeom prst="rect">
            <a:avLst/>
          </a:prstGeom>
        </p:spPr>
        <p:txBody>
          <a:bodyPr wrap="square">
            <a:spAutoFit/>
          </a:bodyPr>
          <a:lstStyle/>
          <a:p>
            <a:pPr marL="285750" indent="-285750">
              <a:buFont typeface="Arial" pitchFamily="34" charset="0"/>
              <a:buChar char="•"/>
            </a:pPr>
            <a:r>
              <a:rPr lang="tr-TR" b="1" dirty="0">
                <a:solidFill>
                  <a:srgbClr val="C00000"/>
                </a:solidFill>
              </a:rPr>
              <a:t>Ardışık </a:t>
            </a:r>
            <a:r>
              <a:rPr lang="tr-TR" b="1" dirty="0" smtClean="0">
                <a:solidFill>
                  <a:srgbClr val="C00000"/>
                </a:solidFill>
              </a:rPr>
              <a:t>Sayılar</a:t>
            </a:r>
          </a:p>
          <a:p>
            <a:r>
              <a:rPr lang="tr-TR" dirty="0" smtClean="0"/>
              <a:t>Belirli </a:t>
            </a:r>
            <a:r>
              <a:rPr lang="tr-TR" dirty="0"/>
              <a:t>bir kural doğrultusunda art arda gelen sayı dizilerine </a:t>
            </a:r>
            <a:r>
              <a:rPr lang="tr-TR" b="1" u="sng" dirty="0" smtClean="0"/>
              <a:t>ardışık sayılar</a:t>
            </a:r>
            <a:r>
              <a:rPr lang="tr-TR" b="1" u="sng" dirty="0"/>
              <a:t> </a:t>
            </a:r>
            <a:r>
              <a:rPr lang="tr-TR" dirty="0"/>
              <a:t>denir</a:t>
            </a:r>
            <a:r>
              <a:rPr lang="tr-TR" dirty="0" smtClean="0"/>
              <a:t>.</a:t>
            </a:r>
          </a:p>
          <a:p>
            <a:endParaRPr lang="tr-TR" dirty="0"/>
          </a:p>
          <a:p>
            <a:r>
              <a:rPr lang="tr-TR" dirty="0"/>
              <a:t>n bir tam sayı olsun. O halde</a:t>
            </a:r>
            <a:r>
              <a:rPr lang="tr-TR" dirty="0" smtClean="0"/>
              <a:t>,</a:t>
            </a:r>
          </a:p>
          <a:p>
            <a:endParaRPr lang="tr-TR" dirty="0"/>
          </a:p>
          <a:p>
            <a:pPr marL="285750" indent="-285750">
              <a:buFont typeface="Arial" pitchFamily="34" charset="0"/>
              <a:buChar char="•"/>
            </a:pPr>
            <a:r>
              <a:rPr lang="tr-TR" dirty="0"/>
              <a:t>Ardışık dört tam sayı sırasıyla;</a:t>
            </a:r>
          </a:p>
          <a:p>
            <a:r>
              <a:rPr lang="tr-TR" dirty="0" smtClean="0"/>
              <a:t>	n</a:t>
            </a:r>
            <a:r>
              <a:rPr lang="tr-TR" dirty="0"/>
              <a:t>, n + 1, n + 2, n + 3 </a:t>
            </a:r>
            <a:r>
              <a:rPr lang="tr-TR" dirty="0" err="1"/>
              <a:t>dır</a:t>
            </a:r>
            <a:r>
              <a:rPr lang="tr-TR" dirty="0" smtClean="0"/>
              <a:t>.</a:t>
            </a:r>
          </a:p>
          <a:p>
            <a:endParaRPr lang="tr-TR" dirty="0"/>
          </a:p>
          <a:p>
            <a:pPr marL="285750" indent="-285750">
              <a:buFont typeface="Arial" pitchFamily="34" charset="0"/>
              <a:buChar char="•"/>
            </a:pPr>
            <a:r>
              <a:rPr lang="tr-TR" dirty="0"/>
              <a:t>Ardışık dört çift sayı sırasıyla;</a:t>
            </a:r>
          </a:p>
          <a:p>
            <a:r>
              <a:rPr lang="tr-TR" dirty="0" smtClean="0"/>
              <a:t>	2n</a:t>
            </a:r>
            <a:r>
              <a:rPr lang="tr-TR" dirty="0"/>
              <a:t>, 2n + 2, 2n + 4, 2n + 6 </a:t>
            </a:r>
            <a:r>
              <a:rPr lang="tr-TR" dirty="0" err="1"/>
              <a:t>dır</a:t>
            </a:r>
            <a:r>
              <a:rPr lang="tr-TR" dirty="0" smtClean="0"/>
              <a:t>.</a:t>
            </a:r>
          </a:p>
          <a:p>
            <a:endParaRPr lang="tr-TR" dirty="0"/>
          </a:p>
          <a:p>
            <a:pPr marL="285750" indent="-285750">
              <a:buFont typeface="Arial" pitchFamily="34" charset="0"/>
              <a:buChar char="•"/>
            </a:pPr>
            <a:r>
              <a:rPr lang="tr-TR" dirty="0"/>
              <a:t>Ardışık dört tek sayı sırasıyla;</a:t>
            </a:r>
          </a:p>
          <a:p>
            <a:r>
              <a:rPr lang="tr-TR" dirty="0" smtClean="0"/>
              <a:t>	2n </a:t>
            </a:r>
            <a:r>
              <a:rPr lang="tr-TR" dirty="0"/>
              <a:t>+ 1, 2n + 3, 2n + 5, 2n + 7 </a:t>
            </a:r>
            <a:r>
              <a:rPr lang="tr-TR" dirty="0" err="1"/>
              <a:t>dir</a:t>
            </a:r>
            <a:r>
              <a:rPr lang="tr-TR" dirty="0" smtClean="0"/>
              <a:t>.</a:t>
            </a:r>
          </a:p>
          <a:p>
            <a:endParaRPr lang="tr-TR" dirty="0"/>
          </a:p>
          <a:p>
            <a:pPr marL="285750" indent="-285750">
              <a:buFont typeface="Arial" pitchFamily="34" charset="0"/>
              <a:buChar char="•"/>
            </a:pPr>
            <a:r>
              <a:rPr lang="tr-TR" dirty="0"/>
              <a:t>Beşin katı olan ardışık dört tam sayı sırasıyla;</a:t>
            </a:r>
          </a:p>
          <a:p>
            <a:r>
              <a:rPr lang="tr-TR" dirty="0" smtClean="0"/>
              <a:t>	5n</a:t>
            </a:r>
            <a:r>
              <a:rPr lang="tr-TR" dirty="0"/>
              <a:t>, 5n + 5, 5n + 10, 5n + 15 </a:t>
            </a:r>
            <a:r>
              <a:rPr lang="tr-TR" dirty="0" err="1"/>
              <a:t>dir</a:t>
            </a:r>
            <a:r>
              <a:rPr lang="tr-TR" dirty="0"/>
              <a:t>.</a:t>
            </a:r>
          </a:p>
          <a:p>
            <a:endParaRPr lang="tr-TR" dirty="0"/>
          </a:p>
        </p:txBody>
      </p:sp>
      <p:sp>
        <p:nvSpPr>
          <p:cNvPr id="14" name="Dikdörtgen 13"/>
          <p:cNvSpPr/>
          <p:nvPr/>
        </p:nvSpPr>
        <p:spPr>
          <a:xfrm>
            <a:off x="107504" y="2276872"/>
            <a:ext cx="1250663" cy="2185214"/>
          </a:xfrm>
          <a:prstGeom prst="rect">
            <a:avLst/>
          </a:prstGeom>
        </p:spPr>
        <p:txBody>
          <a:bodyPr wrap="none">
            <a:spAutoFit/>
          </a:bodyPr>
          <a:lstStyle/>
          <a:p>
            <a:r>
              <a:rPr lang="tr-TR" sz="800" b="1" dirty="0">
                <a:solidFill>
                  <a:schemeClr val="bg1">
                    <a:lumMod val="65000"/>
                  </a:schemeClr>
                </a:solidFill>
              </a:rPr>
              <a:t>TEMEL KAVRAMLAR</a:t>
            </a:r>
          </a:p>
          <a:p>
            <a:r>
              <a:rPr lang="tr-TR" sz="800" b="1" dirty="0">
                <a:solidFill>
                  <a:schemeClr val="bg1">
                    <a:lumMod val="65000"/>
                  </a:schemeClr>
                </a:solidFill>
              </a:rPr>
              <a:t>Sayma Sayıları</a:t>
            </a:r>
          </a:p>
          <a:p>
            <a:r>
              <a:rPr lang="tr-TR" sz="800" b="1" dirty="0">
                <a:solidFill>
                  <a:schemeClr val="bg1">
                    <a:lumMod val="65000"/>
                  </a:schemeClr>
                </a:solidFill>
              </a:rPr>
              <a:t>Doğal Sayılar</a:t>
            </a:r>
          </a:p>
          <a:p>
            <a:r>
              <a:rPr lang="tr-TR" sz="800" b="1" dirty="0">
                <a:solidFill>
                  <a:schemeClr val="bg1">
                    <a:lumMod val="65000"/>
                  </a:schemeClr>
                </a:solidFill>
              </a:rPr>
              <a:t>Tam Sayılar</a:t>
            </a:r>
          </a:p>
          <a:p>
            <a:r>
              <a:rPr lang="tr-TR" sz="800" b="1" dirty="0">
                <a:solidFill>
                  <a:schemeClr val="bg1">
                    <a:lumMod val="65000"/>
                  </a:schemeClr>
                </a:solidFill>
              </a:rPr>
              <a:t>Rasyonel Sayılar</a:t>
            </a:r>
          </a:p>
          <a:p>
            <a:r>
              <a:rPr lang="tr-TR" sz="800" b="1" dirty="0">
                <a:solidFill>
                  <a:schemeClr val="bg1">
                    <a:lumMod val="65000"/>
                  </a:schemeClr>
                </a:solidFill>
              </a:rPr>
              <a:t>İrrasyonel Sayılar   </a:t>
            </a:r>
          </a:p>
          <a:p>
            <a:r>
              <a:rPr lang="tr-TR" sz="800" b="1" dirty="0">
                <a:solidFill>
                  <a:schemeClr val="bg1">
                    <a:lumMod val="65000"/>
                  </a:schemeClr>
                </a:solidFill>
              </a:rPr>
              <a:t>Reel ( Gerçek ) Sayılar</a:t>
            </a:r>
          </a:p>
          <a:p>
            <a:r>
              <a:rPr lang="tr-TR" sz="800" b="1" dirty="0">
                <a:solidFill>
                  <a:schemeClr val="bg1">
                    <a:lumMod val="65000"/>
                  </a:schemeClr>
                </a:solidFill>
              </a:rPr>
              <a:t>Tek Sayı</a:t>
            </a:r>
          </a:p>
          <a:p>
            <a:r>
              <a:rPr lang="tr-TR" sz="800" b="1" dirty="0">
                <a:solidFill>
                  <a:schemeClr val="bg1">
                    <a:lumMod val="65000"/>
                  </a:schemeClr>
                </a:solidFill>
              </a:rPr>
              <a:t>Çift Sayı</a:t>
            </a:r>
          </a:p>
          <a:p>
            <a:r>
              <a:rPr lang="tr-TR" sz="800" b="1" dirty="0">
                <a:solidFill>
                  <a:schemeClr val="bg1">
                    <a:lumMod val="65000"/>
                  </a:schemeClr>
                </a:solidFill>
              </a:rPr>
              <a:t>Pozitif Sayı</a:t>
            </a:r>
          </a:p>
          <a:p>
            <a:r>
              <a:rPr lang="tr-TR" sz="800" b="1" dirty="0">
                <a:solidFill>
                  <a:schemeClr val="bg1">
                    <a:lumMod val="65000"/>
                  </a:schemeClr>
                </a:solidFill>
              </a:rPr>
              <a:t>Negatif Sayı</a:t>
            </a:r>
          </a:p>
          <a:p>
            <a:r>
              <a:rPr lang="tr-TR" sz="800" b="1" dirty="0">
                <a:solidFill>
                  <a:schemeClr val="bg1">
                    <a:lumMod val="65000"/>
                  </a:schemeClr>
                </a:solidFill>
              </a:rPr>
              <a:t>Asal Sayı</a:t>
            </a:r>
          </a:p>
          <a:p>
            <a:r>
              <a:rPr lang="tr-TR" sz="800" b="1" dirty="0">
                <a:solidFill>
                  <a:schemeClr val="bg1">
                    <a:lumMod val="65000"/>
                  </a:schemeClr>
                </a:solidFill>
              </a:rPr>
              <a:t>Aralarında Asal Sayılar</a:t>
            </a:r>
          </a:p>
          <a:p>
            <a:r>
              <a:rPr lang="tr-TR" sz="800" b="1" dirty="0"/>
              <a:t>Ardışık Sayılar</a:t>
            </a:r>
          </a:p>
          <a:p>
            <a:r>
              <a:rPr lang="tr-TR" sz="800" b="1" dirty="0">
                <a:solidFill>
                  <a:schemeClr val="bg1">
                    <a:lumMod val="65000"/>
                  </a:schemeClr>
                </a:solidFill>
              </a:rPr>
              <a:t>Faktöriyel</a:t>
            </a:r>
          </a:p>
          <a:p>
            <a:r>
              <a:rPr lang="tr-TR" sz="800" b="1" dirty="0">
                <a:solidFill>
                  <a:schemeClr val="bg1">
                    <a:lumMod val="65000"/>
                  </a:schemeClr>
                </a:solidFill>
              </a:rPr>
              <a:t>Sayı Basamakları</a:t>
            </a:r>
          </a:p>
          <a:p>
            <a:r>
              <a:rPr lang="tr-TR" sz="800" b="1" dirty="0">
                <a:solidFill>
                  <a:schemeClr val="bg1">
                    <a:lumMod val="65000"/>
                  </a:schemeClr>
                </a:solidFill>
              </a:rPr>
              <a:t>Tam Sayılarda Dört İşlem</a:t>
            </a:r>
          </a:p>
        </p:txBody>
      </p:sp>
    </p:spTree>
    <p:extLst>
      <p:ext uri="{BB962C8B-B14F-4D97-AF65-F5344CB8AC3E}">
        <p14:creationId xmlns:p14="http://schemas.microsoft.com/office/powerpoint/2010/main" xmlns="" val="39565017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1988840"/>
            <a:ext cx="1403648" cy="486916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0" y="0"/>
            <a:ext cx="1403648" cy="1196752"/>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1547664" y="44624"/>
            <a:ext cx="7488832" cy="6768751"/>
          </a:xfrm>
          <a:prstGeom prst="rect">
            <a:avLst/>
          </a:prstGeom>
          <a:solidFill>
            <a:schemeClr val="bg1">
              <a:alpha val="94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133212" y="548680"/>
            <a:ext cx="1198428" cy="590465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133212" y="0"/>
            <a:ext cx="1198428" cy="50043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28" name="Picture 4" descr="MAKÜ-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1" y="116632"/>
            <a:ext cx="1063951" cy="383799"/>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Dikdörtgen 10"/>
          <p:cNvSpPr/>
          <p:nvPr/>
        </p:nvSpPr>
        <p:spPr>
          <a:xfrm>
            <a:off x="143000" y="6520986"/>
            <a:ext cx="1188640" cy="33701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Dikdörtgen 4"/>
          <p:cNvSpPr/>
          <p:nvPr/>
        </p:nvSpPr>
        <p:spPr>
          <a:xfrm>
            <a:off x="107504" y="6597932"/>
            <a:ext cx="1144865" cy="215444"/>
          </a:xfrm>
          <a:prstGeom prst="rect">
            <a:avLst/>
          </a:prstGeom>
          <a:noFill/>
        </p:spPr>
        <p:txBody>
          <a:bodyPr wrap="none" lIns="91440" tIns="45720" rIns="91440" bIns="45720">
            <a:spAutoFit/>
          </a:bodyPr>
          <a:lstStyle/>
          <a:p>
            <a:r>
              <a:rPr lang="tr-TR" sz="500" b="1" cap="none" spc="0" dirty="0" smtClean="0">
                <a:ln w="10541" cmpd="sng">
                  <a:noFill/>
                  <a:prstDash val="solid"/>
                </a:ln>
                <a:effectLst/>
              </a:rPr>
              <a:t>Öğr Gör  </a:t>
            </a:r>
            <a:r>
              <a:rPr lang="tr-TR" sz="800" b="1" dirty="0" smtClean="0">
                <a:ln w="10541" cmpd="sng">
                  <a:noFill/>
                  <a:prstDash val="solid"/>
                </a:ln>
              </a:rPr>
              <a:t>Hüseyin TURGUT</a:t>
            </a:r>
            <a:endParaRPr lang="tr-TR" sz="800" b="1" cap="none" spc="0" dirty="0">
              <a:ln w="10541" cmpd="sng">
                <a:noFill/>
                <a:prstDash val="solid"/>
              </a:ln>
              <a:effectLst/>
            </a:endParaRPr>
          </a:p>
        </p:txBody>
      </p:sp>
      <p:sp>
        <p:nvSpPr>
          <p:cNvPr id="12" name="Dikdörtgen 11"/>
          <p:cNvSpPr/>
          <p:nvPr/>
        </p:nvSpPr>
        <p:spPr>
          <a:xfrm>
            <a:off x="180151" y="601619"/>
            <a:ext cx="944759" cy="553998"/>
          </a:xfrm>
          <a:prstGeom prst="rect">
            <a:avLst/>
          </a:prstGeom>
        </p:spPr>
        <p:txBody>
          <a:bodyPr wrap="square">
            <a:spAutoFit/>
          </a:bodyPr>
          <a:lstStyle/>
          <a:p>
            <a:r>
              <a:rPr lang="tr-TR" sz="1000" b="1" dirty="0" smtClean="0"/>
              <a:t>Mesleki Matematiğe Giriş</a:t>
            </a:r>
          </a:p>
        </p:txBody>
      </p:sp>
      <p:sp>
        <p:nvSpPr>
          <p:cNvPr id="13" name="Dikdörtgen 12"/>
          <p:cNvSpPr/>
          <p:nvPr/>
        </p:nvSpPr>
        <p:spPr>
          <a:xfrm>
            <a:off x="0" y="1268760"/>
            <a:ext cx="1403648" cy="64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Dikdörtgen 1"/>
          <p:cNvSpPr/>
          <p:nvPr/>
        </p:nvSpPr>
        <p:spPr>
          <a:xfrm>
            <a:off x="1691680" y="304840"/>
            <a:ext cx="1634807" cy="369332"/>
          </a:xfrm>
          <a:prstGeom prst="rect">
            <a:avLst/>
          </a:prstGeom>
        </p:spPr>
        <p:txBody>
          <a:bodyPr wrap="none">
            <a:spAutoFit/>
          </a:bodyPr>
          <a:lstStyle/>
          <a:p>
            <a:r>
              <a:rPr lang="tr-TR" b="1" dirty="0" smtClean="0"/>
              <a:t>SAYI KÜMELERİ</a:t>
            </a:r>
            <a:endParaRPr lang="tr-TR" dirty="0"/>
          </a:p>
        </p:txBody>
      </p:sp>
      <p:sp>
        <p:nvSpPr>
          <p:cNvPr id="15" name="Dikdörtgen 14"/>
          <p:cNvSpPr/>
          <p:nvPr/>
        </p:nvSpPr>
        <p:spPr>
          <a:xfrm>
            <a:off x="1809382" y="1010831"/>
            <a:ext cx="7155106" cy="646331"/>
          </a:xfrm>
          <a:prstGeom prst="rect">
            <a:avLst/>
          </a:prstGeom>
        </p:spPr>
        <p:txBody>
          <a:bodyPr wrap="square">
            <a:spAutoFit/>
          </a:bodyPr>
          <a:lstStyle/>
          <a:p>
            <a:pPr marL="285750" indent="-285750">
              <a:buFont typeface="Arial" pitchFamily="34" charset="0"/>
              <a:buChar char="•"/>
            </a:pPr>
            <a:r>
              <a:rPr lang="tr-TR" b="1" dirty="0">
                <a:solidFill>
                  <a:srgbClr val="C00000"/>
                </a:solidFill>
              </a:rPr>
              <a:t>Ardışık </a:t>
            </a:r>
            <a:r>
              <a:rPr lang="tr-TR" b="1" dirty="0" smtClean="0">
                <a:solidFill>
                  <a:srgbClr val="C00000"/>
                </a:solidFill>
              </a:rPr>
              <a:t>Sayılar</a:t>
            </a:r>
          </a:p>
          <a:p>
            <a:r>
              <a:rPr lang="tr-TR" dirty="0"/>
              <a:t>BAZI ARDIŞIK SAYILARIN </a:t>
            </a:r>
            <a:r>
              <a:rPr lang="tr-TR" dirty="0" smtClean="0"/>
              <a:t>TOPLAMI, </a:t>
            </a:r>
            <a:r>
              <a:rPr lang="tr-TR" dirty="0"/>
              <a:t>n bir sayma sayısı olsun. Bu durumda,</a:t>
            </a:r>
          </a:p>
        </p:txBody>
      </p:sp>
      <p:sp>
        <p:nvSpPr>
          <p:cNvPr id="3" name="Dikdörtgen 2"/>
          <p:cNvSpPr/>
          <p:nvPr/>
        </p:nvSpPr>
        <p:spPr>
          <a:xfrm>
            <a:off x="1778152" y="1988840"/>
            <a:ext cx="7042319" cy="3046988"/>
          </a:xfrm>
          <a:prstGeom prst="rect">
            <a:avLst/>
          </a:prstGeom>
        </p:spPr>
        <p:txBody>
          <a:bodyPr wrap="square">
            <a:spAutoFit/>
          </a:bodyPr>
          <a:lstStyle/>
          <a:p>
            <a:r>
              <a:rPr lang="tr-TR" sz="2400" u="sng" dirty="0"/>
              <a:t>Ardışık sayma sayılarının toplamı</a:t>
            </a:r>
            <a:endParaRPr lang="tr-TR" sz="2400" dirty="0"/>
          </a:p>
          <a:p>
            <a:r>
              <a:rPr lang="tr-TR" sz="2400" dirty="0"/>
              <a:t>          1 + 2 + 3 + ... + n = ( n . (n + 1)) / </a:t>
            </a:r>
            <a:r>
              <a:rPr lang="tr-TR" sz="2400" dirty="0" smtClean="0"/>
              <a:t>2</a:t>
            </a:r>
          </a:p>
          <a:p>
            <a:endParaRPr lang="tr-TR" sz="2400" dirty="0"/>
          </a:p>
          <a:p>
            <a:r>
              <a:rPr lang="tr-TR" sz="2400" u="sng" dirty="0"/>
              <a:t>Ardışık pozitif çift doğal sayıların toplamı ise</a:t>
            </a:r>
            <a:endParaRPr lang="tr-TR" sz="2400" dirty="0"/>
          </a:p>
          <a:p>
            <a:r>
              <a:rPr lang="tr-TR" sz="2400" dirty="0"/>
              <a:t>          2 + 4 + 6 + ... + (2n) = n.(n + 1) </a:t>
            </a:r>
            <a:r>
              <a:rPr lang="tr-TR" sz="2400" dirty="0" err="1"/>
              <a:t>dir</a:t>
            </a:r>
            <a:r>
              <a:rPr lang="tr-TR" sz="2400" dirty="0" smtClean="0"/>
              <a:t>.</a:t>
            </a:r>
          </a:p>
          <a:p>
            <a:endParaRPr lang="tr-TR" sz="2400" dirty="0"/>
          </a:p>
          <a:p>
            <a:r>
              <a:rPr lang="tr-TR" sz="2400" u="sng" dirty="0"/>
              <a:t>Ardışık tek doğal sayıların toplamı</a:t>
            </a:r>
            <a:endParaRPr lang="tr-TR" sz="2400" dirty="0"/>
          </a:p>
          <a:p>
            <a:r>
              <a:rPr lang="tr-TR" sz="2400" dirty="0"/>
              <a:t>          1 + 3 + 5 + ... + (2n + 1) =n²</a:t>
            </a:r>
          </a:p>
        </p:txBody>
      </p:sp>
      <p:sp>
        <p:nvSpPr>
          <p:cNvPr id="16" name="Dikdörtgen 15"/>
          <p:cNvSpPr/>
          <p:nvPr/>
        </p:nvSpPr>
        <p:spPr>
          <a:xfrm>
            <a:off x="107504" y="2276872"/>
            <a:ext cx="1250663" cy="2185214"/>
          </a:xfrm>
          <a:prstGeom prst="rect">
            <a:avLst/>
          </a:prstGeom>
        </p:spPr>
        <p:txBody>
          <a:bodyPr wrap="none">
            <a:spAutoFit/>
          </a:bodyPr>
          <a:lstStyle/>
          <a:p>
            <a:r>
              <a:rPr lang="tr-TR" sz="800" b="1" dirty="0">
                <a:solidFill>
                  <a:schemeClr val="bg1">
                    <a:lumMod val="65000"/>
                  </a:schemeClr>
                </a:solidFill>
              </a:rPr>
              <a:t>TEMEL KAVRAMLAR</a:t>
            </a:r>
          </a:p>
          <a:p>
            <a:r>
              <a:rPr lang="tr-TR" sz="800" b="1" dirty="0">
                <a:solidFill>
                  <a:schemeClr val="bg1">
                    <a:lumMod val="65000"/>
                  </a:schemeClr>
                </a:solidFill>
              </a:rPr>
              <a:t>Sayma Sayıları</a:t>
            </a:r>
          </a:p>
          <a:p>
            <a:r>
              <a:rPr lang="tr-TR" sz="800" b="1" dirty="0">
                <a:solidFill>
                  <a:schemeClr val="bg1">
                    <a:lumMod val="65000"/>
                  </a:schemeClr>
                </a:solidFill>
              </a:rPr>
              <a:t>Doğal Sayılar</a:t>
            </a:r>
          </a:p>
          <a:p>
            <a:r>
              <a:rPr lang="tr-TR" sz="800" b="1" dirty="0">
                <a:solidFill>
                  <a:schemeClr val="bg1">
                    <a:lumMod val="65000"/>
                  </a:schemeClr>
                </a:solidFill>
              </a:rPr>
              <a:t>Tam Sayılar</a:t>
            </a:r>
          </a:p>
          <a:p>
            <a:r>
              <a:rPr lang="tr-TR" sz="800" b="1" dirty="0">
                <a:solidFill>
                  <a:schemeClr val="bg1">
                    <a:lumMod val="65000"/>
                  </a:schemeClr>
                </a:solidFill>
              </a:rPr>
              <a:t>Rasyonel Sayılar</a:t>
            </a:r>
          </a:p>
          <a:p>
            <a:r>
              <a:rPr lang="tr-TR" sz="800" b="1" dirty="0">
                <a:solidFill>
                  <a:schemeClr val="bg1">
                    <a:lumMod val="65000"/>
                  </a:schemeClr>
                </a:solidFill>
              </a:rPr>
              <a:t>İrrasyonel Sayılar   </a:t>
            </a:r>
          </a:p>
          <a:p>
            <a:r>
              <a:rPr lang="tr-TR" sz="800" b="1" dirty="0">
                <a:solidFill>
                  <a:schemeClr val="bg1">
                    <a:lumMod val="65000"/>
                  </a:schemeClr>
                </a:solidFill>
              </a:rPr>
              <a:t>Reel ( Gerçek ) Sayılar</a:t>
            </a:r>
          </a:p>
          <a:p>
            <a:r>
              <a:rPr lang="tr-TR" sz="800" b="1" dirty="0">
                <a:solidFill>
                  <a:schemeClr val="bg1">
                    <a:lumMod val="65000"/>
                  </a:schemeClr>
                </a:solidFill>
              </a:rPr>
              <a:t>Tek Sayı</a:t>
            </a:r>
          </a:p>
          <a:p>
            <a:r>
              <a:rPr lang="tr-TR" sz="800" b="1" dirty="0">
                <a:solidFill>
                  <a:schemeClr val="bg1">
                    <a:lumMod val="65000"/>
                  </a:schemeClr>
                </a:solidFill>
              </a:rPr>
              <a:t>Çift Sayı</a:t>
            </a:r>
          </a:p>
          <a:p>
            <a:r>
              <a:rPr lang="tr-TR" sz="800" b="1" dirty="0">
                <a:solidFill>
                  <a:schemeClr val="bg1">
                    <a:lumMod val="65000"/>
                  </a:schemeClr>
                </a:solidFill>
              </a:rPr>
              <a:t>Pozitif Sayı</a:t>
            </a:r>
          </a:p>
          <a:p>
            <a:r>
              <a:rPr lang="tr-TR" sz="800" b="1" dirty="0">
                <a:solidFill>
                  <a:schemeClr val="bg1">
                    <a:lumMod val="65000"/>
                  </a:schemeClr>
                </a:solidFill>
              </a:rPr>
              <a:t>Negatif Sayı</a:t>
            </a:r>
          </a:p>
          <a:p>
            <a:r>
              <a:rPr lang="tr-TR" sz="800" b="1" dirty="0">
                <a:solidFill>
                  <a:schemeClr val="bg1">
                    <a:lumMod val="65000"/>
                  </a:schemeClr>
                </a:solidFill>
              </a:rPr>
              <a:t>Asal Sayı</a:t>
            </a:r>
          </a:p>
          <a:p>
            <a:r>
              <a:rPr lang="tr-TR" sz="800" b="1" dirty="0">
                <a:solidFill>
                  <a:schemeClr val="bg1">
                    <a:lumMod val="65000"/>
                  </a:schemeClr>
                </a:solidFill>
              </a:rPr>
              <a:t>Aralarında Asal Sayılar</a:t>
            </a:r>
          </a:p>
          <a:p>
            <a:r>
              <a:rPr lang="tr-TR" sz="800" b="1" dirty="0"/>
              <a:t>Ardışık Sayılar</a:t>
            </a:r>
          </a:p>
          <a:p>
            <a:r>
              <a:rPr lang="tr-TR" sz="800" b="1" dirty="0">
                <a:solidFill>
                  <a:schemeClr val="bg1">
                    <a:lumMod val="65000"/>
                  </a:schemeClr>
                </a:solidFill>
              </a:rPr>
              <a:t>Faktöriyel</a:t>
            </a:r>
          </a:p>
          <a:p>
            <a:r>
              <a:rPr lang="tr-TR" sz="800" b="1" dirty="0">
                <a:solidFill>
                  <a:schemeClr val="bg1">
                    <a:lumMod val="65000"/>
                  </a:schemeClr>
                </a:solidFill>
              </a:rPr>
              <a:t>Sayı Basamakları</a:t>
            </a:r>
          </a:p>
          <a:p>
            <a:r>
              <a:rPr lang="tr-TR" sz="800" b="1" dirty="0">
                <a:solidFill>
                  <a:schemeClr val="bg1">
                    <a:lumMod val="65000"/>
                  </a:schemeClr>
                </a:solidFill>
              </a:rPr>
              <a:t>Tam Sayılarda Dört İşlem</a:t>
            </a:r>
          </a:p>
        </p:txBody>
      </p:sp>
    </p:spTree>
    <p:extLst>
      <p:ext uri="{BB962C8B-B14F-4D97-AF65-F5344CB8AC3E}">
        <p14:creationId xmlns:p14="http://schemas.microsoft.com/office/powerpoint/2010/main" xmlns="" val="37419421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1988840"/>
            <a:ext cx="1403648" cy="486916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0" y="0"/>
            <a:ext cx="1403648" cy="1196752"/>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1547664" y="44624"/>
            <a:ext cx="7488832" cy="6768751"/>
          </a:xfrm>
          <a:prstGeom prst="rect">
            <a:avLst/>
          </a:prstGeom>
          <a:solidFill>
            <a:schemeClr val="bg1">
              <a:alpha val="94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133212" y="548680"/>
            <a:ext cx="1198428" cy="590465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133212" y="0"/>
            <a:ext cx="1198428" cy="50043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28" name="Picture 4" descr="MAKÜ-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1" y="116632"/>
            <a:ext cx="1063951" cy="383799"/>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Dikdörtgen 10"/>
          <p:cNvSpPr/>
          <p:nvPr/>
        </p:nvSpPr>
        <p:spPr>
          <a:xfrm>
            <a:off x="143000" y="6520986"/>
            <a:ext cx="1188640" cy="33701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Dikdörtgen 4"/>
          <p:cNvSpPr/>
          <p:nvPr/>
        </p:nvSpPr>
        <p:spPr>
          <a:xfrm>
            <a:off x="107504" y="6597932"/>
            <a:ext cx="1144865" cy="215444"/>
          </a:xfrm>
          <a:prstGeom prst="rect">
            <a:avLst/>
          </a:prstGeom>
          <a:noFill/>
        </p:spPr>
        <p:txBody>
          <a:bodyPr wrap="none" lIns="91440" tIns="45720" rIns="91440" bIns="45720">
            <a:spAutoFit/>
          </a:bodyPr>
          <a:lstStyle/>
          <a:p>
            <a:r>
              <a:rPr lang="tr-TR" sz="500" b="1" cap="none" spc="0" dirty="0" smtClean="0">
                <a:ln w="10541" cmpd="sng">
                  <a:noFill/>
                  <a:prstDash val="solid"/>
                </a:ln>
                <a:effectLst/>
              </a:rPr>
              <a:t>Öğr Gör  </a:t>
            </a:r>
            <a:r>
              <a:rPr lang="tr-TR" sz="800" b="1" dirty="0" smtClean="0">
                <a:ln w="10541" cmpd="sng">
                  <a:noFill/>
                  <a:prstDash val="solid"/>
                </a:ln>
              </a:rPr>
              <a:t>Hüseyin TURGUT</a:t>
            </a:r>
            <a:endParaRPr lang="tr-TR" sz="800" b="1" cap="none" spc="0" dirty="0">
              <a:ln w="10541" cmpd="sng">
                <a:noFill/>
                <a:prstDash val="solid"/>
              </a:ln>
              <a:effectLst/>
            </a:endParaRPr>
          </a:p>
        </p:txBody>
      </p:sp>
      <p:sp>
        <p:nvSpPr>
          <p:cNvPr id="12" name="Dikdörtgen 11"/>
          <p:cNvSpPr/>
          <p:nvPr/>
        </p:nvSpPr>
        <p:spPr>
          <a:xfrm>
            <a:off x="180151" y="601619"/>
            <a:ext cx="944759" cy="553998"/>
          </a:xfrm>
          <a:prstGeom prst="rect">
            <a:avLst/>
          </a:prstGeom>
        </p:spPr>
        <p:txBody>
          <a:bodyPr wrap="square">
            <a:spAutoFit/>
          </a:bodyPr>
          <a:lstStyle/>
          <a:p>
            <a:r>
              <a:rPr lang="tr-TR" sz="1000" b="1" dirty="0" smtClean="0"/>
              <a:t>Mesleki Matematiğe Giriş</a:t>
            </a:r>
          </a:p>
        </p:txBody>
      </p:sp>
      <p:sp>
        <p:nvSpPr>
          <p:cNvPr id="13" name="Dikdörtgen 12"/>
          <p:cNvSpPr/>
          <p:nvPr/>
        </p:nvSpPr>
        <p:spPr>
          <a:xfrm>
            <a:off x="0" y="1268760"/>
            <a:ext cx="1403648" cy="64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13"/>
          <p:cNvSpPr/>
          <p:nvPr/>
        </p:nvSpPr>
        <p:spPr>
          <a:xfrm>
            <a:off x="107504" y="2276872"/>
            <a:ext cx="1250663" cy="2185214"/>
          </a:xfrm>
          <a:prstGeom prst="rect">
            <a:avLst/>
          </a:prstGeom>
        </p:spPr>
        <p:txBody>
          <a:bodyPr wrap="none">
            <a:spAutoFit/>
          </a:bodyPr>
          <a:lstStyle/>
          <a:p>
            <a:r>
              <a:rPr lang="tr-TR" sz="800" b="1" dirty="0"/>
              <a:t>TEMEL KAVRAMLAR</a:t>
            </a:r>
          </a:p>
          <a:p>
            <a:r>
              <a:rPr lang="tr-TR" sz="800" b="1" dirty="0">
                <a:solidFill>
                  <a:schemeClr val="bg1">
                    <a:lumMod val="65000"/>
                  </a:schemeClr>
                </a:solidFill>
              </a:rPr>
              <a:t>Sayma Sayıları</a:t>
            </a:r>
          </a:p>
          <a:p>
            <a:r>
              <a:rPr lang="tr-TR" sz="800" b="1" dirty="0">
                <a:solidFill>
                  <a:schemeClr val="bg1">
                    <a:lumMod val="65000"/>
                  </a:schemeClr>
                </a:solidFill>
              </a:rPr>
              <a:t>Doğal Sayılar</a:t>
            </a:r>
          </a:p>
          <a:p>
            <a:r>
              <a:rPr lang="tr-TR" sz="800" b="1" dirty="0">
                <a:solidFill>
                  <a:schemeClr val="bg1">
                    <a:lumMod val="65000"/>
                  </a:schemeClr>
                </a:solidFill>
              </a:rPr>
              <a:t>Tam Sayılar</a:t>
            </a:r>
          </a:p>
          <a:p>
            <a:r>
              <a:rPr lang="tr-TR" sz="800" b="1" dirty="0">
                <a:solidFill>
                  <a:schemeClr val="bg1">
                    <a:lumMod val="65000"/>
                  </a:schemeClr>
                </a:solidFill>
              </a:rPr>
              <a:t>Rasyonel Sayılar</a:t>
            </a:r>
          </a:p>
          <a:p>
            <a:r>
              <a:rPr lang="tr-TR" sz="800" b="1" dirty="0">
                <a:solidFill>
                  <a:schemeClr val="bg1">
                    <a:lumMod val="65000"/>
                  </a:schemeClr>
                </a:solidFill>
              </a:rPr>
              <a:t>İrrasyonel Sayılar   </a:t>
            </a:r>
          </a:p>
          <a:p>
            <a:r>
              <a:rPr lang="tr-TR" sz="800" b="1" dirty="0">
                <a:solidFill>
                  <a:schemeClr val="bg1">
                    <a:lumMod val="65000"/>
                  </a:schemeClr>
                </a:solidFill>
              </a:rPr>
              <a:t>Reel ( Gerçek ) Sayılar</a:t>
            </a:r>
          </a:p>
          <a:p>
            <a:r>
              <a:rPr lang="tr-TR" sz="800" b="1" dirty="0">
                <a:solidFill>
                  <a:schemeClr val="bg1">
                    <a:lumMod val="65000"/>
                  </a:schemeClr>
                </a:solidFill>
              </a:rPr>
              <a:t>Tek Sayı</a:t>
            </a:r>
          </a:p>
          <a:p>
            <a:r>
              <a:rPr lang="tr-TR" sz="800" b="1" dirty="0">
                <a:solidFill>
                  <a:schemeClr val="bg1">
                    <a:lumMod val="65000"/>
                  </a:schemeClr>
                </a:solidFill>
              </a:rPr>
              <a:t>Çift Sayı</a:t>
            </a:r>
          </a:p>
          <a:p>
            <a:r>
              <a:rPr lang="tr-TR" sz="800" b="1" dirty="0">
                <a:solidFill>
                  <a:schemeClr val="bg1">
                    <a:lumMod val="65000"/>
                  </a:schemeClr>
                </a:solidFill>
              </a:rPr>
              <a:t>Pozitif Sayı</a:t>
            </a:r>
          </a:p>
          <a:p>
            <a:r>
              <a:rPr lang="tr-TR" sz="800" b="1" dirty="0">
                <a:solidFill>
                  <a:schemeClr val="bg1">
                    <a:lumMod val="65000"/>
                  </a:schemeClr>
                </a:solidFill>
              </a:rPr>
              <a:t>Negatif Sayı</a:t>
            </a:r>
          </a:p>
          <a:p>
            <a:r>
              <a:rPr lang="tr-TR" sz="800" b="1" dirty="0">
                <a:solidFill>
                  <a:schemeClr val="bg1">
                    <a:lumMod val="65000"/>
                  </a:schemeClr>
                </a:solidFill>
              </a:rPr>
              <a:t>Asal Sayı</a:t>
            </a:r>
          </a:p>
          <a:p>
            <a:r>
              <a:rPr lang="tr-TR" sz="800" b="1" dirty="0">
                <a:solidFill>
                  <a:schemeClr val="bg1">
                    <a:lumMod val="65000"/>
                  </a:schemeClr>
                </a:solidFill>
              </a:rPr>
              <a:t>Aralarında Asal Sayılar</a:t>
            </a:r>
          </a:p>
          <a:p>
            <a:r>
              <a:rPr lang="tr-TR" sz="800" b="1" dirty="0">
                <a:solidFill>
                  <a:schemeClr val="bg1">
                    <a:lumMod val="65000"/>
                  </a:schemeClr>
                </a:solidFill>
              </a:rPr>
              <a:t>Ardışık Sayılar</a:t>
            </a:r>
          </a:p>
          <a:p>
            <a:r>
              <a:rPr lang="tr-TR" sz="800" b="1" dirty="0">
                <a:solidFill>
                  <a:schemeClr val="bg1">
                    <a:lumMod val="65000"/>
                  </a:schemeClr>
                </a:solidFill>
              </a:rPr>
              <a:t>Faktöriyel</a:t>
            </a:r>
          </a:p>
          <a:p>
            <a:r>
              <a:rPr lang="tr-TR" sz="800" b="1" dirty="0">
                <a:solidFill>
                  <a:schemeClr val="bg1">
                    <a:lumMod val="65000"/>
                  </a:schemeClr>
                </a:solidFill>
              </a:rPr>
              <a:t>Sayı Basamakları</a:t>
            </a:r>
          </a:p>
          <a:p>
            <a:r>
              <a:rPr lang="tr-TR" sz="800" b="1" dirty="0">
                <a:solidFill>
                  <a:schemeClr val="bg1">
                    <a:lumMod val="65000"/>
                  </a:schemeClr>
                </a:solidFill>
              </a:rPr>
              <a:t>Tam Sayılarda Dört İşlem</a:t>
            </a:r>
          </a:p>
        </p:txBody>
      </p:sp>
      <p:sp>
        <p:nvSpPr>
          <p:cNvPr id="2" name="Dikdörtgen 1"/>
          <p:cNvSpPr/>
          <p:nvPr/>
        </p:nvSpPr>
        <p:spPr>
          <a:xfrm>
            <a:off x="1691680" y="304840"/>
            <a:ext cx="2104422" cy="369332"/>
          </a:xfrm>
          <a:prstGeom prst="rect">
            <a:avLst/>
          </a:prstGeom>
        </p:spPr>
        <p:txBody>
          <a:bodyPr wrap="none">
            <a:spAutoFit/>
          </a:bodyPr>
          <a:lstStyle/>
          <a:p>
            <a:r>
              <a:rPr lang="tr-TR" b="1" dirty="0"/>
              <a:t>TEMEL </a:t>
            </a:r>
            <a:r>
              <a:rPr lang="tr-TR" b="1" dirty="0" smtClean="0"/>
              <a:t>KAVRAMLAR</a:t>
            </a:r>
            <a:endParaRPr lang="tr-TR" dirty="0"/>
          </a:p>
        </p:txBody>
      </p:sp>
      <p:sp>
        <p:nvSpPr>
          <p:cNvPr id="3" name="Dikdörtgen 2"/>
          <p:cNvSpPr/>
          <p:nvPr/>
        </p:nvSpPr>
        <p:spPr>
          <a:xfrm>
            <a:off x="2051720" y="905262"/>
            <a:ext cx="1837875" cy="369332"/>
          </a:xfrm>
          <a:prstGeom prst="rect">
            <a:avLst/>
          </a:prstGeom>
        </p:spPr>
        <p:txBody>
          <a:bodyPr wrap="none">
            <a:spAutoFit/>
          </a:bodyPr>
          <a:lstStyle/>
          <a:p>
            <a:pPr marL="285750" indent="-285750">
              <a:buFont typeface="Arial" pitchFamily="34" charset="0"/>
              <a:buChar char="•"/>
            </a:pPr>
            <a:r>
              <a:rPr lang="tr-TR" b="1" dirty="0">
                <a:solidFill>
                  <a:srgbClr val="C00000"/>
                </a:solidFill>
              </a:rPr>
              <a:t>Rakam ve Sayı</a:t>
            </a:r>
            <a:endParaRPr lang="tr-TR" dirty="0">
              <a:solidFill>
                <a:srgbClr val="C00000"/>
              </a:solidFill>
            </a:endParaRPr>
          </a:p>
        </p:txBody>
      </p:sp>
      <p:sp>
        <p:nvSpPr>
          <p:cNvPr id="15" name="Dikdörtgen 14"/>
          <p:cNvSpPr/>
          <p:nvPr/>
        </p:nvSpPr>
        <p:spPr>
          <a:xfrm>
            <a:off x="1835696" y="1720840"/>
            <a:ext cx="6840760" cy="4524315"/>
          </a:xfrm>
          <a:prstGeom prst="rect">
            <a:avLst/>
          </a:prstGeom>
        </p:spPr>
        <p:txBody>
          <a:bodyPr wrap="square">
            <a:spAutoFit/>
          </a:bodyPr>
          <a:lstStyle/>
          <a:p>
            <a:r>
              <a:rPr lang="tr-TR" dirty="0"/>
              <a:t>Sayıları ifade etmek için kullanılan </a:t>
            </a:r>
            <a:r>
              <a:rPr lang="tr-TR" u="sng" dirty="0"/>
              <a:t>sembollere</a:t>
            </a:r>
            <a:r>
              <a:rPr lang="tr-TR" dirty="0"/>
              <a:t> </a:t>
            </a:r>
            <a:r>
              <a:rPr lang="tr-TR" b="1" dirty="0"/>
              <a:t>rakam</a:t>
            </a:r>
            <a:r>
              <a:rPr lang="tr-TR" dirty="0"/>
              <a:t> adı verilir.</a:t>
            </a:r>
          </a:p>
          <a:p>
            <a:endParaRPr lang="tr-TR" dirty="0"/>
          </a:p>
          <a:p>
            <a:r>
              <a:rPr lang="tr-TR" b="1" dirty="0"/>
              <a:t>Örnek: </a:t>
            </a:r>
            <a:r>
              <a:rPr lang="tr-TR" dirty="0" smtClean="0"/>
              <a:t>0,1,2,3,4,5,6,7,8,9</a:t>
            </a:r>
          </a:p>
          <a:p>
            <a:pPr marL="714375" indent="-714375"/>
            <a:r>
              <a:rPr lang="tr-TR" dirty="0" smtClean="0"/>
              <a:t>	I,V,X,L,C,D,M</a:t>
            </a:r>
            <a:endParaRPr lang="tr-TR" dirty="0"/>
          </a:p>
          <a:p>
            <a:endParaRPr lang="tr-TR" dirty="0" smtClean="0"/>
          </a:p>
          <a:p>
            <a:endParaRPr lang="tr-TR" dirty="0"/>
          </a:p>
          <a:p>
            <a:endParaRPr lang="tr-TR" dirty="0" smtClean="0"/>
          </a:p>
          <a:p>
            <a:endParaRPr lang="tr-TR" dirty="0"/>
          </a:p>
          <a:p>
            <a:r>
              <a:rPr lang="tr-TR" dirty="0" smtClean="0"/>
              <a:t>Adet belirtmek için rakamların kullanıldığı ifadelere ise </a:t>
            </a:r>
            <a:r>
              <a:rPr lang="tr-TR" b="1" dirty="0" smtClean="0"/>
              <a:t>sayı</a:t>
            </a:r>
            <a:r>
              <a:rPr lang="tr-TR" b="1" dirty="0"/>
              <a:t> </a:t>
            </a:r>
            <a:r>
              <a:rPr lang="tr-TR" dirty="0"/>
              <a:t>adı verilir.</a:t>
            </a:r>
          </a:p>
          <a:p>
            <a:endParaRPr lang="tr-TR" dirty="0"/>
          </a:p>
          <a:p>
            <a:r>
              <a:rPr lang="tr-TR" b="1" dirty="0"/>
              <a:t>Örnek: </a:t>
            </a:r>
            <a:r>
              <a:rPr lang="tr-TR" dirty="0"/>
              <a:t>-8 , 9 , 17 , 2/3 , √41 , </a:t>
            </a:r>
            <a:r>
              <a:rPr lang="el-GR" dirty="0"/>
              <a:t>π</a:t>
            </a:r>
            <a:endParaRPr lang="tr-TR" dirty="0"/>
          </a:p>
          <a:p>
            <a:endParaRPr lang="tr-TR" dirty="0" smtClean="0"/>
          </a:p>
          <a:p>
            <a:endParaRPr lang="tr-TR" dirty="0"/>
          </a:p>
          <a:p>
            <a:endParaRPr lang="tr-TR" dirty="0" smtClean="0"/>
          </a:p>
          <a:p>
            <a:endParaRPr lang="tr-TR" dirty="0"/>
          </a:p>
          <a:p>
            <a:r>
              <a:rPr lang="tr-TR" dirty="0" smtClean="0"/>
              <a:t>Alfabede bulunan harfler ile kelimeler gibi</a:t>
            </a:r>
            <a:endParaRPr lang="tr-TR" dirty="0"/>
          </a:p>
        </p:txBody>
      </p:sp>
    </p:spTree>
    <p:extLst>
      <p:ext uri="{BB962C8B-B14F-4D97-AF65-F5344CB8AC3E}">
        <p14:creationId xmlns:p14="http://schemas.microsoft.com/office/powerpoint/2010/main" xmlns="" val="5017835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1988840"/>
            <a:ext cx="1403648" cy="486916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0" y="0"/>
            <a:ext cx="1403648" cy="1196752"/>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1547664" y="44624"/>
            <a:ext cx="7488832" cy="6768751"/>
          </a:xfrm>
          <a:prstGeom prst="rect">
            <a:avLst/>
          </a:prstGeom>
          <a:solidFill>
            <a:schemeClr val="bg1">
              <a:alpha val="94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133212" y="548680"/>
            <a:ext cx="1198428" cy="590465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133212" y="0"/>
            <a:ext cx="1198428" cy="50043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28" name="Picture 4" descr="MAKÜ-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1" y="116632"/>
            <a:ext cx="1063951" cy="383799"/>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Dikdörtgen 10"/>
          <p:cNvSpPr/>
          <p:nvPr/>
        </p:nvSpPr>
        <p:spPr>
          <a:xfrm>
            <a:off x="143000" y="6520986"/>
            <a:ext cx="1188640" cy="33701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Dikdörtgen 4"/>
          <p:cNvSpPr/>
          <p:nvPr/>
        </p:nvSpPr>
        <p:spPr>
          <a:xfrm>
            <a:off x="107504" y="6597932"/>
            <a:ext cx="1144865" cy="215444"/>
          </a:xfrm>
          <a:prstGeom prst="rect">
            <a:avLst/>
          </a:prstGeom>
          <a:noFill/>
        </p:spPr>
        <p:txBody>
          <a:bodyPr wrap="none" lIns="91440" tIns="45720" rIns="91440" bIns="45720">
            <a:spAutoFit/>
          </a:bodyPr>
          <a:lstStyle/>
          <a:p>
            <a:r>
              <a:rPr lang="tr-TR" sz="500" b="1" cap="none" spc="0" dirty="0" smtClean="0">
                <a:ln w="10541" cmpd="sng">
                  <a:noFill/>
                  <a:prstDash val="solid"/>
                </a:ln>
                <a:effectLst/>
              </a:rPr>
              <a:t>Öğr Gör  </a:t>
            </a:r>
            <a:r>
              <a:rPr lang="tr-TR" sz="800" b="1" dirty="0" smtClean="0">
                <a:ln w="10541" cmpd="sng">
                  <a:noFill/>
                  <a:prstDash val="solid"/>
                </a:ln>
              </a:rPr>
              <a:t>Hüseyin TURGUT</a:t>
            </a:r>
            <a:endParaRPr lang="tr-TR" sz="800" b="1" cap="none" spc="0" dirty="0">
              <a:ln w="10541" cmpd="sng">
                <a:noFill/>
                <a:prstDash val="solid"/>
              </a:ln>
              <a:effectLst/>
            </a:endParaRPr>
          </a:p>
        </p:txBody>
      </p:sp>
      <p:sp>
        <p:nvSpPr>
          <p:cNvPr id="12" name="Dikdörtgen 11"/>
          <p:cNvSpPr/>
          <p:nvPr/>
        </p:nvSpPr>
        <p:spPr>
          <a:xfrm>
            <a:off x="180151" y="601619"/>
            <a:ext cx="944759" cy="553998"/>
          </a:xfrm>
          <a:prstGeom prst="rect">
            <a:avLst/>
          </a:prstGeom>
        </p:spPr>
        <p:txBody>
          <a:bodyPr wrap="square">
            <a:spAutoFit/>
          </a:bodyPr>
          <a:lstStyle/>
          <a:p>
            <a:r>
              <a:rPr lang="tr-TR" sz="1000" b="1" dirty="0" smtClean="0"/>
              <a:t>Mesleki Matematiğe Giriş</a:t>
            </a:r>
          </a:p>
        </p:txBody>
      </p:sp>
      <p:sp>
        <p:nvSpPr>
          <p:cNvPr id="13" name="Dikdörtgen 12"/>
          <p:cNvSpPr/>
          <p:nvPr/>
        </p:nvSpPr>
        <p:spPr>
          <a:xfrm>
            <a:off x="0" y="1268760"/>
            <a:ext cx="1403648" cy="64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Dikdörtgen 1"/>
          <p:cNvSpPr/>
          <p:nvPr/>
        </p:nvSpPr>
        <p:spPr>
          <a:xfrm>
            <a:off x="1691680" y="304840"/>
            <a:ext cx="1634807" cy="369332"/>
          </a:xfrm>
          <a:prstGeom prst="rect">
            <a:avLst/>
          </a:prstGeom>
        </p:spPr>
        <p:txBody>
          <a:bodyPr wrap="none">
            <a:spAutoFit/>
          </a:bodyPr>
          <a:lstStyle/>
          <a:p>
            <a:r>
              <a:rPr lang="tr-TR" b="1" dirty="0" smtClean="0"/>
              <a:t>SAYI KÜMELERİ</a:t>
            </a:r>
            <a:endParaRPr lang="tr-TR" dirty="0"/>
          </a:p>
        </p:txBody>
      </p:sp>
      <p:sp>
        <p:nvSpPr>
          <p:cNvPr id="15" name="Dikdörtgen 14"/>
          <p:cNvSpPr/>
          <p:nvPr/>
        </p:nvSpPr>
        <p:spPr>
          <a:xfrm>
            <a:off x="1809382" y="1010831"/>
            <a:ext cx="7155106" cy="646331"/>
          </a:xfrm>
          <a:prstGeom prst="rect">
            <a:avLst/>
          </a:prstGeom>
        </p:spPr>
        <p:txBody>
          <a:bodyPr wrap="square">
            <a:spAutoFit/>
          </a:bodyPr>
          <a:lstStyle/>
          <a:p>
            <a:pPr marL="285750" indent="-285750">
              <a:buFont typeface="Arial" pitchFamily="34" charset="0"/>
              <a:buChar char="•"/>
            </a:pPr>
            <a:r>
              <a:rPr lang="tr-TR" b="1" dirty="0">
                <a:solidFill>
                  <a:srgbClr val="C00000"/>
                </a:solidFill>
              </a:rPr>
              <a:t>Ardışık </a:t>
            </a:r>
            <a:r>
              <a:rPr lang="tr-TR" b="1" dirty="0" smtClean="0">
                <a:solidFill>
                  <a:srgbClr val="C00000"/>
                </a:solidFill>
              </a:rPr>
              <a:t>Sayılar</a:t>
            </a:r>
          </a:p>
          <a:p>
            <a:r>
              <a:rPr lang="tr-TR" dirty="0"/>
              <a:t>BAZI ARDIŞIK SAYILARIN </a:t>
            </a:r>
            <a:r>
              <a:rPr lang="tr-TR" dirty="0" smtClean="0"/>
              <a:t>TOPLAMI, </a:t>
            </a:r>
            <a:r>
              <a:rPr lang="tr-TR" dirty="0"/>
              <a:t>n bir sayma sayısı olsun. Bu durumda,</a:t>
            </a:r>
          </a:p>
        </p:txBody>
      </p:sp>
      <p:sp>
        <p:nvSpPr>
          <p:cNvPr id="3" name="Dikdörtgen 2"/>
          <p:cNvSpPr/>
          <p:nvPr/>
        </p:nvSpPr>
        <p:spPr>
          <a:xfrm>
            <a:off x="1778152" y="1988840"/>
            <a:ext cx="7042319" cy="4154984"/>
          </a:xfrm>
          <a:prstGeom prst="rect">
            <a:avLst/>
          </a:prstGeom>
        </p:spPr>
        <p:txBody>
          <a:bodyPr wrap="square">
            <a:spAutoFit/>
          </a:bodyPr>
          <a:lstStyle/>
          <a:p>
            <a:r>
              <a:rPr lang="tr-TR" sz="2400" u="sng" dirty="0"/>
              <a:t>Artış miktarı eşit olan ardışık tam sayıların toplamı</a:t>
            </a:r>
            <a:endParaRPr lang="tr-TR" sz="2400" dirty="0"/>
          </a:p>
          <a:p>
            <a:r>
              <a:rPr lang="tr-TR" sz="2400" dirty="0"/>
              <a:t> </a:t>
            </a:r>
          </a:p>
          <a:p>
            <a:r>
              <a:rPr lang="tr-TR" sz="2400" dirty="0"/>
              <a:t>Terim Sayısı = (Son Terim - İlk Terim) / Artış Miktarı + 1</a:t>
            </a:r>
          </a:p>
          <a:p>
            <a:r>
              <a:rPr lang="tr-TR" sz="2400" dirty="0"/>
              <a:t>Ortanca Terim = (İlk Terim + Son Terim) / 2</a:t>
            </a:r>
          </a:p>
          <a:p>
            <a:r>
              <a:rPr lang="tr-TR" sz="2400" dirty="0"/>
              <a:t>r: İlk Terim</a:t>
            </a:r>
          </a:p>
          <a:p>
            <a:r>
              <a:rPr lang="tr-TR" sz="2400" dirty="0"/>
              <a:t>n: Son Terim</a:t>
            </a:r>
          </a:p>
          <a:p>
            <a:r>
              <a:rPr lang="tr-TR" sz="2400" dirty="0"/>
              <a:t>x: Artış Miktarı ise</a:t>
            </a:r>
            <a:r>
              <a:rPr lang="tr-TR" sz="2400" dirty="0" smtClean="0"/>
              <a:t>,</a:t>
            </a:r>
          </a:p>
          <a:p>
            <a:endParaRPr lang="tr-TR" sz="2400" dirty="0"/>
          </a:p>
          <a:p>
            <a:r>
              <a:rPr lang="tr-TR" sz="2400" dirty="0"/>
              <a:t>r + (r + x) + (r + 2x) + (r + 3x) + ... + n = Terim Sayısı . Ortanca Terim</a:t>
            </a:r>
          </a:p>
          <a:p>
            <a:r>
              <a:rPr lang="tr-TR" sz="2400" dirty="0"/>
              <a:t>= [ ( (n - r) / x ) + 1] . [(r + n) /2]</a:t>
            </a:r>
          </a:p>
        </p:txBody>
      </p:sp>
      <p:sp>
        <p:nvSpPr>
          <p:cNvPr id="16" name="Dikdörtgen 15"/>
          <p:cNvSpPr/>
          <p:nvPr/>
        </p:nvSpPr>
        <p:spPr>
          <a:xfrm>
            <a:off x="107504" y="2276872"/>
            <a:ext cx="1250663" cy="2185214"/>
          </a:xfrm>
          <a:prstGeom prst="rect">
            <a:avLst/>
          </a:prstGeom>
        </p:spPr>
        <p:txBody>
          <a:bodyPr wrap="none">
            <a:spAutoFit/>
          </a:bodyPr>
          <a:lstStyle/>
          <a:p>
            <a:r>
              <a:rPr lang="tr-TR" sz="800" b="1" dirty="0">
                <a:solidFill>
                  <a:schemeClr val="bg1">
                    <a:lumMod val="65000"/>
                  </a:schemeClr>
                </a:solidFill>
              </a:rPr>
              <a:t>TEMEL KAVRAMLAR</a:t>
            </a:r>
          </a:p>
          <a:p>
            <a:r>
              <a:rPr lang="tr-TR" sz="800" b="1" dirty="0">
                <a:solidFill>
                  <a:schemeClr val="bg1">
                    <a:lumMod val="65000"/>
                  </a:schemeClr>
                </a:solidFill>
              </a:rPr>
              <a:t>Sayma Sayıları</a:t>
            </a:r>
          </a:p>
          <a:p>
            <a:r>
              <a:rPr lang="tr-TR" sz="800" b="1" dirty="0">
                <a:solidFill>
                  <a:schemeClr val="bg1">
                    <a:lumMod val="65000"/>
                  </a:schemeClr>
                </a:solidFill>
              </a:rPr>
              <a:t>Doğal Sayılar</a:t>
            </a:r>
          </a:p>
          <a:p>
            <a:r>
              <a:rPr lang="tr-TR" sz="800" b="1" dirty="0">
                <a:solidFill>
                  <a:schemeClr val="bg1">
                    <a:lumMod val="65000"/>
                  </a:schemeClr>
                </a:solidFill>
              </a:rPr>
              <a:t>Tam Sayılar</a:t>
            </a:r>
          </a:p>
          <a:p>
            <a:r>
              <a:rPr lang="tr-TR" sz="800" b="1" dirty="0">
                <a:solidFill>
                  <a:schemeClr val="bg1">
                    <a:lumMod val="65000"/>
                  </a:schemeClr>
                </a:solidFill>
              </a:rPr>
              <a:t>Rasyonel Sayılar</a:t>
            </a:r>
          </a:p>
          <a:p>
            <a:r>
              <a:rPr lang="tr-TR" sz="800" b="1" dirty="0">
                <a:solidFill>
                  <a:schemeClr val="bg1">
                    <a:lumMod val="65000"/>
                  </a:schemeClr>
                </a:solidFill>
              </a:rPr>
              <a:t>İrrasyonel Sayılar   </a:t>
            </a:r>
          </a:p>
          <a:p>
            <a:r>
              <a:rPr lang="tr-TR" sz="800" b="1" dirty="0">
                <a:solidFill>
                  <a:schemeClr val="bg1">
                    <a:lumMod val="65000"/>
                  </a:schemeClr>
                </a:solidFill>
              </a:rPr>
              <a:t>Reel ( Gerçek ) Sayılar</a:t>
            </a:r>
          </a:p>
          <a:p>
            <a:r>
              <a:rPr lang="tr-TR" sz="800" b="1" dirty="0">
                <a:solidFill>
                  <a:schemeClr val="bg1">
                    <a:lumMod val="65000"/>
                  </a:schemeClr>
                </a:solidFill>
              </a:rPr>
              <a:t>Tek Sayı</a:t>
            </a:r>
          </a:p>
          <a:p>
            <a:r>
              <a:rPr lang="tr-TR" sz="800" b="1" dirty="0">
                <a:solidFill>
                  <a:schemeClr val="bg1">
                    <a:lumMod val="65000"/>
                  </a:schemeClr>
                </a:solidFill>
              </a:rPr>
              <a:t>Çift Sayı</a:t>
            </a:r>
          </a:p>
          <a:p>
            <a:r>
              <a:rPr lang="tr-TR" sz="800" b="1" dirty="0">
                <a:solidFill>
                  <a:schemeClr val="bg1">
                    <a:lumMod val="65000"/>
                  </a:schemeClr>
                </a:solidFill>
              </a:rPr>
              <a:t>Pozitif Sayı</a:t>
            </a:r>
          </a:p>
          <a:p>
            <a:r>
              <a:rPr lang="tr-TR" sz="800" b="1" dirty="0">
                <a:solidFill>
                  <a:schemeClr val="bg1">
                    <a:lumMod val="65000"/>
                  </a:schemeClr>
                </a:solidFill>
              </a:rPr>
              <a:t>Negatif Sayı</a:t>
            </a:r>
          </a:p>
          <a:p>
            <a:r>
              <a:rPr lang="tr-TR" sz="800" b="1" dirty="0">
                <a:solidFill>
                  <a:schemeClr val="bg1">
                    <a:lumMod val="65000"/>
                  </a:schemeClr>
                </a:solidFill>
              </a:rPr>
              <a:t>Asal Sayı</a:t>
            </a:r>
          </a:p>
          <a:p>
            <a:r>
              <a:rPr lang="tr-TR" sz="800" b="1" dirty="0">
                <a:solidFill>
                  <a:schemeClr val="bg1">
                    <a:lumMod val="65000"/>
                  </a:schemeClr>
                </a:solidFill>
              </a:rPr>
              <a:t>Aralarında Asal Sayılar</a:t>
            </a:r>
          </a:p>
          <a:p>
            <a:r>
              <a:rPr lang="tr-TR" sz="800" b="1" dirty="0"/>
              <a:t>Ardışık Sayılar</a:t>
            </a:r>
          </a:p>
          <a:p>
            <a:r>
              <a:rPr lang="tr-TR" sz="800" b="1" dirty="0">
                <a:solidFill>
                  <a:schemeClr val="bg1">
                    <a:lumMod val="65000"/>
                  </a:schemeClr>
                </a:solidFill>
              </a:rPr>
              <a:t>Faktöriyel</a:t>
            </a:r>
          </a:p>
          <a:p>
            <a:r>
              <a:rPr lang="tr-TR" sz="800" b="1" dirty="0">
                <a:solidFill>
                  <a:schemeClr val="bg1">
                    <a:lumMod val="65000"/>
                  </a:schemeClr>
                </a:solidFill>
              </a:rPr>
              <a:t>Sayı Basamakları</a:t>
            </a:r>
          </a:p>
          <a:p>
            <a:r>
              <a:rPr lang="tr-TR" sz="800" b="1" dirty="0">
                <a:solidFill>
                  <a:schemeClr val="bg1">
                    <a:lumMod val="65000"/>
                  </a:schemeClr>
                </a:solidFill>
              </a:rPr>
              <a:t>Tam Sayılarda Dört İşlem</a:t>
            </a:r>
          </a:p>
        </p:txBody>
      </p:sp>
    </p:spTree>
    <p:extLst>
      <p:ext uri="{BB962C8B-B14F-4D97-AF65-F5344CB8AC3E}">
        <p14:creationId xmlns:p14="http://schemas.microsoft.com/office/powerpoint/2010/main" xmlns="" val="41532905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1988840"/>
            <a:ext cx="1403648" cy="486916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0" y="0"/>
            <a:ext cx="1403648" cy="1196752"/>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1547664" y="44624"/>
            <a:ext cx="7488832" cy="6768751"/>
          </a:xfrm>
          <a:prstGeom prst="rect">
            <a:avLst/>
          </a:prstGeom>
          <a:solidFill>
            <a:schemeClr val="bg1">
              <a:alpha val="94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133212" y="548680"/>
            <a:ext cx="1198428" cy="590465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133212" y="0"/>
            <a:ext cx="1198428" cy="50043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28" name="Picture 4" descr="MAKÜ-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1" y="116632"/>
            <a:ext cx="1063951" cy="383799"/>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Dikdörtgen 10"/>
          <p:cNvSpPr/>
          <p:nvPr/>
        </p:nvSpPr>
        <p:spPr>
          <a:xfrm>
            <a:off x="143000" y="6520986"/>
            <a:ext cx="1188640" cy="33701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Dikdörtgen 4"/>
          <p:cNvSpPr/>
          <p:nvPr/>
        </p:nvSpPr>
        <p:spPr>
          <a:xfrm>
            <a:off x="107504" y="6597932"/>
            <a:ext cx="1144865" cy="215444"/>
          </a:xfrm>
          <a:prstGeom prst="rect">
            <a:avLst/>
          </a:prstGeom>
          <a:noFill/>
        </p:spPr>
        <p:txBody>
          <a:bodyPr wrap="none" lIns="91440" tIns="45720" rIns="91440" bIns="45720">
            <a:spAutoFit/>
          </a:bodyPr>
          <a:lstStyle/>
          <a:p>
            <a:r>
              <a:rPr lang="tr-TR" sz="500" b="1" cap="none" spc="0" dirty="0" smtClean="0">
                <a:ln w="10541" cmpd="sng">
                  <a:noFill/>
                  <a:prstDash val="solid"/>
                </a:ln>
                <a:effectLst/>
              </a:rPr>
              <a:t>Öğr Gör  </a:t>
            </a:r>
            <a:r>
              <a:rPr lang="tr-TR" sz="800" b="1" dirty="0" smtClean="0">
                <a:ln w="10541" cmpd="sng">
                  <a:noFill/>
                  <a:prstDash val="solid"/>
                </a:ln>
              </a:rPr>
              <a:t>Hüseyin TURGUT</a:t>
            </a:r>
            <a:endParaRPr lang="tr-TR" sz="800" b="1" cap="none" spc="0" dirty="0">
              <a:ln w="10541" cmpd="sng">
                <a:noFill/>
                <a:prstDash val="solid"/>
              </a:ln>
              <a:effectLst/>
            </a:endParaRPr>
          </a:p>
        </p:txBody>
      </p:sp>
      <p:sp>
        <p:nvSpPr>
          <p:cNvPr id="12" name="Dikdörtgen 11"/>
          <p:cNvSpPr/>
          <p:nvPr/>
        </p:nvSpPr>
        <p:spPr>
          <a:xfrm>
            <a:off x="180151" y="601619"/>
            <a:ext cx="944759" cy="553998"/>
          </a:xfrm>
          <a:prstGeom prst="rect">
            <a:avLst/>
          </a:prstGeom>
        </p:spPr>
        <p:txBody>
          <a:bodyPr wrap="square">
            <a:spAutoFit/>
          </a:bodyPr>
          <a:lstStyle/>
          <a:p>
            <a:r>
              <a:rPr lang="tr-TR" sz="1000" b="1" dirty="0" smtClean="0"/>
              <a:t>Mesleki Matematiğe Giriş</a:t>
            </a:r>
          </a:p>
        </p:txBody>
      </p:sp>
      <p:sp>
        <p:nvSpPr>
          <p:cNvPr id="13" name="Dikdörtgen 12"/>
          <p:cNvSpPr/>
          <p:nvPr/>
        </p:nvSpPr>
        <p:spPr>
          <a:xfrm>
            <a:off x="0" y="1268760"/>
            <a:ext cx="1403648" cy="64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Dikdörtgen 1"/>
          <p:cNvSpPr/>
          <p:nvPr/>
        </p:nvSpPr>
        <p:spPr>
          <a:xfrm>
            <a:off x="1691680" y="304840"/>
            <a:ext cx="1634807" cy="369332"/>
          </a:xfrm>
          <a:prstGeom prst="rect">
            <a:avLst/>
          </a:prstGeom>
        </p:spPr>
        <p:txBody>
          <a:bodyPr wrap="none">
            <a:spAutoFit/>
          </a:bodyPr>
          <a:lstStyle/>
          <a:p>
            <a:r>
              <a:rPr lang="tr-TR" b="1" dirty="0" smtClean="0"/>
              <a:t>SAYI KÜMELERİ</a:t>
            </a:r>
            <a:endParaRPr lang="tr-TR" dirty="0"/>
          </a:p>
        </p:txBody>
      </p:sp>
      <p:sp>
        <p:nvSpPr>
          <p:cNvPr id="15" name="Dikdörtgen 14"/>
          <p:cNvSpPr/>
          <p:nvPr/>
        </p:nvSpPr>
        <p:spPr>
          <a:xfrm>
            <a:off x="1809382" y="1010831"/>
            <a:ext cx="7155106" cy="369332"/>
          </a:xfrm>
          <a:prstGeom prst="rect">
            <a:avLst/>
          </a:prstGeom>
        </p:spPr>
        <p:txBody>
          <a:bodyPr wrap="square">
            <a:spAutoFit/>
          </a:bodyPr>
          <a:lstStyle/>
          <a:p>
            <a:pPr marL="285750" indent="-285750">
              <a:buFont typeface="Arial" pitchFamily="34" charset="0"/>
              <a:buChar char="•"/>
            </a:pPr>
            <a:r>
              <a:rPr lang="tr-TR" b="1" dirty="0">
                <a:solidFill>
                  <a:srgbClr val="C00000"/>
                </a:solidFill>
              </a:rPr>
              <a:t>Ardışık </a:t>
            </a:r>
            <a:r>
              <a:rPr lang="tr-TR" b="1" dirty="0" smtClean="0">
                <a:solidFill>
                  <a:srgbClr val="C00000"/>
                </a:solidFill>
              </a:rPr>
              <a:t>Sayılar</a:t>
            </a:r>
            <a:endParaRPr lang="tr-TR" dirty="0"/>
          </a:p>
        </p:txBody>
      </p:sp>
      <p:pic>
        <p:nvPicPr>
          <p:cNvPr id="9" name="Resim 8" descr="Ekran Kırpma"/>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218009" y="1844824"/>
            <a:ext cx="6337852" cy="3024336"/>
          </a:xfrm>
          <a:prstGeom prst="rect">
            <a:avLst/>
          </a:prstGeom>
          <a:ln>
            <a:noFill/>
          </a:ln>
          <a:effectLst>
            <a:outerShdw blurRad="190500" algn="tl" rotWithShape="0">
              <a:srgbClr val="000000">
                <a:alpha val="70000"/>
              </a:srgbClr>
            </a:outerShdw>
          </a:effectLst>
        </p:spPr>
      </p:pic>
      <p:sp>
        <p:nvSpPr>
          <p:cNvPr id="16" name="Dikdörtgen 15"/>
          <p:cNvSpPr/>
          <p:nvPr/>
        </p:nvSpPr>
        <p:spPr>
          <a:xfrm>
            <a:off x="107504" y="2276872"/>
            <a:ext cx="1250663" cy="2185214"/>
          </a:xfrm>
          <a:prstGeom prst="rect">
            <a:avLst/>
          </a:prstGeom>
        </p:spPr>
        <p:txBody>
          <a:bodyPr wrap="none">
            <a:spAutoFit/>
          </a:bodyPr>
          <a:lstStyle/>
          <a:p>
            <a:r>
              <a:rPr lang="tr-TR" sz="800" b="1" dirty="0">
                <a:solidFill>
                  <a:schemeClr val="bg1">
                    <a:lumMod val="65000"/>
                  </a:schemeClr>
                </a:solidFill>
              </a:rPr>
              <a:t>TEMEL KAVRAMLAR</a:t>
            </a:r>
          </a:p>
          <a:p>
            <a:r>
              <a:rPr lang="tr-TR" sz="800" b="1" dirty="0">
                <a:solidFill>
                  <a:schemeClr val="bg1">
                    <a:lumMod val="65000"/>
                  </a:schemeClr>
                </a:solidFill>
              </a:rPr>
              <a:t>Sayma Sayıları</a:t>
            </a:r>
          </a:p>
          <a:p>
            <a:r>
              <a:rPr lang="tr-TR" sz="800" b="1" dirty="0">
                <a:solidFill>
                  <a:schemeClr val="bg1">
                    <a:lumMod val="65000"/>
                  </a:schemeClr>
                </a:solidFill>
              </a:rPr>
              <a:t>Doğal Sayılar</a:t>
            </a:r>
          </a:p>
          <a:p>
            <a:r>
              <a:rPr lang="tr-TR" sz="800" b="1" dirty="0">
                <a:solidFill>
                  <a:schemeClr val="bg1">
                    <a:lumMod val="65000"/>
                  </a:schemeClr>
                </a:solidFill>
              </a:rPr>
              <a:t>Tam Sayılar</a:t>
            </a:r>
          </a:p>
          <a:p>
            <a:r>
              <a:rPr lang="tr-TR" sz="800" b="1" dirty="0">
                <a:solidFill>
                  <a:schemeClr val="bg1">
                    <a:lumMod val="65000"/>
                  </a:schemeClr>
                </a:solidFill>
              </a:rPr>
              <a:t>Rasyonel Sayılar</a:t>
            </a:r>
          </a:p>
          <a:p>
            <a:r>
              <a:rPr lang="tr-TR" sz="800" b="1" dirty="0">
                <a:solidFill>
                  <a:schemeClr val="bg1">
                    <a:lumMod val="65000"/>
                  </a:schemeClr>
                </a:solidFill>
              </a:rPr>
              <a:t>İrrasyonel Sayılar   </a:t>
            </a:r>
          </a:p>
          <a:p>
            <a:r>
              <a:rPr lang="tr-TR" sz="800" b="1" dirty="0">
                <a:solidFill>
                  <a:schemeClr val="bg1">
                    <a:lumMod val="65000"/>
                  </a:schemeClr>
                </a:solidFill>
              </a:rPr>
              <a:t>Reel ( Gerçek ) Sayılar</a:t>
            </a:r>
          </a:p>
          <a:p>
            <a:r>
              <a:rPr lang="tr-TR" sz="800" b="1" dirty="0">
                <a:solidFill>
                  <a:schemeClr val="bg1">
                    <a:lumMod val="65000"/>
                  </a:schemeClr>
                </a:solidFill>
              </a:rPr>
              <a:t>Tek Sayı</a:t>
            </a:r>
          </a:p>
          <a:p>
            <a:r>
              <a:rPr lang="tr-TR" sz="800" b="1" dirty="0">
                <a:solidFill>
                  <a:schemeClr val="bg1">
                    <a:lumMod val="65000"/>
                  </a:schemeClr>
                </a:solidFill>
              </a:rPr>
              <a:t>Çift Sayı</a:t>
            </a:r>
          </a:p>
          <a:p>
            <a:r>
              <a:rPr lang="tr-TR" sz="800" b="1" dirty="0">
                <a:solidFill>
                  <a:schemeClr val="bg1">
                    <a:lumMod val="65000"/>
                  </a:schemeClr>
                </a:solidFill>
              </a:rPr>
              <a:t>Pozitif Sayı</a:t>
            </a:r>
          </a:p>
          <a:p>
            <a:r>
              <a:rPr lang="tr-TR" sz="800" b="1" dirty="0">
                <a:solidFill>
                  <a:schemeClr val="bg1">
                    <a:lumMod val="65000"/>
                  </a:schemeClr>
                </a:solidFill>
              </a:rPr>
              <a:t>Negatif Sayı</a:t>
            </a:r>
          </a:p>
          <a:p>
            <a:r>
              <a:rPr lang="tr-TR" sz="800" b="1" dirty="0">
                <a:solidFill>
                  <a:schemeClr val="bg1">
                    <a:lumMod val="65000"/>
                  </a:schemeClr>
                </a:solidFill>
              </a:rPr>
              <a:t>Asal Sayı</a:t>
            </a:r>
          </a:p>
          <a:p>
            <a:r>
              <a:rPr lang="tr-TR" sz="800" b="1" dirty="0">
                <a:solidFill>
                  <a:schemeClr val="bg1">
                    <a:lumMod val="65000"/>
                  </a:schemeClr>
                </a:solidFill>
              </a:rPr>
              <a:t>Aralarında Asal Sayılar</a:t>
            </a:r>
          </a:p>
          <a:p>
            <a:r>
              <a:rPr lang="tr-TR" sz="800" b="1" dirty="0"/>
              <a:t>Ardışık Sayılar</a:t>
            </a:r>
          </a:p>
          <a:p>
            <a:r>
              <a:rPr lang="tr-TR" sz="800" b="1" dirty="0">
                <a:solidFill>
                  <a:schemeClr val="bg1">
                    <a:lumMod val="65000"/>
                  </a:schemeClr>
                </a:solidFill>
              </a:rPr>
              <a:t>Faktöriyel</a:t>
            </a:r>
          </a:p>
          <a:p>
            <a:r>
              <a:rPr lang="tr-TR" sz="800" b="1" dirty="0">
                <a:solidFill>
                  <a:schemeClr val="bg1">
                    <a:lumMod val="65000"/>
                  </a:schemeClr>
                </a:solidFill>
              </a:rPr>
              <a:t>Sayı Basamakları</a:t>
            </a:r>
          </a:p>
          <a:p>
            <a:r>
              <a:rPr lang="tr-TR" sz="800" b="1" dirty="0">
                <a:solidFill>
                  <a:schemeClr val="bg1">
                    <a:lumMod val="65000"/>
                  </a:schemeClr>
                </a:solidFill>
              </a:rPr>
              <a:t>Tam Sayılarda Dört İşlem</a:t>
            </a:r>
          </a:p>
        </p:txBody>
      </p:sp>
    </p:spTree>
    <p:extLst>
      <p:ext uri="{BB962C8B-B14F-4D97-AF65-F5344CB8AC3E}">
        <p14:creationId xmlns:p14="http://schemas.microsoft.com/office/powerpoint/2010/main" xmlns="" val="10374088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1988840"/>
            <a:ext cx="1403648" cy="486916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0" y="0"/>
            <a:ext cx="1403648" cy="1196752"/>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1547664" y="44624"/>
            <a:ext cx="7488832" cy="6768751"/>
          </a:xfrm>
          <a:prstGeom prst="rect">
            <a:avLst/>
          </a:prstGeom>
          <a:solidFill>
            <a:schemeClr val="bg1">
              <a:alpha val="94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133212" y="548680"/>
            <a:ext cx="1198428" cy="590465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133212" y="0"/>
            <a:ext cx="1198428" cy="50043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28" name="Picture 4" descr="MAKÜ-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1" y="116632"/>
            <a:ext cx="1063951" cy="383799"/>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Dikdörtgen 10"/>
          <p:cNvSpPr/>
          <p:nvPr/>
        </p:nvSpPr>
        <p:spPr>
          <a:xfrm>
            <a:off x="143000" y="6520986"/>
            <a:ext cx="1188640" cy="33701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Dikdörtgen 4"/>
          <p:cNvSpPr/>
          <p:nvPr/>
        </p:nvSpPr>
        <p:spPr>
          <a:xfrm>
            <a:off x="107504" y="6597932"/>
            <a:ext cx="1144865" cy="215444"/>
          </a:xfrm>
          <a:prstGeom prst="rect">
            <a:avLst/>
          </a:prstGeom>
          <a:noFill/>
        </p:spPr>
        <p:txBody>
          <a:bodyPr wrap="none" lIns="91440" tIns="45720" rIns="91440" bIns="45720">
            <a:spAutoFit/>
          </a:bodyPr>
          <a:lstStyle/>
          <a:p>
            <a:r>
              <a:rPr lang="tr-TR" sz="500" b="1" cap="none" spc="0" dirty="0" smtClean="0">
                <a:ln w="10541" cmpd="sng">
                  <a:noFill/>
                  <a:prstDash val="solid"/>
                </a:ln>
                <a:effectLst/>
              </a:rPr>
              <a:t>Öğr Gör  </a:t>
            </a:r>
            <a:r>
              <a:rPr lang="tr-TR" sz="800" b="1" dirty="0" smtClean="0">
                <a:ln w="10541" cmpd="sng">
                  <a:noFill/>
                  <a:prstDash val="solid"/>
                </a:ln>
              </a:rPr>
              <a:t>Hüseyin TURGUT</a:t>
            </a:r>
            <a:endParaRPr lang="tr-TR" sz="800" b="1" cap="none" spc="0" dirty="0">
              <a:ln w="10541" cmpd="sng">
                <a:noFill/>
                <a:prstDash val="solid"/>
              </a:ln>
              <a:effectLst/>
            </a:endParaRPr>
          </a:p>
        </p:txBody>
      </p:sp>
      <p:sp>
        <p:nvSpPr>
          <p:cNvPr id="12" name="Dikdörtgen 11"/>
          <p:cNvSpPr/>
          <p:nvPr/>
        </p:nvSpPr>
        <p:spPr>
          <a:xfrm>
            <a:off x="180151" y="601619"/>
            <a:ext cx="944759" cy="553998"/>
          </a:xfrm>
          <a:prstGeom prst="rect">
            <a:avLst/>
          </a:prstGeom>
        </p:spPr>
        <p:txBody>
          <a:bodyPr wrap="square">
            <a:spAutoFit/>
          </a:bodyPr>
          <a:lstStyle/>
          <a:p>
            <a:r>
              <a:rPr lang="tr-TR" sz="1000" b="1" dirty="0" smtClean="0"/>
              <a:t>Mesleki Matematiğe Giriş</a:t>
            </a:r>
          </a:p>
        </p:txBody>
      </p:sp>
      <p:sp>
        <p:nvSpPr>
          <p:cNvPr id="13" name="Dikdörtgen 12"/>
          <p:cNvSpPr/>
          <p:nvPr/>
        </p:nvSpPr>
        <p:spPr>
          <a:xfrm>
            <a:off x="0" y="1268760"/>
            <a:ext cx="1403648" cy="64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Dikdörtgen 1"/>
          <p:cNvSpPr/>
          <p:nvPr/>
        </p:nvSpPr>
        <p:spPr>
          <a:xfrm>
            <a:off x="1691680" y="304840"/>
            <a:ext cx="1634807" cy="369332"/>
          </a:xfrm>
          <a:prstGeom prst="rect">
            <a:avLst/>
          </a:prstGeom>
        </p:spPr>
        <p:txBody>
          <a:bodyPr wrap="none">
            <a:spAutoFit/>
          </a:bodyPr>
          <a:lstStyle/>
          <a:p>
            <a:r>
              <a:rPr lang="tr-TR" b="1" dirty="0" smtClean="0"/>
              <a:t>SAYI KÜMELERİ</a:t>
            </a:r>
            <a:endParaRPr lang="tr-TR" dirty="0"/>
          </a:p>
        </p:txBody>
      </p:sp>
      <p:grpSp>
        <p:nvGrpSpPr>
          <p:cNvPr id="14" name="Grup 13"/>
          <p:cNvGrpSpPr/>
          <p:nvPr/>
        </p:nvGrpSpPr>
        <p:grpSpPr>
          <a:xfrm>
            <a:off x="7812496" y="44624"/>
            <a:ext cx="1224000" cy="1152000"/>
            <a:chOff x="7812496" y="44624"/>
            <a:chExt cx="1224000" cy="1152000"/>
          </a:xfrm>
        </p:grpSpPr>
        <p:sp>
          <p:nvSpPr>
            <p:cNvPr id="16" name="Çapraz Şerit 15"/>
            <p:cNvSpPr/>
            <p:nvPr/>
          </p:nvSpPr>
          <p:spPr>
            <a:xfrm rot="5400000">
              <a:off x="7848496" y="8624"/>
              <a:ext cx="1152000" cy="1224000"/>
            </a:xfrm>
            <a:prstGeom prst="diagStripe">
              <a:avLst/>
            </a:prstGeom>
            <a:gradFill>
              <a:gsLst>
                <a:gs pos="15000">
                  <a:srgbClr val="FF0000">
                    <a:alpha val="90000"/>
                  </a:srgbClr>
                </a:gs>
                <a:gs pos="97083">
                  <a:srgbClr val="C00000"/>
                </a:gs>
                <a:gs pos="49000">
                  <a:srgbClr val="FF8B8B"/>
                </a:gs>
              </a:gsLst>
            </a:gradFill>
            <a:ln>
              <a:noFill/>
            </a:ln>
            <a:effectLst>
              <a:outerShdw blurRad="139700" dist="23000" dir="5400000" sx="98000" sy="98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solidFill>
                  <a:schemeClr val="tx1"/>
                </a:solidFill>
              </a:endParaRPr>
            </a:p>
          </p:txBody>
        </p:sp>
        <p:sp>
          <p:nvSpPr>
            <p:cNvPr id="17" name="Dikdörtgen 16"/>
            <p:cNvSpPr/>
            <p:nvPr/>
          </p:nvSpPr>
          <p:spPr>
            <a:xfrm rot="2584166">
              <a:off x="8064001" y="231891"/>
              <a:ext cx="917239" cy="400110"/>
            </a:xfrm>
            <a:prstGeom prst="rect">
              <a:avLst/>
            </a:prstGeom>
            <a:noFill/>
          </p:spPr>
          <p:txBody>
            <a:bodyPr wrap="none" lIns="91440" tIns="45720" rIns="91440" bIns="45720">
              <a:spAutoFit/>
            </a:bodyPr>
            <a:lstStyle/>
            <a:p>
              <a:pPr algn="ctr"/>
              <a:r>
                <a:rPr lang="tr-TR"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ÖRNEK</a:t>
              </a:r>
              <a:endParaRPr lang="tr-TR"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pic>
        <p:nvPicPr>
          <p:cNvPr id="3" name="Resim 2" descr="Ekran Kırpma"/>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195736" y="1227237"/>
            <a:ext cx="5363324" cy="4477375"/>
          </a:xfrm>
          <a:prstGeom prst="rect">
            <a:avLst/>
          </a:prstGeom>
          <a:ln>
            <a:noFill/>
          </a:ln>
          <a:effectLst>
            <a:outerShdw blurRad="190500" algn="tl" rotWithShape="0">
              <a:srgbClr val="000000">
                <a:alpha val="70000"/>
              </a:srgbClr>
            </a:outerShdw>
          </a:effectLst>
        </p:spPr>
      </p:pic>
      <p:sp>
        <p:nvSpPr>
          <p:cNvPr id="19" name="Dikdörtgen 18"/>
          <p:cNvSpPr/>
          <p:nvPr/>
        </p:nvSpPr>
        <p:spPr>
          <a:xfrm>
            <a:off x="107504" y="2276872"/>
            <a:ext cx="1250663" cy="2185214"/>
          </a:xfrm>
          <a:prstGeom prst="rect">
            <a:avLst/>
          </a:prstGeom>
        </p:spPr>
        <p:txBody>
          <a:bodyPr wrap="none">
            <a:spAutoFit/>
          </a:bodyPr>
          <a:lstStyle/>
          <a:p>
            <a:r>
              <a:rPr lang="tr-TR" sz="800" b="1" dirty="0">
                <a:solidFill>
                  <a:schemeClr val="bg1">
                    <a:lumMod val="65000"/>
                  </a:schemeClr>
                </a:solidFill>
              </a:rPr>
              <a:t>TEMEL KAVRAMLAR</a:t>
            </a:r>
          </a:p>
          <a:p>
            <a:r>
              <a:rPr lang="tr-TR" sz="800" b="1" dirty="0">
                <a:solidFill>
                  <a:schemeClr val="bg1">
                    <a:lumMod val="65000"/>
                  </a:schemeClr>
                </a:solidFill>
              </a:rPr>
              <a:t>Sayma Sayıları</a:t>
            </a:r>
          </a:p>
          <a:p>
            <a:r>
              <a:rPr lang="tr-TR" sz="800" b="1" dirty="0">
                <a:solidFill>
                  <a:schemeClr val="bg1">
                    <a:lumMod val="65000"/>
                  </a:schemeClr>
                </a:solidFill>
              </a:rPr>
              <a:t>Doğal Sayılar</a:t>
            </a:r>
          </a:p>
          <a:p>
            <a:r>
              <a:rPr lang="tr-TR" sz="800" b="1" dirty="0">
                <a:solidFill>
                  <a:schemeClr val="bg1">
                    <a:lumMod val="65000"/>
                  </a:schemeClr>
                </a:solidFill>
              </a:rPr>
              <a:t>Tam Sayılar</a:t>
            </a:r>
          </a:p>
          <a:p>
            <a:r>
              <a:rPr lang="tr-TR" sz="800" b="1" dirty="0">
                <a:solidFill>
                  <a:schemeClr val="bg1">
                    <a:lumMod val="65000"/>
                  </a:schemeClr>
                </a:solidFill>
              </a:rPr>
              <a:t>Rasyonel Sayılar</a:t>
            </a:r>
          </a:p>
          <a:p>
            <a:r>
              <a:rPr lang="tr-TR" sz="800" b="1" dirty="0">
                <a:solidFill>
                  <a:schemeClr val="bg1">
                    <a:lumMod val="65000"/>
                  </a:schemeClr>
                </a:solidFill>
              </a:rPr>
              <a:t>İrrasyonel Sayılar   </a:t>
            </a:r>
          </a:p>
          <a:p>
            <a:r>
              <a:rPr lang="tr-TR" sz="800" b="1" dirty="0">
                <a:solidFill>
                  <a:schemeClr val="bg1">
                    <a:lumMod val="65000"/>
                  </a:schemeClr>
                </a:solidFill>
              </a:rPr>
              <a:t>Reel ( Gerçek ) Sayılar</a:t>
            </a:r>
          </a:p>
          <a:p>
            <a:r>
              <a:rPr lang="tr-TR" sz="800" b="1" dirty="0">
                <a:solidFill>
                  <a:schemeClr val="bg1">
                    <a:lumMod val="65000"/>
                  </a:schemeClr>
                </a:solidFill>
              </a:rPr>
              <a:t>Tek Sayı</a:t>
            </a:r>
          </a:p>
          <a:p>
            <a:r>
              <a:rPr lang="tr-TR" sz="800" b="1" dirty="0">
                <a:solidFill>
                  <a:schemeClr val="bg1">
                    <a:lumMod val="65000"/>
                  </a:schemeClr>
                </a:solidFill>
              </a:rPr>
              <a:t>Çift Sayı</a:t>
            </a:r>
          </a:p>
          <a:p>
            <a:r>
              <a:rPr lang="tr-TR" sz="800" b="1" dirty="0">
                <a:solidFill>
                  <a:schemeClr val="bg1">
                    <a:lumMod val="65000"/>
                  </a:schemeClr>
                </a:solidFill>
              </a:rPr>
              <a:t>Pozitif Sayı</a:t>
            </a:r>
          </a:p>
          <a:p>
            <a:r>
              <a:rPr lang="tr-TR" sz="800" b="1" dirty="0">
                <a:solidFill>
                  <a:schemeClr val="bg1">
                    <a:lumMod val="65000"/>
                  </a:schemeClr>
                </a:solidFill>
              </a:rPr>
              <a:t>Negatif Sayı</a:t>
            </a:r>
          </a:p>
          <a:p>
            <a:r>
              <a:rPr lang="tr-TR" sz="800" b="1" dirty="0">
                <a:solidFill>
                  <a:schemeClr val="bg1">
                    <a:lumMod val="65000"/>
                  </a:schemeClr>
                </a:solidFill>
              </a:rPr>
              <a:t>Asal Sayı</a:t>
            </a:r>
          </a:p>
          <a:p>
            <a:r>
              <a:rPr lang="tr-TR" sz="800" b="1" dirty="0">
                <a:solidFill>
                  <a:schemeClr val="bg1">
                    <a:lumMod val="65000"/>
                  </a:schemeClr>
                </a:solidFill>
              </a:rPr>
              <a:t>Aralarında Asal Sayılar</a:t>
            </a:r>
          </a:p>
          <a:p>
            <a:r>
              <a:rPr lang="tr-TR" sz="800" b="1" dirty="0"/>
              <a:t>Ardışık Sayılar</a:t>
            </a:r>
          </a:p>
          <a:p>
            <a:r>
              <a:rPr lang="tr-TR" sz="800" b="1" dirty="0">
                <a:solidFill>
                  <a:schemeClr val="bg1">
                    <a:lumMod val="65000"/>
                  </a:schemeClr>
                </a:solidFill>
              </a:rPr>
              <a:t>Faktöriyel</a:t>
            </a:r>
          </a:p>
          <a:p>
            <a:r>
              <a:rPr lang="tr-TR" sz="800" b="1" dirty="0">
                <a:solidFill>
                  <a:schemeClr val="bg1">
                    <a:lumMod val="65000"/>
                  </a:schemeClr>
                </a:solidFill>
              </a:rPr>
              <a:t>Sayı Basamakları</a:t>
            </a:r>
          </a:p>
          <a:p>
            <a:r>
              <a:rPr lang="tr-TR" sz="800" b="1" dirty="0">
                <a:solidFill>
                  <a:schemeClr val="bg1">
                    <a:lumMod val="65000"/>
                  </a:schemeClr>
                </a:solidFill>
              </a:rPr>
              <a:t>Tam Sayılarda Dört İşlem</a:t>
            </a:r>
          </a:p>
        </p:txBody>
      </p:sp>
    </p:spTree>
    <p:extLst>
      <p:ext uri="{BB962C8B-B14F-4D97-AF65-F5344CB8AC3E}">
        <p14:creationId xmlns:p14="http://schemas.microsoft.com/office/powerpoint/2010/main" xmlns="" val="27567266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1988840"/>
            <a:ext cx="1403648" cy="486916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0" y="0"/>
            <a:ext cx="1403648" cy="1196752"/>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1547664" y="44624"/>
            <a:ext cx="7488832" cy="6768751"/>
          </a:xfrm>
          <a:prstGeom prst="rect">
            <a:avLst/>
          </a:prstGeom>
          <a:solidFill>
            <a:schemeClr val="bg1">
              <a:alpha val="94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133212" y="548680"/>
            <a:ext cx="1198428" cy="590465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133212" y="0"/>
            <a:ext cx="1198428" cy="50043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28" name="Picture 4" descr="MAKÜ-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1" y="116632"/>
            <a:ext cx="1063951" cy="383799"/>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Dikdörtgen 10"/>
          <p:cNvSpPr/>
          <p:nvPr/>
        </p:nvSpPr>
        <p:spPr>
          <a:xfrm>
            <a:off x="143000" y="6520986"/>
            <a:ext cx="1188640" cy="33701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Dikdörtgen 4"/>
          <p:cNvSpPr/>
          <p:nvPr/>
        </p:nvSpPr>
        <p:spPr>
          <a:xfrm>
            <a:off x="107504" y="6597932"/>
            <a:ext cx="1144865" cy="215444"/>
          </a:xfrm>
          <a:prstGeom prst="rect">
            <a:avLst/>
          </a:prstGeom>
          <a:noFill/>
        </p:spPr>
        <p:txBody>
          <a:bodyPr wrap="none" lIns="91440" tIns="45720" rIns="91440" bIns="45720">
            <a:spAutoFit/>
          </a:bodyPr>
          <a:lstStyle/>
          <a:p>
            <a:r>
              <a:rPr lang="tr-TR" sz="500" b="1" cap="none" spc="0" dirty="0" smtClean="0">
                <a:ln w="10541" cmpd="sng">
                  <a:noFill/>
                  <a:prstDash val="solid"/>
                </a:ln>
                <a:effectLst/>
              </a:rPr>
              <a:t>Öğr Gör  </a:t>
            </a:r>
            <a:r>
              <a:rPr lang="tr-TR" sz="800" b="1" dirty="0" smtClean="0">
                <a:ln w="10541" cmpd="sng">
                  <a:noFill/>
                  <a:prstDash val="solid"/>
                </a:ln>
              </a:rPr>
              <a:t>Hüseyin TURGUT</a:t>
            </a:r>
            <a:endParaRPr lang="tr-TR" sz="800" b="1" cap="none" spc="0" dirty="0">
              <a:ln w="10541" cmpd="sng">
                <a:noFill/>
                <a:prstDash val="solid"/>
              </a:ln>
              <a:effectLst/>
            </a:endParaRPr>
          </a:p>
        </p:txBody>
      </p:sp>
      <p:sp>
        <p:nvSpPr>
          <p:cNvPr id="12" name="Dikdörtgen 11"/>
          <p:cNvSpPr/>
          <p:nvPr/>
        </p:nvSpPr>
        <p:spPr>
          <a:xfrm>
            <a:off x="180151" y="601619"/>
            <a:ext cx="944759" cy="553998"/>
          </a:xfrm>
          <a:prstGeom prst="rect">
            <a:avLst/>
          </a:prstGeom>
        </p:spPr>
        <p:txBody>
          <a:bodyPr wrap="square">
            <a:spAutoFit/>
          </a:bodyPr>
          <a:lstStyle/>
          <a:p>
            <a:r>
              <a:rPr lang="tr-TR" sz="1000" b="1" dirty="0" smtClean="0"/>
              <a:t>Mesleki Matematiğe Giriş</a:t>
            </a:r>
          </a:p>
        </p:txBody>
      </p:sp>
      <p:sp>
        <p:nvSpPr>
          <p:cNvPr id="13" name="Dikdörtgen 12"/>
          <p:cNvSpPr/>
          <p:nvPr/>
        </p:nvSpPr>
        <p:spPr>
          <a:xfrm>
            <a:off x="0" y="1268760"/>
            <a:ext cx="1403648" cy="64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Dikdörtgen 1"/>
          <p:cNvSpPr/>
          <p:nvPr/>
        </p:nvSpPr>
        <p:spPr>
          <a:xfrm>
            <a:off x="1691680" y="304840"/>
            <a:ext cx="1634807" cy="369332"/>
          </a:xfrm>
          <a:prstGeom prst="rect">
            <a:avLst/>
          </a:prstGeom>
        </p:spPr>
        <p:txBody>
          <a:bodyPr wrap="none">
            <a:spAutoFit/>
          </a:bodyPr>
          <a:lstStyle/>
          <a:p>
            <a:r>
              <a:rPr lang="tr-TR" b="1" dirty="0" smtClean="0"/>
              <a:t>SAYI KÜMELERİ</a:t>
            </a:r>
            <a:endParaRPr lang="tr-TR" dirty="0"/>
          </a:p>
        </p:txBody>
      </p:sp>
      <p:grpSp>
        <p:nvGrpSpPr>
          <p:cNvPr id="14" name="Grup 13"/>
          <p:cNvGrpSpPr/>
          <p:nvPr/>
        </p:nvGrpSpPr>
        <p:grpSpPr>
          <a:xfrm>
            <a:off x="7812496" y="44624"/>
            <a:ext cx="1224000" cy="1152000"/>
            <a:chOff x="7812496" y="44624"/>
            <a:chExt cx="1224000" cy="1152000"/>
          </a:xfrm>
        </p:grpSpPr>
        <p:sp>
          <p:nvSpPr>
            <p:cNvPr id="16" name="Çapraz Şerit 15"/>
            <p:cNvSpPr/>
            <p:nvPr/>
          </p:nvSpPr>
          <p:spPr>
            <a:xfrm rot="5400000">
              <a:off x="7848496" y="8624"/>
              <a:ext cx="1152000" cy="1224000"/>
            </a:xfrm>
            <a:prstGeom prst="diagStripe">
              <a:avLst/>
            </a:prstGeom>
            <a:gradFill>
              <a:gsLst>
                <a:gs pos="15000">
                  <a:srgbClr val="FF0000">
                    <a:alpha val="90000"/>
                  </a:srgbClr>
                </a:gs>
                <a:gs pos="97083">
                  <a:srgbClr val="C00000"/>
                </a:gs>
                <a:gs pos="49000">
                  <a:srgbClr val="FF8B8B"/>
                </a:gs>
              </a:gsLst>
            </a:gradFill>
            <a:ln>
              <a:noFill/>
            </a:ln>
            <a:effectLst>
              <a:outerShdw blurRad="139700" dist="23000" dir="5400000" sx="98000" sy="98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solidFill>
                  <a:schemeClr val="tx1"/>
                </a:solidFill>
              </a:endParaRPr>
            </a:p>
          </p:txBody>
        </p:sp>
        <p:sp>
          <p:nvSpPr>
            <p:cNvPr id="17" name="Dikdörtgen 16"/>
            <p:cNvSpPr/>
            <p:nvPr/>
          </p:nvSpPr>
          <p:spPr>
            <a:xfrm rot="2584166">
              <a:off x="8064001" y="231891"/>
              <a:ext cx="917239" cy="400110"/>
            </a:xfrm>
            <a:prstGeom prst="rect">
              <a:avLst/>
            </a:prstGeom>
            <a:noFill/>
          </p:spPr>
          <p:txBody>
            <a:bodyPr wrap="none" lIns="91440" tIns="45720" rIns="91440" bIns="45720">
              <a:spAutoFit/>
            </a:bodyPr>
            <a:lstStyle/>
            <a:p>
              <a:pPr algn="ctr"/>
              <a:r>
                <a:rPr lang="tr-TR"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ÖRNEK</a:t>
              </a:r>
              <a:endParaRPr lang="tr-TR"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pic>
        <p:nvPicPr>
          <p:cNvPr id="15" name="Resim 14" descr="Ekran Kırpma"/>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773585" y="1268760"/>
            <a:ext cx="3105804" cy="3679071"/>
          </a:xfrm>
          <a:prstGeom prst="rect">
            <a:avLst/>
          </a:prstGeom>
          <a:ln>
            <a:noFill/>
          </a:ln>
          <a:effectLst>
            <a:outerShdw blurRad="190500" algn="tl" rotWithShape="0">
              <a:srgbClr val="000000">
                <a:alpha val="70000"/>
              </a:srgbClr>
            </a:outerShdw>
          </a:effectLst>
        </p:spPr>
      </p:pic>
      <p:pic>
        <p:nvPicPr>
          <p:cNvPr id="18" name="Resim 17" descr="Ekran Kırpma"/>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138139" y="2492896"/>
            <a:ext cx="3384481" cy="3679071"/>
          </a:xfrm>
          <a:prstGeom prst="rect">
            <a:avLst/>
          </a:prstGeom>
          <a:ln>
            <a:noFill/>
          </a:ln>
          <a:effectLst>
            <a:outerShdw blurRad="190500" algn="tl" rotWithShape="0">
              <a:srgbClr val="000000">
                <a:alpha val="70000"/>
              </a:srgbClr>
            </a:outerShdw>
          </a:effectLst>
        </p:spPr>
      </p:pic>
      <p:sp>
        <p:nvSpPr>
          <p:cNvPr id="19" name="Dikdörtgen 18"/>
          <p:cNvSpPr/>
          <p:nvPr/>
        </p:nvSpPr>
        <p:spPr>
          <a:xfrm>
            <a:off x="107504" y="2276872"/>
            <a:ext cx="1250663" cy="2185214"/>
          </a:xfrm>
          <a:prstGeom prst="rect">
            <a:avLst/>
          </a:prstGeom>
        </p:spPr>
        <p:txBody>
          <a:bodyPr wrap="none">
            <a:spAutoFit/>
          </a:bodyPr>
          <a:lstStyle/>
          <a:p>
            <a:r>
              <a:rPr lang="tr-TR" sz="800" b="1" dirty="0">
                <a:solidFill>
                  <a:schemeClr val="bg1">
                    <a:lumMod val="65000"/>
                  </a:schemeClr>
                </a:solidFill>
              </a:rPr>
              <a:t>TEMEL KAVRAMLAR</a:t>
            </a:r>
          </a:p>
          <a:p>
            <a:r>
              <a:rPr lang="tr-TR" sz="800" b="1" dirty="0">
                <a:solidFill>
                  <a:schemeClr val="bg1">
                    <a:lumMod val="65000"/>
                  </a:schemeClr>
                </a:solidFill>
              </a:rPr>
              <a:t>Sayma Sayıları</a:t>
            </a:r>
          </a:p>
          <a:p>
            <a:r>
              <a:rPr lang="tr-TR" sz="800" b="1" dirty="0">
                <a:solidFill>
                  <a:schemeClr val="bg1">
                    <a:lumMod val="65000"/>
                  </a:schemeClr>
                </a:solidFill>
              </a:rPr>
              <a:t>Doğal Sayılar</a:t>
            </a:r>
          </a:p>
          <a:p>
            <a:r>
              <a:rPr lang="tr-TR" sz="800" b="1" dirty="0">
                <a:solidFill>
                  <a:schemeClr val="bg1">
                    <a:lumMod val="65000"/>
                  </a:schemeClr>
                </a:solidFill>
              </a:rPr>
              <a:t>Tam Sayılar</a:t>
            </a:r>
          </a:p>
          <a:p>
            <a:r>
              <a:rPr lang="tr-TR" sz="800" b="1" dirty="0">
                <a:solidFill>
                  <a:schemeClr val="bg1">
                    <a:lumMod val="65000"/>
                  </a:schemeClr>
                </a:solidFill>
              </a:rPr>
              <a:t>Rasyonel Sayılar</a:t>
            </a:r>
          </a:p>
          <a:p>
            <a:r>
              <a:rPr lang="tr-TR" sz="800" b="1" dirty="0">
                <a:solidFill>
                  <a:schemeClr val="bg1">
                    <a:lumMod val="65000"/>
                  </a:schemeClr>
                </a:solidFill>
              </a:rPr>
              <a:t>İrrasyonel Sayılar   </a:t>
            </a:r>
          </a:p>
          <a:p>
            <a:r>
              <a:rPr lang="tr-TR" sz="800" b="1" dirty="0">
                <a:solidFill>
                  <a:schemeClr val="bg1">
                    <a:lumMod val="65000"/>
                  </a:schemeClr>
                </a:solidFill>
              </a:rPr>
              <a:t>Reel ( Gerçek ) Sayılar</a:t>
            </a:r>
          </a:p>
          <a:p>
            <a:r>
              <a:rPr lang="tr-TR" sz="800" b="1" dirty="0">
                <a:solidFill>
                  <a:schemeClr val="bg1">
                    <a:lumMod val="65000"/>
                  </a:schemeClr>
                </a:solidFill>
              </a:rPr>
              <a:t>Tek Sayı</a:t>
            </a:r>
          </a:p>
          <a:p>
            <a:r>
              <a:rPr lang="tr-TR" sz="800" b="1" dirty="0">
                <a:solidFill>
                  <a:schemeClr val="bg1">
                    <a:lumMod val="65000"/>
                  </a:schemeClr>
                </a:solidFill>
              </a:rPr>
              <a:t>Çift Sayı</a:t>
            </a:r>
          </a:p>
          <a:p>
            <a:r>
              <a:rPr lang="tr-TR" sz="800" b="1" dirty="0">
                <a:solidFill>
                  <a:schemeClr val="bg1">
                    <a:lumMod val="65000"/>
                  </a:schemeClr>
                </a:solidFill>
              </a:rPr>
              <a:t>Pozitif Sayı</a:t>
            </a:r>
          </a:p>
          <a:p>
            <a:r>
              <a:rPr lang="tr-TR" sz="800" b="1" dirty="0">
                <a:solidFill>
                  <a:schemeClr val="bg1">
                    <a:lumMod val="65000"/>
                  </a:schemeClr>
                </a:solidFill>
              </a:rPr>
              <a:t>Negatif Sayı</a:t>
            </a:r>
          </a:p>
          <a:p>
            <a:r>
              <a:rPr lang="tr-TR" sz="800" b="1" dirty="0">
                <a:solidFill>
                  <a:schemeClr val="bg1">
                    <a:lumMod val="65000"/>
                  </a:schemeClr>
                </a:solidFill>
              </a:rPr>
              <a:t>Asal Sayı</a:t>
            </a:r>
          </a:p>
          <a:p>
            <a:r>
              <a:rPr lang="tr-TR" sz="800" b="1" dirty="0">
                <a:solidFill>
                  <a:schemeClr val="bg1">
                    <a:lumMod val="65000"/>
                  </a:schemeClr>
                </a:solidFill>
              </a:rPr>
              <a:t>Aralarında Asal Sayılar</a:t>
            </a:r>
          </a:p>
          <a:p>
            <a:r>
              <a:rPr lang="tr-TR" sz="800" b="1" dirty="0"/>
              <a:t>Ardışık Sayılar</a:t>
            </a:r>
          </a:p>
          <a:p>
            <a:r>
              <a:rPr lang="tr-TR" sz="800" b="1" dirty="0">
                <a:solidFill>
                  <a:schemeClr val="bg1">
                    <a:lumMod val="65000"/>
                  </a:schemeClr>
                </a:solidFill>
              </a:rPr>
              <a:t>Faktöriyel</a:t>
            </a:r>
          </a:p>
          <a:p>
            <a:r>
              <a:rPr lang="tr-TR" sz="800" b="1" dirty="0">
                <a:solidFill>
                  <a:schemeClr val="bg1">
                    <a:lumMod val="65000"/>
                  </a:schemeClr>
                </a:solidFill>
              </a:rPr>
              <a:t>Sayı Basamakları</a:t>
            </a:r>
          </a:p>
          <a:p>
            <a:r>
              <a:rPr lang="tr-TR" sz="800" b="1" dirty="0">
                <a:solidFill>
                  <a:schemeClr val="bg1">
                    <a:lumMod val="65000"/>
                  </a:schemeClr>
                </a:solidFill>
              </a:rPr>
              <a:t>Tam Sayılarda Dört İşlem</a:t>
            </a:r>
          </a:p>
        </p:txBody>
      </p:sp>
    </p:spTree>
    <p:extLst>
      <p:ext uri="{BB962C8B-B14F-4D97-AF65-F5344CB8AC3E}">
        <p14:creationId xmlns:p14="http://schemas.microsoft.com/office/powerpoint/2010/main" xmlns="" val="39146999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1988840"/>
            <a:ext cx="1403648" cy="486916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0" y="0"/>
            <a:ext cx="1403648" cy="1196752"/>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1547664" y="44624"/>
            <a:ext cx="7488832" cy="6768751"/>
          </a:xfrm>
          <a:prstGeom prst="rect">
            <a:avLst/>
          </a:prstGeom>
          <a:solidFill>
            <a:schemeClr val="bg1">
              <a:alpha val="94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133212" y="548680"/>
            <a:ext cx="1198428" cy="590465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133212" y="0"/>
            <a:ext cx="1198428" cy="50043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28" name="Picture 4" descr="MAKÜ-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1" y="116632"/>
            <a:ext cx="1063951" cy="383799"/>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Dikdörtgen 10"/>
          <p:cNvSpPr/>
          <p:nvPr/>
        </p:nvSpPr>
        <p:spPr>
          <a:xfrm>
            <a:off x="143000" y="6520986"/>
            <a:ext cx="1188640" cy="33701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Dikdörtgen 4"/>
          <p:cNvSpPr/>
          <p:nvPr/>
        </p:nvSpPr>
        <p:spPr>
          <a:xfrm>
            <a:off x="107504" y="6597932"/>
            <a:ext cx="1144865" cy="215444"/>
          </a:xfrm>
          <a:prstGeom prst="rect">
            <a:avLst/>
          </a:prstGeom>
          <a:noFill/>
        </p:spPr>
        <p:txBody>
          <a:bodyPr wrap="none" lIns="91440" tIns="45720" rIns="91440" bIns="45720">
            <a:spAutoFit/>
          </a:bodyPr>
          <a:lstStyle/>
          <a:p>
            <a:r>
              <a:rPr lang="tr-TR" sz="500" b="1" cap="none" spc="0" dirty="0" smtClean="0">
                <a:ln w="10541" cmpd="sng">
                  <a:noFill/>
                  <a:prstDash val="solid"/>
                </a:ln>
                <a:effectLst/>
              </a:rPr>
              <a:t>Öğr Gör  </a:t>
            </a:r>
            <a:r>
              <a:rPr lang="tr-TR" sz="800" b="1" dirty="0" smtClean="0">
                <a:ln w="10541" cmpd="sng">
                  <a:noFill/>
                  <a:prstDash val="solid"/>
                </a:ln>
              </a:rPr>
              <a:t>Hüseyin TURGUT</a:t>
            </a:r>
            <a:endParaRPr lang="tr-TR" sz="800" b="1" cap="none" spc="0" dirty="0">
              <a:ln w="10541" cmpd="sng">
                <a:noFill/>
                <a:prstDash val="solid"/>
              </a:ln>
              <a:effectLst/>
            </a:endParaRPr>
          </a:p>
        </p:txBody>
      </p:sp>
      <p:sp>
        <p:nvSpPr>
          <p:cNvPr id="12" name="Dikdörtgen 11"/>
          <p:cNvSpPr/>
          <p:nvPr/>
        </p:nvSpPr>
        <p:spPr>
          <a:xfrm>
            <a:off x="180151" y="601619"/>
            <a:ext cx="944759" cy="553998"/>
          </a:xfrm>
          <a:prstGeom prst="rect">
            <a:avLst/>
          </a:prstGeom>
        </p:spPr>
        <p:txBody>
          <a:bodyPr wrap="square">
            <a:spAutoFit/>
          </a:bodyPr>
          <a:lstStyle/>
          <a:p>
            <a:r>
              <a:rPr lang="tr-TR" sz="1000" b="1" dirty="0" smtClean="0"/>
              <a:t>Mesleki Matematiğe Giriş</a:t>
            </a:r>
          </a:p>
        </p:txBody>
      </p:sp>
      <p:sp>
        <p:nvSpPr>
          <p:cNvPr id="13" name="Dikdörtgen 12"/>
          <p:cNvSpPr/>
          <p:nvPr/>
        </p:nvSpPr>
        <p:spPr>
          <a:xfrm>
            <a:off x="0" y="1268760"/>
            <a:ext cx="1403648" cy="64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Dikdörtgen 1"/>
          <p:cNvSpPr/>
          <p:nvPr/>
        </p:nvSpPr>
        <p:spPr>
          <a:xfrm>
            <a:off x="1691680" y="304840"/>
            <a:ext cx="1634807" cy="369332"/>
          </a:xfrm>
          <a:prstGeom prst="rect">
            <a:avLst/>
          </a:prstGeom>
        </p:spPr>
        <p:txBody>
          <a:bodyPr wrap="none">
            <a:spAutoFit/>
          </a:bodyPr>
          <a:lstStyle/>
          <a:p>
            <a:r>
              <a:rPr lang="tr-TR" b="1" dirty="0" smtClean="0"/>
              <a:t>SAYI KÜMELERİ</a:t>
            </a:r>
            <a:endParaRPr lang="tr-TR" dirty="0"/>
          </a:p>
        </p:txBody>
      </p:sp>
      <p:grpSp>
        <p:nvGrpSpPr>
          <p:cNvPr id="14" name="Grup 13"/>
          <p:cNvGrpSpPr/>
          <p:nvPr/>
        </p:nvGrpSpPr>
        <p:grpSpPr>
          <a:xfrm>
            <a:off x="7812496" y="44624"/>
            <a:ext cx="1224000" cy="1152000"/>
            <a:chOff x="7812496" y="44624"/>
            <a:chExt cx="1224000" cy="1152000"/>
          </a:xfrm>
        </p:grpSpPr>
        <p:sp>
          <p:nvSpPr>
            <p:cNvPr id="16" name="Çapraz Şerit 15"/>
            <p:cNvSpPr/>
            <p:nvPr/>
          </p:nvSpPr>
          <p:spPr>
            <a:xfrm rot="5400000">
              <a:off x="7848496" y="8624"/>
              <a:ext cx="1152000" cy="1224000"/>
            </a:xfrm>
            <a:prstGeom prst="diagStripe">
              <a:avLst/>
            </a:prstGeom>
            <a:gradFill>
              <a:gsLst>
                <a:gs pos="15000">
                  <a:srgbClr val="FF0000">
                    <a:alpha val="90000"/>
                  </a:srgbClr>
                </a:gs>
                <a:gs pos="97083">
                  <a:srgbClr val="C00000"/>
                </a:gs>
                <a:gs pos="49000">
                  <a:srgbClr val="FF8B8B"/>
                </a:gs>
              </a:gsLst>
            </a:gradFill>
            <a:ln>
              <a:noFill/>
            </a:ln>
            <a:effectLst>
              <a:outerShdw blurRad="139700" dist="23000" dir="5400000" sx="98000" sy="98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solidFill>
                  <a:schemeClr val="tx1"/>
                </a:solidFill>
              </a:endParaRPr>
            </a:p>
          </p:txBody>
        </p:sp>
        <p:sp>
          <p:nvSpPr>
            <p:cNvPr id="17" name="Dikdörtgen 16"/>
            <p:cNvSpPr/>
            <p:nvPr/>
          </p:nvSpPr>
          <p:spPr>
            <a:xfrm rot="2584166">
              <a:off x="8064001" y="231891"/>
              <a:ext cx="917239" cy="400110"/>
            </a:xfrm>
            <a:prstGeom prst="rect">
              <a:avLst/>
            </a:prstGeom>
            <a:noFill/>
          </p:spPr>
          <p:txBody>
            <a:bodyPr wrap="none" lIns="91440" tIns="45720" rIns="91440" bIns="45720">
              <a:spAutoFit/>
            </a:bodyPr>
            <a:lstStyle/>
            <a:p>
              <a:pPr algn="ctr"/>
              <a:r>
                <a:rPr lang="tr-TR"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ÖRNEK</a:t>
              </a:r>
              <a:endParaRPr lang="tr-TR"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pic>
        <p:nvPicPr>
          <p:cNvPr id="3" name="Resim 2" descr="Ekran Kırpma"/>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979712" y="909846"/>
            <a:ext cx="4229691" cy="5182324"/>
          </a:xfrm>
          <a:prstGeom prst="rect">
            <a:avLst/>
          </a:prstGeom>
          <a:ln>
            <a:noFill/>
          </a:ln>
          <a:effectLst>
            <a:outerShdw blurRad="190500" algn="tl" rotWithShape="0">
              <a:srgbClr val="000000">
                <a:alpha val="70000"/>
              </a:srgbClr>
            </a:outerShdw>
          </a:effectLst>
        </p:spPr>
      </p:pic>
      <p:sp>
        <p:nvSpPr>
          <p:cNvPr id="19" name="Dikdörtgen 18"/>
          <p:cNvSpPr/>
          <p:nvPr/>
        </p:nvSpPr>
        <p:spPr>
          <a:xfrm>
            <a:off x="107504" y="2276872"/>
            <a:ext cx="1250663" cy="2185214"/>
          </a:xfrm>
          <a:prstGeom prst="rect">
            <a:avLst/>
          </a:prstGeom>
        </p:spPr>
        <p:txBody>
          <a:bodyPr wrap="none">
            <a:spAutoFit/>
          </a:bodyPr>
          <a:lstStyle/>
          <a:p>
            <a:r>
              <a:rPr lang="tr-TR" sz="800" b="1" dirty="0">
                <a:solidFill>
                  <a:schemeClr val="bg1">
                    <a:lumMod val="65000"/>
                  </a:schemeClr>
                </a:solidFill>
              </a:rPr>
              <a:t>TEMEL KAVRAMLAR</a:t>
            </a:r>
          </a:p>
          <a:p>
            <a:r>
              <a:rPr lang="tr-TR" sz="800" b="1" dirty="0">
                <a:solidFill>
                  <a:schemeClr val="bg1">
                    <a:lumMod val="65000"/>
                  </a:schemeClr>
                </a:solidFill>
              </a:rPr>
              <a:t>Sayma Sayıları</a:t>
            </a:r>
          </a:p>
          <a:p>
            <a:r>
              <a:rPr lang="tr-TR" sz="800" b="1" dirty="0">
                <a:solidFill>
                  <a:schemeClr val="bg1">
                    <a:lumMod val="65000"/>
                  </a:schemeClr>
                </a:solidFill>
              </a:rPr>
              <a:t>Doğal Sayılar</a:t>
            </a:r>
          </a:p>
          <a:p>
            <a:r>
              <a:rPr lang="tr-TR" sz="800" b="1" dirty="0">
                <a:solidFill>
                  <a:schemeClr val="bg1">
                    <a:lumMod val="65000"/>
                  </a:schemeClr>
                </a:solidFill>
              </a:rPr>
              <a:t>Tam Sayılar</a:t>
            </a:r>
          </a:p>
          <a:p>
            <a:r>
              <a:rPr lang="tr-TR" sz="800" b="1" dirty="0">
                <a:solidFill>
                  <a:schemeClr val="bg1">
                    <a:lumMod val="65000"/>
                  </a:schemeClr>
                </a:solidFill>
              </a:rPr>
              <a:t>Rasyonel Sayılar</a:t>
            </a:r>
          </a:p>
          <a:p>
            <a:r>
              <a:rPr lang="tr-TR" sz="800" b="1" dirty="0">
                <a:solidFill>
                  <a:schemeClr val="bg1">
                    <a:lumMod val="65000"/>
                  </a:schemeClr>
                </a:solidFill>
              </a:rPr>
              <a:t>İrrasyonel Sayılar   </a:t>
            </a:r>
          </a:p>
          <a:p>
            <a:r>
              <a:rPr lang="tr-TR" sz="800" b="1" dirty="0">
                <a:solidFill>
                  <a:schemeClr val="bg1">
                    <a:lumMod val="65000"/>
                  </a:schemeClr>
                </a:solidFill>
              </a:rPr>
              <a:t>Reel ( Gerçek ) Sayılar</a:t>
            </a:r>
          </a:p>
          <a:p>
            <a:r>
              <a:rPr lang="tr-TR" sz="800" b="1" dirty="0">
                <a:solidFill>
                  <a:schemeClr val="bg1">
                    <a:lumMod val="65000"/>
                  </a:schemeClr>
                </a:solidFill>
              </a:rPr>
              <a:t>Tek Sayı</a:t>
            </a:r>
          </a:p>
          <a:p>
            <a:r>
              <a:rPr lang="tr-TR" sz="800" b="1" dirty="0">
                <a:solidFill>
                  <a:schemeClr val="bg1">
                    <a:lumMod val="65000"/>
                  </a:schemeClr>
                </a:solidFill>
              </a:rPr>
              <a:t>Çift Sayı</a:t>
            </a:r>
          </a:p>
          <a:p>
            <a:r>
              <a:rPr lang="tr-TR" sz="800" b="1" dirty="0">
                <a:solidFill>
                  <a:schemeClr val="bg1">
                    <a:lumMod val="65000"/>
                  </a:schemeClr>
                </a:solidFill>
              </a:rPr>
              <a:t>Pozitif Sayı</a:t>
            </a:r>
          </a:p>
          <a:p>
            <a:r>
              <a:rPr lang="tr-TR" sz="800" b="1" dirty="0">
                <a:solidFill>
                  <a:schemeClr val="bg1">
                    <a:lumMod val="65000"/>
                  </a:schemeClr>
                </a:solidFill>
              </a:rPr>
              <a:t>Negatif Sayı</a:t>
            </a:r>
          </a:p>
          <a:p>
            <a:r>
              <a:rPr lang="tr-TR" sz="800" b="1" dirty="0">
                <a:solidFill>
                  <a:schemeClr val="bg1">
                    <a:lumMod val="65000"/>
                  </a:schemeClr>
                </a:solidFill>
              </a:rPr>
              <a:t>Asal Sayı</a:t>
            </a:r>
          </a:p>
          <a:p>
            <a:r>
              <a:rPr lang="tr-TR" sz="800" b="1" dirty="0">
                <a:solidFill>
                  <a:schemeClr val="bg1">
                    <a:lumMod val="65000"/>
                  </a:schemeClr>
                </a:solidFill>
              </a:rPr>
              <a:t>Aralarında Asal Sayılar</a:t>
            </a:r>
          </a:p>
          <a:p>
            <a:r>
              <a:rPr lang="tr-TR" sz="800" b="1" dirty="0"/>
              <a:t>Ardışık Sayılar</a:t>
            </a:r>
          </a:p>
          <a:p>
            <a:r>
              <a:rPr lang="tr-TR" sz="800" b="1" dirty="0">
                <a:solidFill>
                  <a:schemeClr val="bg1">
                    <a:lumMod val="65000"/>
                  </a:schemeClr>
                </a:solidFill>
              </a:rPr>
              <a:t>Faktöriyel</a:t>
            </a:r>
          </a:p>
          <a:p>
            <a:r>
              <a:rPr lang="tr-TR" sz="800" b="1" dirty="0">
                <a:solidFill>
                  <a:schemeClr val="bg1">
                    <a:lumMod val="65000"/>
                  </a:schemeClr>
                </a:solidFill>
              </a:rPr>
              <a:t>Sayı Basamakları</a:t>
            </a:r>
          </a:p>
          <a:p>
            <a:r>
              <a:rPr lang="tr-TR" sz="800" b="1" dirty="0">
                <a:solidFill>
                  <a:schemeClr val="bg1">
                    <a:lumMod val="65000"/>
                  </a:schemeClr>
                </a:solidFill>
              </a:rPr>
              <a:t>Tam Sayılarda Dört İşlem</a:t>
            </a:r>
          </a:p>
        </p:txBody>
      </p:sp>
    </p:spTree>
    <p:extLst>
      <p:ext uri="{BB962C8B-B14F-4D97-AF65-F5344CB8AC3E}">
        <p14:creationId xmlns:p14="http://schemas.microsoft.com/office/powerpoint/2010/main" xmlns="" val="39420682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1988840"/>
            <a:ext cx="1403648" cy="486916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0" y="0"/>
            <a:ext cx="1403648" cy="1196752"/>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1547664" y="44624"/>
            <a:ext cx="7488832" cy="6768751"/>
          </a:xfrm>
          <a:prstGeom prst="rect">
            <a:avLst/>
          </a:prstGeom>
          <a:solidFill>
            <a:schemeClr val="bg1">
              <a:alpha val="94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133212" y="548680"/>
            <a:ext cx="1198428" cy="590465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133212" y="0"/>
            <a:ext cx="1198428" cy="50043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28" name="Picture 4" descr="MAKÜ-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1" y="116632"/>
            <a:ext cx="1063951" cy="383799"/>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Dikdörtgen 10"/>
          <p:cNvSpPr/>
          <p:nvPr/>
        </p:nvSpPr>
        <p:spPr>
          <a:xfrm>
            <a:off x="143000" y="6520986"/>
            <a:ext cx="1188640" cy="33701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Dikdörtgen 4"/>
          <p:cNvSpPr/>
          <p:nvPr/>
        </p:nvSpPr>
        <p:spPr>
          <a:xfrm>
            <a:off x="107504" y="6597932"/>
            <a:ext cx="1144865" cy="215444"/>
          </a:xfrm>
          <a:prstGeom prst="rect">
            <a:avLst/>
          </a:prstGeom>
          <a:noFill/>
        </p:spPr>
        <p:txBody>
          <a:bodyPr wrap="none" lIns="91440" tIns="45720" rIns="91440" bIns="45720">
            <a:spAutoFit/>
          </a:bodyPr>
          <a:lstStyle/>
          <a:p>
            <a:r>
              <a:rPr lang="tr-TR" sz="500" b="1" cap="none" spc="0" dirty="0" smtClean="0">
                <a:ln w="10541" cmpd="sng">
                  <a:noFill/>
                  <a:prstDash val="solid"/>
                </a:ln>
                <a:effectLst/>
              </a:rPr>
              <a:t>Öğr Gör  </a:t>
            </a:r>
            <a:r>
              <a:rPr lang="tr-TR" sz="800" b="1" dirty="0" smtClean="0">
                <a:ln w="10541" cmpd="sng">
                  <a:noFill/>
                  <a:prstDash val="solid"/>
                </a:ln>
              </a:rPr>
              <a:t>Hüseyin TURGUT</a:t>
            </a:r>
            <a:endParaRPr lang="tr-TR" sz="800" b="1" cap="none" spc="0" dirty="0">
              <a:ln w="10541" cmpd="sng">
                <a:noFill/>
                <a:prstDash val="solid"/>
              </a:ln>
              <a:effectLst/>
            </a:endParaRPr>
          </a:p>
        </p:txBody>
      </p:sp>
      <p:sp>
        <p:nvSpPr>
          <p:cNvPr id="12" name="Dikdörtgen 11"/>
          <p:cNvSpPr/>
          <p:nvPr/>
        </p:nvSpPr>
        <p:spPr>
          <a:xfrm>
            <a:off x="180151" y="601619"/>
            <a:ext cx="944759" cy="553998"/>
          </a:xfrm>
          <a:prstGeom prst="rect">
            <a:avLst/>
          </a:prstGeom>
        </p:spPr>
        <p:txBody>
          <a:bodyPr wrap="square">
            <a:spAutoFit/>
          </a:bodyPr>
          <a:lstStyle/>
          <a:p>
            <a:r>
              <a:rPr lang="tr-TR" sz="1000" b="1" dirty="0" smtClean="0"/>
              <a:t>Mesleki Matematiğe Giriş</a:t>
            </a:r>
          </a:p>
        </p:txBody>
      </p:sp>
      <p:sp>
        <p:nvSpPr>
          <p:cNvPr id="13" name="Dikdörtgen 12"/>
          <p:cNvSpPr/>
          <p:nvPr/>
        </p:nvSpPr>
        <p:spPr>
          <a:xfrm>
            <a:off x="0" y="1268760"/>
            <a:ext cx="1403648" cy="64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Dikdörtgen 1"/>
          <p:cNvSpPr/>
          <p:nvPr/>
        </p:nvSpPr>
        <p:spPr>
          <a:xfrm>
            <a:off x="1691680" y="304840"/>
            <a:ext cx="1634807" cy="369332"/>
          </a:xfrm>
          <a:prstGeom prst="rect">
            <a:avLst/>
          </a:prstGeom>
        </p:spPr>
        <p:txBody>
          <a:bodyPr wrap="none">
            <a:spAutoFit/>
          </a:bodyPr>
          <a:lstStyle/>
          <a:p>
            <a:r>
              <a:rPr lang="tr-TR" b="1" dirty="0" smtClean="0"/>
              <a:t>SAYI KÜMELERİ</a:t>
            </a:r>
            <a:endParaRPr lang="tr-TR" dirty="0"/>
          </a:p>
        </p:txBody>
      </p:sp>
      <p:sp>
        <p:nvSpPr>
          <p:cNvPr id="15" name="Dikdörtgen 14"/>
          <p:cNvSpPr/>
          <p:nvPr/>
        </p:nvSpPr>
        <p:spPr>
          <a:xfrm>
            <a:off x="1809382" y="1010831"/>
            <a:ext cx="7155106" cy="2308324"/>
          </a:xfrm>
          <a:prstGeom prst="rect">
            <a:avLst/>
          </a:prstGeom>
        </p:spPr>
        <p:txBody>
          <a:bodyPr wrap="square">
            <a:spAutoFit/>
          </a:bodyPr>
          <a:lstStyle/>
          <a:p>
            <a:pPr marL="285750" indent="-285750">
              <a:buFont typeface="Arial" pitchFamily="34" charset="0"/>
              <a:buChar char="•"/>
            </a:pPr>
            <a:r>
              <a:rPr lang="tr-TR" b="1" dirty="0" smtClean="0">
                <a:solidFill>
                  <a:srgbClr val="C00000"/>
                </a:solidFill>
              </a:rPr>
              <a:t>Faktöriyel</a:t>
            </a:r>
          </a:p>
          <a:p>
            <a:endParaRPr lang="tr-TR" dirty="0">
              <a:solidFill>
                <a:srgbClr val="C00000"/>
              </a:solidFill>
            </a:endParaRPr>
          </a:p>
          <a:p>
            <a:r>
              <a:rPr lang="tr-TR" dirty="0"/>
              <a:t>1 den n ye kadar olan sayıların çarpımına </a:t>
            </a:r>
            <a:r>
              <a:rPr lang="tr-TR" b="1" u="sng" dirty="0"/>
              <a:t>n faktöriyel</a:t>
            </a:r>
            <a:r>
              <a:rPr lang="tr-TR" b="1" dirty="0"/>
              <a:t> </a:t>
            </a:r>
            <a:r>
              <a:rPr lang="tr-TR" dirty="0"/>
              <a:t>denir ve </a:t>
            </a:r>
            <a:r>
              <a:rPr lang="tr-TR" b="1" u="sng" dirty="0"/>
              <a:t>n!</a:t>
            </a:r>
            <a:r>
              <a:rPr lang="tr-TR" dirty="0"/>
              <a:t> şeklinde gösterilir</a:t>
            </a:r>
            <a:r>
              <a:rPr lang="tr-TR" dirty="0" smtClean="0"/>
              <a:t>.</a:t>
            </a:r>
          </a:p>
          <a:p>
            <a:endParaRPr lang="tr-TR" dirty="0"/>
          </a:p>
          <a:p>
            <a:r>
              <a:rPr lang="tr-TR" dirty="0"/>
              <a:t>n! = n . (n - 1) . (n - 2) ... 2 . 1 </a:t>
            </a:r>
            <a:r>
              <a:rPr lang="tr-TR" dirty="0" err="1"/>
              <a:t>dir</a:t>
            </a:r>
            <a:r>
              <a:rPr lang="tr-TR" dirty="0"/>
              <a:t>.</a:t>
            </a:r>
          </a:p>
          <a:p>
            <a:r>
              <a:rPr lang="tr-TR" dirty="0"/>
              <a:t>0! = 1</a:t>
            </a:r>
          </a:p>
          <a:p>
            <a:r>
              <a:rPr lang="tr-TR" dirty="0"/>
              <a:t>1! = 1</a:t>
            </a:r>
          </a:p>
        </p:txBody>
      </p:sp>
      <p:sp>
        <p:nvSpPr>
          <p:cNvPr id="9" name="Dikdörtgen 8"/>
          <p:cNvSpPr/>
          <p:nvPr/>
        </p:nvSpPr>
        <p:spPr>
          <a:xfrm>
            <a:off x="2051720" y="4653136"/>
            <a:ext cx="6444208" cy="923330"/>
          </a:xfrm>
          <a:prstGeom prst="rect">
            <a:avLst/>
          </a:prstGeom>
        </p:spPr>
        <p:txBody>
          <a:bodyPr wrap="square">
            <a:spAutoFit/>
          </a:bodyPr>
          <a:lstStyle/>
          <a:p>
            <a:r>
              <a:rPr lang="pt-BR" b="1" dirty="0"/>
              <a:t>Faktöriyel işlemlerinde parantezlere dikkat etmek gerekir:</a:t>
            </a:r>
            <a:endParaRPr lang="pt-BR" dirty="0"/>
          </a:p>
          <a:p>
            <a:r>
              <a:rPr lang="pt-BR" dirty="0"/>
              <a:t>(2n)! ≠ 2!n!</a:t>
            </a:r>
          </a:p>
          <a:p>
            <a:r>
              <a:rPr lang="pt-BR" dirty="0"/>
              <a:t>(2n)! = (2n)(2n-1)(2n-2)!</a:t>
            </a:r>
          </a:p>
        </p:txBody>
      </p:sp>
      <p:sp>
        <p:nvSpPr>
          <p:cNvPr id="16" name="Dikdörtgen 15"/>
          <p:cNvSpPr/>
          <p:nvPr/>
        </p:nvSpPr>
        <p:spPr>
          <a:xfrm>
            <a:off x="107504" y="2276872"/>
            <a:ext cx="1250663" cy="2185214"/>
          </a:xfrm>
          <a:prstGeom prst="rect">
            <a:avLst/>
          </a:prstGeom>
        </p:spPr>
        <p:txBody>
          <a:bodyPr wrap="none">
            <a:spAutoFit/>
          </a:bodyPr>
          <a:lstStyle/>
          <a:p>
            <a:r>
              <a:rPr lang="tr-TR" sz="800" b="1" dirty="0">
                <a:solidFill>
                  <a:schemeClr val="bg1">
                    <a:lumMod val="65000"/>
                  </a:schemeClr>
                </a:solidFill>
              </a:rPr>
              <a:t>TEMEL KAVRAMLAR</a:t>
            </a:r>
          </a:p>
          <a:p>
            <a:r>
              <a:rPr lang="tr-TR" sz="800" b="1" dirty="0">
                <a:solidFill>
                  <a:schemeClr val="bg1">
                    <a:lumMod val="65000"/>
                  </a:schemeClr>
                </a:solidFill>
              </a:rPr>
              <a:t>Sayma Sayıları</a:t>
            </a:r>
          </a:p>
          <a:p>
            <a:r>
              <a:rPr lang="tr-TR" sz="800" b="1" dirty="0">
                <a:solidFill>
                  <a:schemeClr val="bg1">
                    <a:lumMod val="65000"/>
                  </a:schemeClr>
                </a:solidFill>
              </a:rPr>
              <a:t>Doğal Sayılar</a:t>
            </a:r>
          </a:p>
          <a:p>
            <a:r>
              <a:rPr lang="tr-TR" sz="800" b="1" dirty="0">
                <a:solidFill>
                  <a:schemeClr val="bg1">
                    <a:lumMod val="65000"/>
                  </a:schemeClr>
                </a:solidFill>
              </a:rPr>
              <a:t>Tam Sayılar</a:t>
            </a:r>
          </a:p>
          <a:p>
            <a:r>
              <a:rPr lang="tr-TR" sz="800" b="1" dirty="0">
                <a:solidFill>
                  <a:schemeClr val="bg1">
                    <a:lumMod val="65000"/>
                  </a:schemeClr>
                </a:solidFill>
              </a:rPr>
              <a:t>Rasyonel Sayılar</a:t>
            </a:r>
          </a:p>
          <a:p>
            <a:r>
              <a:rPr lang="tr-TR" sz="800" b="1" dirty="0">
                <a:solidFill>
                  <a:schemeClr val="bg1">
                    <a:lumMod val="65000"/>
                  </a:schemeClr>
                </a:solidFill>
              </a:rPr>
              <a:t>İrrasyonel Sayılar   </a:t>
            </a:r>
          </a:p>
          <a:p>
            <a:r>
              <a:rPr lang="tr-TR" sz="800" b="1" dirty="0">
                <a:solidFill>
                  <a:schemeClr val="bg1">
                    <a:lumMod val="65000"/>
                  </a:schemeClr>
                </a:solidFill>
              </a:rPr>
              <a:t>Reel ( Gerçek ) Sayılar</a:t>
            </a:r>
          </a:p>
          <a:p>
            <a:r>
              <a:rPr lang="tr-TR" sz="800" b="1" dirty="0">
                <a:solidFill>
                  <a:schemeClr val="bg1">
                    <a:lumMod val="65000"/>
                  </a:schemeClr>
                </a:solidFill>
              </a:rPr>
              <a:t>Tek Sayı</a:t>
            </a:r>
          </a:p>
          <a:p>
            <a:r>
              <a:rPr lang="tr-TR" sz="800" b="1" dirty="0">
                <a:solidFill>
                  <a:schemeClr val="bg1">
                    <a:lumMod val="65000"/>
                  </a:schemeClr>
                </a:solidFill>
              </a:rPr>
              <a:t>Çift Sayı</a:t>
            </a:r>
          </a:p>
          <a:p>
            <a:r>
              <a:rPr lang="tr-TR" sz="800" b="1" dirty="0">
                <a:solidFill>
                  <a:schemeClr val="bg1">
                    <a:lumMod val="65000"/>
                  </a:schemeClr>
                </a:solidFill>
              </a:rPr>
              <a:t>Pozitif Sayı</a:t>
            </a:r>
          </a:p>
          <a:p>
            <a:r>
              <a:rPr lang="tr-TR" sz="800" b="1" dirty="0">
                <a:solidFill>
                  <a:schemeClr val="bg1">
                    <a:lumMod val="65000"/>
                  </a:schemeClr>
                </a:solidFill>
              </a:rPr>
              <a:t>Negatif Sayı</a:t>
            </a:r>
          </a:p>
          <a:p>
            <a:r>
              <a:rPr lang="tr-TR" sz="800" b="1" dirty="0">
                <a:solidFill>
                  <a:schemeClr val="bg1">
                    <a:lumMod val="65000"/>
                  </a:schemeClr>
                </a:solidFill>
              </a:rPr>
              <a:t>Asal Sayı</a:t>
            </a:r>
          </a:p>
          <a:p>
            <a:r>
              <a:rPr lang="tr-TR" sz="800" b="1" dirty="0">
                <a:solidFill>
                  <a:schemeClr val="bg1">
                    <a:lumMod val="65000"/>
                  </a:schemeClr>
                </a:solidFill>
              </a:rPr>
              <a:t>Aralarında Asal Sayılar</a:t>
            </a:r>
          </a:p>
          <a:p>
            <a:r>
              <a:rPr lang="tr-TR" sz="800" b="1" dirty="0">
                <a:solidFill>
                  <a:schemeClr val="bg1">
                    <a:lumMod val="65000"/>
                  </a:schemeClr>
                </a:solidFill>
              </a:rPr>
              <a:t>Ardışık Sayılar</a:t>
            </a:r>
          </a:p>
          <a:p>
            <a:r>
              <a:rPr lang="tr-TR" sz="800" b="1" dirty="0"/>
              <a:t>Faktöriyel</a:t>
            </a:r>
          </a:p>
          <a:p>
            <a:r>
              <a:rPr lang="tr-TR" sz="800" b="1" dirty="0">
                <a:solidFill>
                  <a:schemeClr val="bg1">
                    <a:lumMod val="65000"/>
                  </a:schemeClr>
                </a:solidFill>
              </a:rPr>
              <a:t>Sayı Basamakları</a:t>
            </a:r>
          </a:p>
          <a:p>
            <a:r>
              <a:rPr lang="tr-TR" sz="800" b="1" dirty="0">
                <a:solidFill>
                  <a:schemeClr val="bg1">
                    <a:lumMod val="65000"/>
                  </a:schemeClr>
                </a:solidFill>
              </a:rPr>
              <a:t>Tam Sayılarda Dört İşlem</a:t>
            </a:r>
          </a:p>
        </p:txBody>
      </p:sp>
    </p:spTree>
    <p:extLst>
      <p:ext uri="{BB962C8B-B14F-4D97-AF65-F5344CB8AC3E}">
        <p14:creationId xmlns:p14="http://schemas.microsoft.com/office/powerpoint/2010/main" xmlns="" val="21584054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1988840"/>
            <a:ext cx="1403648" cy="486916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0" y="0"/>
            <a:ext cx="1403648" cy="1196752"/>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1547664" y="44624"/>
            <a:ext cx="7488832" cy="6768751"/>
          </a:xfrm>
          <a:prstGeom prst="rect">
            <a:avLst/>
          </a:prstGeom>
          <a:solidFill>
            <a:schemeClr val="bg1">
              <a:alpha val="94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133212" y="548680"/>
            <a:ext cx="1198428" cy="590465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133212" y="0"/>
            <a:ext cx="1198428" cy="50043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28" name="Picture 4" descr="MAKÜ-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1" y="116632"/>
            <a:ext cx="1063951" cy="383799"/>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Dikdörtgen 10"/>
          <p:cNvSpPr/>
          <p:nvPr/>
        </p:nvSpPr>
        <p:spPr>
          <a:xfrm>
            <a:off x="143000" y="6520986"/>
            <a:ext cx="1188640" cy="33701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Dikdörtgen 4"/>
          <p:cNvSpPr/>
          <p:nvPr/>
        </p:nvSpPr>
        <p:spPr>
          <a:xfrm>
            <a:off x="107504" y="6597932"/>
            <a:ext cx="1144865" cy="215444"/>
          </a:xfrm>
          <a:prstGeom prst="rect">
            <a:avLst/>
          </a:prstGeom>
          <a:noFill/>
        </p:spPr>
        <p:txBody>
          <a:bodyPr wrap="none" lIns="91440" tIns="45720" rIns="91440" bIns="45720">
            <a:spAutoFit/>
          </a:bodyPr>
          <a:lstStyle/>
          <a:p>
            <a:r>
              <a:rPr lang="tr-TR" sz="500" b="1" cap="none" spc="0" dirty="0" smtClean="0">
                <a:ln w="10541" cmpd="sng">
                  <a:noFill/>
                  <a:prstDash val="solid"/>
                </a:ln>
                <a:effectLst/>
              </a:rPr>
              <a:t>Öğr Gör  </a:t>
            </a:r>
            <a:r>
              <a:rPr lang="tr-TR" sz="800" b="1" dirty="0" smtClean="0">
                <a:ln w="10541" cmpd="sng">
                  <a:noFill/>
                  <a:prstDash val="solid"/>
                </a:ln>
              </a:rPr>
              <a:t>Hüseyin TURGUT</a:t>
            </a:r>
            <a:endParaRPr lang="tr-TR" sz="800" b="1" cap="none" spc="0" dirty="0">
              <a:ln w="10541" cmpd="sng">
                <a:noFill/>
                <a:prstDash val="solid"/>
              </a:ln>
              <a:effectLst/>
            </a:endParaRPr>
          </a:p>
        </p:txBody>
      </p:sp>
      <p:sp>
        <p:nvSpPr>
          <p:cNvPr id="12" name="Dikdörtgen 11"/>
          <p:cNvSpPr/>
          <p:nvPr/>
        </p:nvSpPr>
        <p:spPr>
          <a:xfrm>
            <a:off x="180151" y="601619"/>
            <a:ext cx="944759" cy="553998"/>
          </a:xfrm>
          <a:prstGeom prst="rect">
            <a:avLst/>
          </a:prstGeom>
        </p:spPr>
        <p:txBody>
          <a:bodyPr wrap="square">
            <a:spAutoFit/>
          </a:bodyPr>
          <a:lstStyle/>
          <a:p>
            <a:r>
              <a:rPr lang="tr-TR" sz="1000" b="1" dirty="0" smtClean="0"/>
              <a:t>Mesleki Matematiğe Giriş</a:t>
            </a:r>
          </a:p>
        </p:txBody>
      </p:sp>
      <p:sp>
        <p:nvSpPr>
          <p:cNvPr id="13" name="Dikdörtgen 12"/>
          <p:cNvSpPr/>
          <p:nvPr/>
        </p:nvSpPr>
        <p:spPr>
          <a:xfrm>
            <a:off x="0" y="1268760"/>
            <a:ext cx="1403648" cy="64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Dikdörtgen 1"/>
          <p:cNvSpPr/>
          <p:nvPr/>
        </p:nvSpPr>
        <p:spPr>
          <a:xfrm>
            <a:off x="1691680" y="304840"/>
            <a:ext cx="1634807" cy="369332"/>
          </a:xfrm>
          <a:prstGeom prst="rect">
            <a:avLst/>
          </a:prstGeom>
        </p:spPr>
        <p:txBody>
          <a:bodyPr wrap="none">
            <a:spAutoFit/>
          </a:bodyPr>
          <a:lstStyle/>
          <a:p>
            <a:r>
              <a:rPr lang="tr-TR" b="1" dirty="0" smtClean="0"/>
              <a:t>SAYI KÜMELERİ</a:t>
            </a:r>
            <a:endParaRPr lang="tr-TR" dirty="0"/>
          </a:p>
        </p:txBody>
      </p:sp>
      <p:grpSp>
        <p:nvGrpSpPr>
          <p:cNvPr id="14" name="Grup 13"/>
          <p:cNvGrpSpPr/>
          <p:nvPr/>
        </p:nvGrpSpPr>
        <p:grpSpPr>
          <a:xfrm>
            <a:off x="7812496" y="44624"/>
            <a:ext cx="1224000" cy="1152000"/>
            <a:chOff x="7812496" y="44624"/>
            <a:chExt cx="1224000" cy="1152000"/>
          </a:xfrm>
        </p:grpSpPr>
        <p:sp>
          <p:nvSpPr>
            <p:cNvPr id="16" name="Çapraz Şerit 15"/>
            <p:cNvSpPr/>
            <p:nvPr/>
          </p:nvSpPr>
          <p:spPr>
            <a:xfrm rot="5400000">
              <a:off x="7848496" y="8624"/>
              <a:ext cx="1152000" cy="1224000"/>
            </a:xfrm>
            <a:prstGeom prst="diagStripe">
              <a:avLst/>
            </a:prstGeom>
            <a:gradFill>
              <a:gsLst>
                <a:gs pos="15000">
                  <a:srgbClr val="FF0000">
                    <a:alpha val="90000"/>
                  </a:srgbClr>
                </a:gs>
                <a:gs pos="97083">
                  <a:srgbClr val="C00000"/>
                </a:gs>
                <a:gs pos="49000">
                  <a:srgbClr val="FF8B8B"/>
                </a:gs>
              </a:gsLst>
            </a:gradFill>
            <a:ln>
              <a:noFill/>
            </a:ln>
            <a:effectLst>
              <a:outerShdw blurRad="139700" dist="23000" dir="5400000" sx="98000" sy="98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solidFill>
                  <a:schemeClr val="tx1"/>
                </a:solidFill>
              </a:endParaRPr>
            </a:p>
          </p:txBody>
        </p:sp>
        <p:sp>
          <p:nvSpPr>
            <p:cNvPr id="17" name="Dikdörtgen 16"/>
            <p:cNvSpPr/>
            <p:nvPr/>
          </p:nvSpPr>
          <p:spPr>
            <a:xfrm rot="2584166">
              <a:off x="8064001" y="231891"/>
              <a:ext cx="917239" cy="400110"/>
            </a:xfrm>
            <a:prstGeom prst="rect">
              <a:avLst/>
            </a:prstGeom>
            <a:noFill/>
          </p:spPr>
          <p:txBody>
            <a:bodyPr wrap="none" lIns="91440" tIns="45720" rIns="91440" bIns="45720">
              <a:spAutoFit/>
            </a:bodyPr>
            <a:lstStyle/>
            <a:p>
              <a:pPr algn="ctr"/>
              <a:r>
                <a:rPr lang="tr-TR"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ÖRNEK</a:t>
              </a:r>
              <a:endParaRPr lang="tr-TR"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pic>
        <p:nvPicPr>
          <p:cNvPr id="9" name="Resim 8" descr="Ekran Kırpma"/>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011279" y="1155617"/>
            <a:ext cx="6039693" cy="4848902"/>
          </a:xfrm>
          <a:prstGeom prst="rect">
            <a:avLst/>
          </a:prstGeom>
          <a:ln>
            <a:noFill/>
          </a:ln>
          <a:effectLst>
            <a:outerShdw blurRad="190500" algn="tl" rotWithShape="0">
              <a:srgbClr val="000000">
                <a:alpha val="70000"/>
              </a:srgbClr>
            </a:outerShdw>
          </a:effectLst>
        </p:spPr>
      </p:pic>
      <p:sp>
        <p:nvSpPr>
          <p:cNvPr id="18" name="Dikdörtgen 17"/>
          <p:cNvSpPr/>
          <p:nvPr/>
        </p:nvSpPr>
        <p:spPr>
          <a:xfrm>
            <a:off x="107504" y="2276872"/>
            <a:ext cx="1250663" cy="2185214"/>
          </a:xfrm>
          <a:prstGeom prst="rect">
            <a:avLst/>
          </a:prstGeom>
        </p:spPr>
        <p:txBody>
          <a:bodyPr wrap="none">
            <a:spAutoFit/>
          </a:bodyPr>
          <a:lstStyle/>
          <a:p>
            <a:r>
              <a:rPr lang="tr-TR" sz="800" b="1" dirty="0">
                <a:solidFill>
                  <a:schemeClr val="bg1">
                    <a:lumMod val="65000"/>
                  </a:schemeClr>
                </a:solidFill>
              </a:rPr>
              <a:t>TEMEL KAVRAMLAR</a:t>
            </a:r>
          </a:p>
          <a:p>
            <a:r>
              <a:rPr lang="tr-TR" sz="800" b="1" dirty="0">
                <a:solidFill>
                  <a:schemeClr val="bg1">
                    <a:lumMod val="65000"/>
                  </a:schemeClr>
                </a:solidFill>
              </a:rPr>
              <a:t>Sayma Sayıları</a:t>
            </a:r>
          </a:p>
          <a:p>
            <a:r>
              <a:rPr lang="tr-TR" sz="800" b="1" dirty="0">
                <a:solidFill>
                  <a:schemeClr val="bg1">
                    <a:lumMod val="65000"/>
                  </a:schemeClr>
                </a:solidFill>
              </a:rPr>
              <a:t>Doğal Sayılar</a:t>
            </a:r>
          </a:p>
          <a:p>
            <a:r>
              <a:rPr lang="tr-TR" sz="800" b="1" dirty="0">
                <a:solidFill>
                  <a:schemeClr val="bg1">
                    <a:lumMod val="65000"/>
                  </a:schemeClr>
                </a:solidFill>
              </a:rPr>
              <a:t>Tam Sayılar</a:t>
            </a:r>
          </a:p>
          <a:p>
            <a:r>
              <a:rPr lang="tr-TR" sz="800" b="1" dirty="0">
                <a:solidFill>
                  <a:schemeClr val="bg1">
                    <a:lumMod val="65000"/>
                  </a:schemeClr>
                </a:solidFill>
              </a:rPr>
              <a:t>Rasyonel Sayılar</a:t>
            </a:r>
          </a:p>
          <a:p>
            <a:r>
              <a:rPr lang="tr-TR" sz="800" b="1" dirty="0">
                <a:solidFill>
                  <a:schemeClr val="bg1">
                    <a:lumMod val="65000"/>
                  </a:schemeClr>
                </a:solidFill>
              </a:rPr>
              <a:t>İrrasyonel Sayılar   </a:t>
            </a:r>
          </a:p>
          <a:p>
            <a:r>
              <a:rPr lang="tr-TR" sz="800" b="1" dirty="0">
                <a:solidFill>
                  <a:schemeClr val="bg1">
                    <a:lumMod val="65000"/>
                  </a:schemeClr>
                </a:solidFill>
              </a:rPr>
              <a:t>Reel ( Gerçek ) Sayılar</a:t>
            </a:r>
          </a:p>
          <a:p>
            <a:r>
              <a:rPr lang="tr-TR" sz="800" b="1" dirty="0">
                <a:solidFill>
                  <a:schemeClr val="bg1">
                    <a:lumMod val="65000"/>
                  </a:schemeClr>
                </a:solidFill>
              </a:rPr>
              <a:t>Tek Sayı</a:t>
            </a:r>
          </a:p>
          <a:p>
            <a:r>
              <a:rPr lang="tr-TR" sz="800" b="1" dirty="0">
                <a:solidFill>
                  <a:schemeClr val="bg1">
                    <a:lumMod val="65000"/>
                  </a:schemeClr>
                </a:solidFill>
              </a:rPr>
              <a:t>Çift Sayı</a:t>
            </a:r>
          </a:p>
          <a:p>
            <a:r>
              <a:rPr lang="tr-TR" sz="800" b="1" dirty="0">
                <a:solidFill>
                  <a:schemeClr val="bg1">
                    <a:lumMod val="65000"/>
                  </a:schemeClr>
                </a:solidFill>
              </a:rPr>
              <a:t>Pozitif Sayı</a:t>
            </a:r>
          </a:p>
          <a:p>
            <a:r>
              <a:rPr lang="tr-TR" sz="800" b="1" dirty="0">
                <a:solidFill>
                  <a:schemeClr val="bg1">
                    <a:lumMod val="65000"/>
                  </a:schemeClr>
                </a:solidFill>
              </a:rPr>
              <a:t>Negatif Sayı</a:t>
            </a:r>
          </a:p>
          <a:p>
            <a:r>
              <a:rPr lang="tr-TR" sz="800" b="1" dirty="0">
                <a:solidFill>
                  <a:schemeClr val="bg1">
                    <a:lumMod val="65000"/>
                  </a:schemeClr>
                </a:solidFill>
              </a:rPr>
              <a:t>Asal Sayı</a:t>
            </a:r>
          </a:p>
          <a:p>
            <a:r>
              <a:rPr lang="tr-TR" sz="800" b="1" dirty="0">
                <a:solidFill>
                  <a:schemeClr val="bg1">
                    <a:lumMod val="65000"/>
                  </a:schemeClr>
                </a:solidFill>
              </a:rPr>
              <a:t>Aralarında Asal Sayılar</a:t>
            </a:r>
          </a:p>
          <a:p>
            <a:r>
              <a:rPr lang="tr-TR" sz="800" b="1" dirty="0">
                <a:solidFill>
                  <a:schemeClr val="bg1">
                    <a:lumMod val="65000"/>
                  </a:schemeClr>
                </a:solidFill>
              </a:rPr>
              <a:t>Ardışık Sayılar</a:t>
            </a:r>
          </a:p>
          <a:p>
            <a:r>
              <a:rPr lang="tr-TR" sz="800" b="1" dirty="0"/>
              <a:t>Faktöriyel</a:t>
            </a:r>
          </a:p>
          <a:p>
            <a:r>
              <a:rPr lang="tr-TR" sz="800" b="1" dirty="0">
                <a:solidFill>
                  <a:schemeClr val="bg1">
                    <a:lumMod val="65000"/>
                  </a:schemeClr>
                </a:solidFill>
              </a:rPr>
              <a:t>Sayı Basamakları</a:t>
            </a:r>
          </a:p>
          <a:p>
            <a:r>
              <a:rPr lang="tr-TR" sz="800" b="1" dirty="0">
                <a:solidFill>
                  <a:schemeClr val="bg1">
                    <a:lumMod val="65000"/>
                  </a:schemeClr>
                </a:solidFill>
              </a:rPr>
              <a:t>Tam Sayılarda Dört İşlem</a:t>
            </a:r>
          </a:p>
        </p:txBody>
      </p:sp>
    </p:spTree>
    <p:extLst>
      <p:ext uri="{BB962C8B-B14F-4D97-AF65-F5344CB8AC3E}">
        <p14:creationId xmlns:p14="http://schemas.microsoft.com/office/powerpoint/2010/main" xmlns="" val="10084181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1988840"/>
            <a:ext cx="1403648" cy="486916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0" y="0"/>
            <a:ext cx="1403648" cy="1196752"/>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1547664" y="44624"/>
            <a:ext cx="7488832" cy="6768751"/>
          </a:xfrm>
          <a:prstGeom prst="rect">
            <a:avLst/>
          </a:prstGeom>
          <a:solidFill>
            <a:schemeClr val="bg1">
              <a:alpha val="94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133212" y="548680"/>
            <a:ext cx="1198428" cy="590465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133212" y="0"/>
            <a:ext cx="1198428" cy="50043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28" name="Picture 4" descr="MAKÜ-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1" y="116632"/>
            <a:ext cx="1063951" cy="383799"/>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Dikdörtgen 10"/>
          <p:cNvSpPr/>
          <p:nvPr/>
        </p:nvSpPr>
        <p:spPr>
          <a:xfrm>
            <a:off x="143000" y="6520986"/>
            <a:ext cx="1188640" cy="33701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Dikdörtgen 4"/>
          <p:cNvSpPr/>
          <p:nvPr/>
        </p:nvSpPr>
        <p:spPr>
          <a:xfrm>
            <a:off x="107504" y="6597932"/>
            <a:ext cx="1144865" cy="215444"/>
          </a:xfrm>
          <a:prstGeom prst="rect">
            <a:avLst/>
          </a:prstGeom>
          <a:noFill/>
        </p:spPr>
        <p:txBody>
          <a:bodyPr wrap="none" lIns="91440" tIns="45720" rIns="91440" bIns="45720">
            <a:spAutoFit/>
          </a:bodyPr>
          <a:lstStyle/>
          <a:p>
            <a:r>
              <a:rPr lang="tr-TR" sz="500" b="1" cap="none" spc="0" dirty="0" smtClean="0">
                <a:ln w="10541" cmpd="sng">
                  <a:noFill/>
                  <a:prstDash val="solid"/>
                </a:ln>
                <a:effectLst/>
              </a:rPr>
              <a:t>Öğr Gör  </a:t>
            </a:r>
            <a:r>
              <a:rPr lang="tr-TR" sz="800" b="1" dirty="0" smtClean="0">
                <a:ln w="10541" cmpd="sng">
                  <a:noFill/>
                  <a:prstDash val="solid"/>
                </a:ln>
              </a:rPr>
              <a:t>Hüseyin TURGUT</a:t>
            </a:r>
            <a:endParaRPr lang="tr-TR" sz="800" b="1" cap="none" spc="0" dirty="0">
              <a:ln w="10541" cmpd="sng">
                <a:noFill/>
                <a:prstDash val="solid"/>
              </a:ln>
              <a:effectLst/>
            </a:endParaRPr>
          </a:p>
        </p:txBody>
      </p:sp>
      <p:sp>
        <p:nvSpPr>
          <p:cNvPr id="12" name="Dikdörtgen 11"/>
          <p:cNvSpPr/>
          <p:nvPr/>
        </p:nvSpPr>
        <p:spPr>
          <a:xfrm>
            <a:off x="180151" y="601619"/>
            <a:ext cx="944759" cy="553998"/>
          </a:xfrm>
          <a:prstGeom prst="rect">
            <a:avLst/>
          </a:prstGeom>
        </p:spPr>
        <p:txBody>
          <a:bodyPr wrap="square">
            <a:spAutoFit/>
          </a:bodyPr>
          <a:lstStyle/>
          <a:p>
            <a:r>
              <a:rPr lang="tr-TR" sz="1000" b="1" dirty="0" smtClean="0"/>
              <a:t>Mesleki Matematiğe Giriş</a:t>
            </a:r>
          </a:p>
        </p:txBody>
      </p:sp>
      <p:sp>
        <p:nvSpPr>
          <p:cNvPr id="13" name="Dikdörtgen 12"/>
          <p:cNvSpPr/>
          <p:nvPr/>
        </p:nvSpPr>
        <p:spPr>
          <a:xfrm>
            <a:off x="0" y="1268760"/>
            <a:ext cx="1403648" cy="64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Dikdörtgen 1"/>
          <p:cNvSpPr/>
          <p:nvPr/>
        </p:nvSpPr>
        <p:spPr>
          <a:xfrm>
            <a:off x="1691680" y="304840"/>
            <a:ext cx="1634807" cy="369332"/>
          </a:xfrm>
          <a:prstGeom prst="rect">
            <a:avLst/>
          </a:prstGeom>
        </p:spPr>
        <p:txBody>
          <a:bodyPr wrap="none">
            <a:spAutoFit/>
          </a:bodyPr>
          <a:lstStyle/>
          <a:p>
            <a:r>
              <a:rPr lang="tr-TR" b="1" dirty="0" smtClean="0"/>
              <a:t>SAYI KÜMELERİ</a:t>
            </a:r>
            <a:endParaRPr lang="tr-TR" dirty="0"/>
          </a:p>
        </p:txBody>
      </p:sp>
      <p:sp>
        <p:nvSpPr>
          <p:cNvPr id="15" name="Dikdörtgen 14"/>
          <p:cNvSpPr/>
          <p:nvPr/>
        </p:nvSpPr>
        <p:spPr>
          <a:xfrm>
            <a:off x="1809382" y="1010831"/>
            <a:ext cx="7155106" cy="646331"/>
          </a:xfrm>
          <a:prstGeom prst="rect">
            <a:avLst/>
          </a:prstGeom>
        </p:spPr>
        <p:txBody>
          <a:bodyPr wrap="square">
            <a:spAutoFit/>
          </a:bodyPr>
          <a:lstStyle/>
          <a:p>
            <a:pPr marL="285750" indent="-285750">
              <a:buFont typeface="Arial" pitchFamily="34" charset="0"/>
              <a:buChar char="•"/>
            </a:pPr>
            <a:r>
              <a:rPr lang="tr-TR" b="1" dirty="0">
                <a:solidFill>
                  <a:srgbClr val="C00000"/>
                </a:solidFill>
              </a:rPr>
              <a:t>Sayı Basamakları</a:t>
            </a:r>
            <a:endParaRPr lang="tr-TR" dirty="0">
              <a:solidFill>
                <a:srgbClr val="C00000"/>
              </a:solidFill>
            </a:endParaRPr>
          </a:p>
          <a:p>
            <a:r>
              <a:rPr lang="tr-TR" dirty="0" err="1"/>
              <a:t>abcd</a:t>
            </a:r>
            <a:r>
              <a:rPr lang="tr-TR" dirty="0"/>
              <a:t> dört basamaklı bir sayı olsun. Bu sayının basamakları,</a:t>
            </a:r>
          </a:p>
        </p:txBody>
      </p:sp>
      <p:pic>
        <p:nvPicPr>
          <p:cNvPr id="3074"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699792" y="1897710"/>
            <a:ext cx="4191000" cy="1123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Dikdörtgen 8"/>
          <p:cNvSpPr/>
          <p:nvPr/>
        </p:nvSpPr>
        <p:spPr>
          <a:xfrm>
            <a:off x="1809382" y="4127004"/>
            <a:ext cx="7011090" cy="1600438"/>
          </a:xfrm>
          <a:prstGeom prst="rect">
            <a:avLst/>
          </a:prstGeom>
        </p:spPr>
        <p:txBody>
          <a:bodyPr wrap="square">
            <a:spAutoFit/>
          </a:bodyPr>
          <a:lstStyle/>
          <a:p>
            <a:r>
              <a:rPr lang="tr-TR" sz="1400" b="1" dirty="0">
                <a:solidFill>
                  <a:srgbClr val="C00000"/>
                </a:solidFill>
              </a:rPr>
              <a:t>Basamak</a:t>
            </a:r>
          </a:p>
          <a:p>
            <a:r>
              <a:rPr lang="tr-TR" sz="1400" dirty="0"/>
              <a:t>Bir doğal sayıyı oluşturan rakamlardan </a:t>
            </a:r>
            <a:r>
              <a:rPr lang="tr-TR" sz="1400" dirty="0" err="1"/>
              <a:t>herbirinin</a:t>
            </a:r>
            <a:r>
              <a:rPr lang="tr-TR" sz="1400" dirty="0"/>
              <a:t> bulunduğu haneye basamak denir.</a:t>
            </a:r>
          </a:p>
          <a:p>
            <a:r>
              <a:rPr lang="tr-TR" sz="1400" b="1" dirty="0">
                <a:solidFill>
                  <a:srgbClr val="C00000"/>
                </a:solidFill>
              </a:rPr>
              <a:t>Basamak Değeri</a:t>
            </a:r>
          </a:p>
          <a:p>
            <a:r>
              <a:rPr lang="tr-TR" sz="1400" dirty="0"/>
              <a:t>Rakamların sayıda bulunduğu basamağa göre aldığı değere </a:t>
            </a:r>
            <a:r>
              <a:rPr lang="tr-TR" sz="1400" b="1" dirty="0"/>
              <a:t>basamak değeri</a:t>
            </a:r>
            <a:r>
              <a:rPr lang="tr-TR" sz="1400" dirty="0"/>
              <a:t> denir.</a:t>
            </a:r>
          </a:p>
          <a:p>
            <a:r>
              <a:rPr lang="tr-TR" sz="1400" dirty="0"/>
              <a:t>Sayılar birler basamağı, onlar basamağı, yüzler basamağı, … gibi basamak değerlerine ayrılır.</a:t>
            </a:r>
          </a:p>
          <a:p>
            <a:r>
              <a:rPr lang="tr-TR" sz="1400" b="1" dirty="0">
                <a:solidFill>
                  <a:srgbClr val="C00000"/>
                </a:solidFill>
              </a:rPr>
              <a:t>Sayı Değeri</a:t>
            </a:r>
          </a:p>
          <a:p>
            <a:r>
              <a:rPr lang="tr-TR" sz="1400" dirty="0"/>
              <a:t>Rakamların sayıda bulunduğu basamak dikkate alınmadan aldığı değere </a:t>
            </a:r>
            <a:r>
              <a:rPr lang="tr-TR" sz="1400" b="1" dirty="0"/>
              <a:t>sayı değeri</a:t>
            </a:r>
            <a:r>
              <a:rPr lang="tr-TR" sz="1400" dirty="0"/>
              <a:t> denir.</a:t>
            </a:r>
          </a:p>
        </p:txBody>
      </p:sp>
      <p:sp>
        <p:nvSpPr>
          <p:cNvPr id="17" name="Dikdörtgen 16"/>
          <p:cNvSpPr/>
          <p:nvPr/>
        </p:nvSpPr>
        <p:spPr>
          <a:xfrm>
            <a:off x="107504" y="2276872"/>
            <a:ext cx="1250663" cy="2185214"/>
          </a:xfrm>
          <a:prstGeom prst="rect">
            <a:avLst/>
          </a:prstGeom>
        </p:spPr>
        <p:txBody>
          <a:bodyPr wrap="none">
            <a:spAutoFit/>
          </a:bodyPr>
          <a:lstStyle/>
          <a:p>
            <a:r>
              <a:rPr lang="tr-TR" sz="800" b="1" dirty="0">
                <a:solidFill>
                  <a:schemeClr val="bg1">
                    <a:lumMod val="65000"/>
                  </a:schemeClr>
                </a:solidFill>
              </a:rPr>
              <a:t>TEMEL KAVRAMLAR</a:t>
            </a:r>
          </a:p>
          <a:p>
            <a:r>
              <a:rPr lang="tr-TR" sz="800" b="1" dirty="0">
                <a:solidFill>
                  <a:schemeClr val="bg1">
                    <a:lumMod val="65000"/>
                  </a:schemeClr>
                </a:solidFill>
              </a:rPr>
              <a:t>Sayma Sayıları</a:t>
            </a:r>
          </a:p>
          <a:p>
            <a:r>
              <a:rPr lang="tr-TR" sz="800" b="1" dirty="0">
                <a:solidFill>
                  <a:schemeClr val="bg1">
                    <a:lumMod val="65000"/>
                  </a:schemeClr>
                </a:solidFill>
              </a:rPr>
              <a:t>Doğal Sayılar</a:t>
            </a:r>
          </a:p>
          <a:p>
            <a:r>
              <a:rPr lang="tr-TR" sz="800" b="1" dirty="0">
                <a:solidFill>
                  <a:schemeClr val="bg1">
                    <a:lumMod val="65000"/>
                  </a:schemeClr>
                </a:solidFill>
              </a:rPr>
              <a:t>Tam Sayılar</a:t>
            </a:r>
          </a:p>
          <a:p>
            <a:r>
              <a:rPr lang="tr-TR" sz="800" b="1" dirty="0">
                <a:solidFill>
                  <a:schemeClr val="bg1">
                    <a:lumMod val="65000"/>
                  </a:schemeClr>
                </a:solidFill>
              </a:rPr>
              <a:t>Rasyonel Sayılar</a:t>
            </a:r>
          </a:p>
          <a:p>
            <a:r>
              <a:rPr lang="tr-TR" sz="800" b="1" dirty="0">
                <a:solidFill>
                  <a:schemeClr val="bg1">
                    <a:lumMod val="65000"/>
                  </a:schemeClr>
                </a:solidFill>
              </a:rPr>
              <a:t>İrrasyonel Sayılar   </a:t>
            </a:r>
          </a:p>
          <a:p>
            <a:r>
              <a:rPr lang="tr-TR" sz="800" b="1" dirty="0">
                <a:solidFill>
                  <a:schemeClr val="bg1">
                    <a:lumMod val="65000"/>
                  </a:schemeClr>
                </a:solidFill>
              </a:rPr>
              <a:t>Reel ( Gerçek ) Sayılar</a:t>
            </a:r>
          </a:p>
          <a:p>
            <a:r>
              <a:rPr lang="tr-TR" sz="800" b="1" dirty="0">
                <a:solidFill>
                  <a:schemeClr val="bg1">
                    <a:lumMod val="65000"/>
                  </a:schemeClr>
                </a:solidFill>
              </a:rPr>
              <a:t>Tek Sayı</a:t>
            </a:r>
          </a:p>
          <a:p>
            <a:r>
              <a:rPr lang="tr-TR" sz="800" b="1" dirty="0">
                <a:solidFill>
                  <a:schemeClr val="bg1">
                    <a:lumMod val="65000"/>
                  </a:schemeClr>
                </a:solidFill>
              </a:rPr>
              <a:t>Çift Sayı</a:t>
            </a:r>
          </a:p>
          <a:p>
            <a:r>
              <a:rPr lang="tr-TR" sz="800" b="1" dirty="0">
                <a:solidFill>
                  <a:schemeClr val="bg1">
                    <a:lumMod val="65000"/>
                  </a:schemeClr>
                </a:solidFill>
              </a:rPr>
              <a:t>Pozitif Sayı</a:t>
            </a:r>
          </a:p>
          <a:p>
            <a:r>
              <a:rPr lang="tr-TR" sz="800" b="1" dirty="0">
                <a:solidFill>
                  <a:schemeClr val="bg1">
                    <a:lumMod val="65000"/>
                  </a:schemeClr>
                </a:solidFill>
              </a:rPr>
              <a:t>Negatif Sayı</a:t>
            </a:r>
          </a:p>
          <a:p>
            <a:r>
              <a:rPr lang="tr-TR" sz="800" b="1" dirty="0">
                <a:solidFill>
                  <a:schemeClr val="bg1">
                    <a:lumMod val="65000"/>
                  </a:schemeClr>
                </a:solidFill>
              </a:rPr>
              <a:t>Asal Sayı</a:t>
            </a:r>
          </a:p>
          <a:p>
            <a:r>
              <a:rPr lang="tr-TR" sz="800" b="1" dirty="0">
                <a:solidFill>
                  <a:schemeClr val="bg1">
                    <a:lumMod val="65000"/>
                  </a:schemeClr>
                </a:solidFill>
              </a:rPr>
              <a:t>Aralarında Asal Sayılar</a:t>
            </a:r>
          </a:p>
          <a:p>
            <a:r>
              <a:rPr lang="tr-TR" sz="800" b="1" dirty="0">
                <a:solidFill>
                  <a:schemeClr val="bg1">
                    <a:lumMod val="65000"/>
                  </a:schemeClr>
                </a:solidFill>
              </a:rPr>
              <a:t>Ardışık Sayılar</a:t>
            </a:r>
          </a:p>
          <a:p>
            <a:r>
              <a:rPr lang="tr-TR" sz="800" b="1" dirty="0">
                <a:solidFill>
                  <a:schemeClr val="bg1">
                    <a:lumMod val="65000"/>
                  </a:schemeClr>
                </a:solidFill>
              </a:rPr>
              <a:t>Faktöriyel</a:t>
            </a:r>
          </a:p>
          <a:p>
            <a:r>
              <a:rPr lang="tr-TR" sz="800" b="1" dirty="0"/>
              <a:t>Sayı Basamakları</a:t>
            </a:r>
          </a:p>
          <a:p>
            <a:r>
              <a:rPr lang="tr-TR" sz="800" b="1" dirty="0">
                <a:solidFill>
                  <a:schemeClr val="bg1">
                    <a:lumMod val="65000"/>
                  </a:schemeClr>
                </a:solidFill>
              </a:rPr>
              <a:t>Tam Sayılarda Dört İşlem</a:t>
            </a:r>
          </a:p>
        </p:txBody>
      </p:sp>
    </p:spTree>
    <p:extLst>
      <p:ext uri="{BB962C8B-B14F-4D97-AF65-F5344CB8AC3E}">
        <p14:creationId xmlns:p14="http://schemas.microsoft.com/office/powerpoint/2010/main" xmlns="" val="12296017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1988840"/>
            <a:ext cx="1403648" cy="486916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0" y="0"/>
            <a:ext cx="1403648" cy="1196752"/>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1547664" y="44624"/>
            <a:ext cx="7488832" cy="6768751"/>
          </a:xfrm>
          <a:prstGeom prst="rect">
            <a:avLst/>
          </a:prstGeom>
          <a:solidFill>
            <a:schemeClr val="bg1">
              <a:alpha val="94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8" name="Dikdörtgen 7"/>
          <p:cNvSpPr/>
          <p:nvPr/>
        </p:nvSpPr>
        <p:spPr>
          <a:xfrm>
            <a:off x="133212" y="548680"/>
            <a:ext cx="1198428" cy="590465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133212" y="0"/>
            <a:ext cx="1198428" cy="50043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28" name="Picture 4" descr="MAKÜ-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1" y="116632"/>
            <a:ext cx="1063951" cy="383799"/>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Dikdörtgen 10"/>
          <p:cNvSpPr/>
          <p:nvPr/>
        </p:nvSpPr>
        <p:spPr>
          <a:xfrm>
            <a:off x="143000" y="6520986"/>
            <a:ext cx="1188640" cy="33701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Dikdörtgen 4"/>
          <p:cNvSpPr/>
          <p:nvPr/>
        </p:nvSpPr>
        <p:spPr>
          <a:xfrm>
            <a:off x="107504" y="6597932"/>
            <a:ext cx="1144865" cy="215444"/>
          </a:xfrm>
          <a:prstGeom prst="rect">
            <a:avLst/>
          </a:prstGeom>
          <a:noFill/>
        </p:spPr>
        <p:txBody>
          <a:bodyPr wrap="none" lIns="91440" tIns="45720" rIns="91440" bIns="45720">
            <a:spAutoFit/>
          </a:bodyPr>
          <a:lstStyle/>
          <a:p>
            <a:r>
              <a:rPr lang="tr-TR" sz="500" b="1" cap="none" spc="0" dirty="0" smtClean="0">
                <a:ln w="10541" cmpd="sng">
                  <a:noFill/>
                  <a:prstDash val="solid"/>
                </a:ln>
                <a:effectLst/>
              </a:rPr>
              <a:t>Öğr Gör  </a:t>
            </a:r>
            <a:r>
              <a:rPr lang="tr-TR" sz="800" b="1" dirty="0" smtClean="0">
                <a:ln w="10541" cmpd="sng">
                  <a:noFill/>
                  <a:prstDash val="solid"/>
                </a:ln>
              </a:rPr>
              <a:t>Hüseyin TURGUT</a:t>
            </a:r>
            <a:endParaRPr lang="tr-TR" sz="800" b="1" cap="none" spc="0" dirty="0">
              <a:ln w="10541" cmpd="sng">
                <a:noFill/>
                <a:prstDash val="solid"/>
              </a:ln>
              <a:effectLst/>
            </a:endParaRPr>
          </a:p>
        </p:txBody>
      </p:sp>
      <p:sp>
        <p:nvSpPr>
          <p:cNvPr id="12" name="Dikdörtgen 11"/>
          <p:cNvSpPr/>
          <p:nvPr/>
        </p:nvSpPr>
        <p:spPr>
          <a:xfrm>
            <a:off x="180151" y="601619"/>
            <a:ext cx="944759" cy="553998"/>
          </a:xfrm>
          <a:prstGeom prst="rect">
            <a:avLst/>
          </a:prstGeom>
        </p:spPr>
        <p:txBody>
          <a:bodyPr wrap="square">
            <a:spAutoFit/>
          </a:bodyPr>
          <a:lstStyle/>
          <a:p>
            <a:r>
              <a:rPr lang="tr-TR" sz="1000" b="1" dirty="0" smtClean="0"/>
              <a:t>Mesleki Matematiğe Giriş</a:t>
            </a:r>
          </a:p>
        </p:txBody>
      </p:sp>
      <p:sp>
        <p:nvSpPr>
          <p:cNvPr id="13" name="Dikdörtgen 12"/>
          <p:cNvSpPr/>
          <p:nvPr/>
        </p:nvSpPr>
        <p:spPr>
          <a:xfrm>
            <a:off x="0" y="1268760"/>
            <a:ext cx="1403648" cy="64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Dikdörtgen 1"/>
          <p:cNvSpPr/>
          <p:nvPr/>
        </p:nvSpPr>
        <p:spPr>
          <a:xfrm>
            <a:off x="1691680" y="304840"/>
            <a:ext cx="1634807" cy="369332"/>
          </a:xfrm>
          <a:prstGeom prst="rect">
            <a:avLst/>
          </a:prstGeom>
        </p:spPr>
        <p:txBody>
          <a:bodyPr wrap="none">
            <a:spAutoFit/>
          </a:bodyPr>
          <a:lstStyle/>
          <a:p>
            <a:r>
              <a:rPr lang="tr-TR" b="1" dirty="0" smtClean="0"/>
              <a:t>SAYI KÜMELERİ</a:t>
            </a:r>
            <a:endParaRPr lang="tr-TR" dirty="0"/>
          </a:p>
        </p:txBody>
      </p:sp>
      <p:grpSp>
        <p:nvGrpSpPr>
          <p:cNvPr id="16" name="Grup 15"/>
          <p:cNvGrpSpPr/>
          <p:nvPr/>
        </p:nvGrpSpPr>
        <p:grpSpPr>
          <a:xfrm>
            <a:off x="7812496" y="44624"/>
            <a:ext cx="1224000" cy="1152000"/>
            <a:chOff x="7812496" y="44624"/>
            <a:chExt cx="1224000" cy="1152000"/>
          </a:xfrm>
        </p:grpSpPr>
        <p:sp>
          <p:nvSpPr>
            <p:cNvPr id="17" name="Çapraz Şerit 16"/>
            <p:cNvSpPr/>
            <p:nvPr/>
          </p:nvSpPr>
          <p:spPr>
            <a:xfrm rot="5400000">
              <a:off x="7848496" y="8624"/>
              <a:ext cx="1152000" cy="1224000"/>
            </a:xfrm>
            <a:prstGeom prst="diagStripe">
              <a:avLst/>
            </a:prstGeom>
            <a:gradFill>
              <a:gsLst>
                <a:gs pos="15000">
                  <a:srgbClr val="FF0000">
                    <a:alpha val="90000"/>
                  </a:srgbClr>
                </a:gs>
                <a:gs pos="97083">
                  <a:srgbClr val="C00000"/>
                </a:gs>
                <a:gs pos="49000">
                  <a:srgbClr val="FF8B8B"/>
                </a:gs>
              </a:gsLst>
            </a:gradFill>
            <a:ln>
              <a:noFill/>
            </a:ln>
            <a:effectLst>
              <a:outerShdw blurRad="139700" dist="23000" dir="5400000" sx="98000" sy="98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solidFill>
                  <a:schemeClr val="tx1"/>
                </a:solidFill>
              </a:endParaRPr>
            </a:p>
          </p:txBody>
        </p:sp>
        <p:sp>
          <p:nvSpPr>
            <p:cNvPr id="18" name="Dikdörtgen 17"/>
            <p:cNvSpPr/>
            <p:nvPr/>
          </p:nvSpPr>
          <p:spPr>
            <a:xfrm rot="2584166">
              <a:off x="8301245" y="231891"/>
              <a:ext cx="442750" cy="400110"/>
            </a:xfrm>
            <a:prstGeom prst="rect">
              <a:avLst/>
            </a:prstGeom>
            <a:noFill/>
          </p:spPr>
          <p:txBody>
            <a:bodyPr wrap="none" lIns="91440" tIns="45720" rIns="91440" bIns="45720">
              <a:spAutoFit/>
            </a:bodyPr>
            <a:lstStyle/>
            <a:p>
              <a:pPr algn="ctr"/>
              <a:r>
                <a:rPr lang="tr-TR"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EK</a:t>
              </a:r>
              <a:endParaRPr lang="tr-TR"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3" name="Metin kutusu 2"/>
          <p:cNvSpPr txBox="1"/>
          <p:nvPr/>
        </p:nvSpPr>
        <p:spPr>
          <a:xfrm>
            <a:off x="1691680" y="1804174"/>
            <a:ext cx="6624736" cy="2585323"/>
          </a:xfrm>
          <a:prstGeom prst="rect">
            <a:avLst/>
          </a:prstGeom>
          <a:noFill/>
        </p:spPr>
        <p:txBody>
          <a:bodyPr wrap="square" rtlCol="0">
            <a:spAutoFit/>
          </a:bodyPr>
          <a:lstStyle/>
          <a:p>
            <a:r>
              <a:rPr lang="tr-TR" dirty="0" smtClean="0">
                <a:solidFill>
                  <a:srgbClr val="C00000"/>
                </a:solidFill>
              </a:rPr>
              <a:t>Sayı basamakları, basamak değerleri </a:t>
            </a:r>
            <a:r>
              <a:rPr lang="tr-TR" dirty="0" err="1" smtClean="0">
                <a:solidFill>
                  <a:srgbClr val="C00000"/>
                </a:solidFill>
              </a:rPr>
              <a:t>digital</a:t>
            </a:r>
            <a:r>
              <a:rPr lang="tr-TR" dirty="0" smtClean="0">
                <a:solidFill>
                  <a:srgbClr val="C00000"/>
                </a:solidFill>
              </a:rPr>
              <a:t> sistemlerin temelini oluşturmaktadır. </a:t>
            </a:r>
          </a:p>
          <a:p>
            <a:endParaRPr lang="tr-TR" dirty="0">
              <a:solidFill>
                <a:srgbClr val="C00000"/>
              </a:solidFill>
            </a:endParaRPr>
          </a:p>
          <a:p>
            <a:r>
              <a:rPr lang="tr-TR" dirty="0" smtClean="0">
                <a:solidFill>
                  <a:srgbClr val="C00000"/>
                </a:solidFill>
              </a:rPr>
              <a:t>Programlama – elektronik – veri transferi gibi alanlar için 2 (BIN) ve 16  (HEX) tabanında sayılar kullanılmaktadır.</a:t>
            </a:r>
          </a:p>
          <a:p>
            <a:endParaRPr lang="tr-TR" dirty="0">
              <a:solidFill>
                <a:srgbClr val="C00000"/>
              </a:solidFill>
            </a:endParaRPr>
          </a:p>
          <a:p>
            <a:r>
              <a:rPr lang="tr-TR" dirty="0" smtClean="0">
                <a:solidFill>
                  <a:srgbClr val="C00000"/>
                </a:solidFill>
              </a:rPr>
              <a:t>Sayı tabanı – Basamak sistemleri ileriki derslerde DETAYLI OLARAK ANLATILACAKTIR.</a:t>
            </a:r>
            <a:endParaRPr lang="tr-TR" dirty="0">
              <a:solidFill>
                <a:srgbClr val="C00000"/>
              </a:solidFill>
            </a:endParaRPr>
          </a:p>
          <a:p>
            <a:endParaRPr lang="tr-TR" dirty="0">
              <a:solidFill>
                <a:srgbClr val="C00000"/>
              </a:solidFill>
            </a:endParaRPr>
          </a:p>
        </p:txBody>
      </p:sp>
      <p:pic>
        <p:nvPicPr>
          <p:cNvPr id="3075" name="Picture 3"/>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b="8946"/>
          <a:stretch/>
        </p:blipFill>
        <p:spPr bwMode="auto">
          <a:xfrm>
            <a:off x="6575264" y="4323451"/>
            <a:ext cx="2267370" cy="19344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b="5740"/>
          <a:stretch/>
        </p:blipFill>
        <p:spPr bwMode="auto">
          <a:xfrm>
            <a:off x="1907704" y="4539475"/>
            <a:ext cx="1568770" cy="191386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8" name="Picture 6" descr="Codee Images | Free Vectors, Photos &amp; PSD"/>
          <p:cNvPicPr>
            <a:picLocks noChangeAspect="1" noChangeArrowheads="1"/>
          </p:cNvPicPr>
          <p:nvPr/>
        </p:nvPicPr>
        <p:blipFill>
          <a:blip r:embed="rId5">
            <a:clrChange>
              <a:clrFrom>
                <a:srgbClr val="F6F6F6"/>
              </a:clrFrom>
              <a:clrTo>
                <a:srgbClr val="F6F6F6">
                  <a:alpha val="0"/>
                </a:srgbClr>
              </a:clrTo>
            </a:clrChange>
            <a:extLst>
              <a:ext uri="{28A0092B-C50C-407E-A947-70E740481C1C}">
                <a14:useLocalDpi xmlns:a14="http://schemas.microsoft.com/office/drawing/2010/main" xmlns="" val="0"/>
              </a:ext>
            </a:extLst>
          </a:blip>
          <a:srcRect/>
          <a:stretch>
            <a:fillRect/>
          </a:stretch>
        </p:blipFill>
        <p:spPr bwMode="auto">
          <a:xfrm>
            <a:off x="3563888" y="4521256"/>
            <a:ext cx="3608276" cy="1907890"/>
          </a:xfrm>
          <a:prstGeom prst="rect">
            <a:avLst/>
          </a:prstGeom>
          <a:noFill/>
          <a:extLst>
            <a:ext uri="{909E8E84-426E-40DD-AFC4-6F175D3DCCD1}">
              <a14:hiddenFill xmlns:a14="http://schemas.microsoft.com/office/drawing/2010/main" xmlns="">
                <a:solidFill>
                  <a:srgbClr val="FFFFFF"/>
                </a:solidFill>
              </a14:hiddenFill>
            </a:ext>
          </a:extLst>
        </p:spPr>
      </p:pic>
      <p:sp>
        <p:nvSpPr>
          <p:cNvPr id="22" name="Dikdörtgen 21"/>
          <p:cNvSpPr/>
          <p:nvPr/>
        </p:nvSpPr>
        <p:spPr>
          <a:xfrm>
            <a:off x="107504" y="2276872"/>
            <a:ext cx="1250663" cy="2185214"/>
          </a:xfrm>
          <a:prstGeom prst="rect">
            <a:avLst/>
          </a:prstGeom>
        </p:spPr>
        <p:txBody>
          <a:bodyPr wrap="none">
            <a:spAutoFit/>
          </a:bodyPr>
          <a:lstStyle/>
          <a:p>
            <a:r>
              <a:rPr lang="tr-TR" sz="800" b="1" dirty="0">
                <a:solidFill>
                  <a:schemeClr val="bg1">
                    <a:lumMod val="65000"/>
                  </a:schemeClr>
                </a:solidFill>
              </a:rPr>
              <a:t>TEMEL KAVRAMLAR</a:t>
            </a:r>
          </a:p>
          <a:p>
            <a:r>
              <a:rPr lang="tr-TR" sz="800" b="1" dirty="0">
                <a:solidFill>
                  <a:schemeClr val="bg1">
                    <a:lumMod val="65000"/>
                  </a:schemeClr>
                </a:solidFill>
              </a:rPr>
              <a:t>Sayma Sayıları</a:t>
            </a:r>
          </a:p>
          <a:p>
            <a:r>
              <a:rPr lang="tr-TR" sz="800" b="1" dirty="0">
                <a:solidFill>
                  <a:schemeClr val="bg1">
                    <a:lumMod val="65000"/>
                  </a:schemeClr>
                </a:solidFill>
              </a:rPr>
              <a:t>Doğal Sayılar</a:t>
            </a:r>
          </a:p>
          <a:p>
            <a:r>
              <a:rPr lang="tr-TR" sz="800" b="1" dirty="0">
                <a:solidFill>
                  <a:schemeClr val="bg1">
                    <a:lumMod val="65000"/>
                  </a:schemeClr>
                </a:solidFill>
              </a:rPr>
              <a:t>Tam Sayılar</a:t>
            </a:r>
          </a:p>
          <a:p>
            <a:r>
              <a:rPr lang="tr-TR" sz="800" b="1" dirty="0">
                <a:solidFill>
                  <a:schemeClr val="bg1">
                    <a:lumMod val="65000"/>
                  </a:schemeClr>
                </a:solidFill>
              </a:rPr>
              <a:t>Rasyonel Sayılar</a:t>
            </a:r>
          </a:p>
          <a:p>
            <a:r>
              <a:rPr lang="tr-TR" sz="800" b="1" dirty="0">
                <a:solidFill>
                  <a:schemeClr val="bg1">
                    <a:lumMod val="65000"/>
                  </a:schemeClr>
                </a:solidFill>
              </a:rPr>
              <a:t>İrrasyonel Sayılar   </a:t>
            </a:r>
          </a:p>
          <a:p>
            <a:r>
              <a:rPr lang="tr-TR" sz="800" b="1" dirty="0">
                <a:solidFill>
                  <a:schemeClr val="bg1">
                    <a:lumMod val="65000"/>
                  </a:schemeClr>
                </a:solidFill>
              </a:rPr>
              <a:t>Reel ( Gerçek ) Sayılar</a:t>
            </a:r>
          </a:p>
          <a:p>
            <a:r>
              <a:rPr lang="tr-TR" sz="800" b="1" dirty="0">
                <a:solidFill>
                  <a:schemeClr val="bg1">
                    <a:lumMod val="65000"/>
                  </a:schemeClr>
                </a:solidFill>
              </a:rPr>
              <a:t>Tek Sayı</a:t>
            </a:r>
          </a:p>
          <a:p>
            <a:r>
              <a:rPr lang="tr-TR" sz="800" b="1" dirty="0">
                <a:solidFill>
                  <a:schemeClr val="bg1">
                    <a:lumMod val="65000"/>
                  </a:schemeClr>
                </a:solidFill>
              </a:rPr>
              <a:t>Çift Sayı</a:t>
            </a:r>
          </a:p>
          <a:p>
            <a:r>
              <a:rPr lang="tr-TR" sz="800" b="1" dirty="0">
                <a:solidFill>
                  <a:schemeClr val="bg1">
                    <a:lumMod val="65000"/>
                  </a:schemeClr>
                </a:solidFill>
              </a:rPr>
              <a:t>Pozitif Sayı</a:t>
            </a:r>
          </a:p>
          <a:p>
            <a:r>
              <a:rPr lang="tr-TR" sz="800" b="1" dirty="0">
                <a:solidFill>
                  <a:schemeClr val="bg1">
                    <a:lumMod val="65000"/>
                  </a:schemeClr>
                </a:solidFill>
              </a:rPr>
              <a:t>Negatif Sayı</a:t>
            </a:r>
          </a:p>
          <a:p>
            <a:r>
              <a:rPr lang="tr-TR" sz="800" b="1" dirty="0">
                <a:solidFill>
                  <a:schemeClr val="bg1">
                    <a:lumMod val="65000"/>
                  </a:schemeClr>
                </a:solidFill>
              </a:rPr>
              <a:t>Asal Sayı</a:t>
            </a:r>
          </a:p>
          <a:p>
            <a:r>
              <a:rPr lang="tr-TR" sz="800" b="1" dirty="0">
                <a:solidFill>
                  <a:schemeClr val="bg1">
                    <a:lumMod val="65000"/>
                  </a:schemeClr>
                </a:solidFill>
              </a:rPr>
              <a:t>Aralarında Asal Sayılar</a:t>
            </a:r>
          </a:p>
          <a:p>
            <a:r>
              <a:rPr lang="tr-TR" sz="800" b="1" dirty="0">
                <a:solidFill>
                  <a:schemeClr val="bg1">
                    <a:lumMod val="65000"/>
                  </a:schemeClr>
                </a:solidFill>
              </a:rPr>
              <a:t>Ardışık Sayılar</a:t>
            </a:r>
          </a:p>
          <a:p>
            <a:r>
              <a:rPr lang="tr-TR" sz="800" b="1" dirty="0">
                <a:solidFill>
                  <a:schemeClr val="bg1">
                    <a:lumMod val="65000"/>
                  </a:schemeClr>
                </a:solidFill>
              </a:rPr>
              <a:t>Faktöriyel</a:t>
            </a:r>
          </a:p>
          <a:p>
            <a:r>
              <a:rPr lang="tr-TR" sz="800" b="1" dirty="0"/>
              <a:t>Sayı Basamakları</a:t>
            </a:r>
          </a:p>
          <a:p>
            <a:r>
              <a:rPr lang="tr-TR" sz="800" b="1" dirty="0">
                <a:solidFill>
                  <a:schemeClr val="bg1">
                    <a:lumMod val="65000"/>
                  </a:schemeClr>
                </a:solidFill>
              </a:rPr>
              <a:t>Tam Sayılarda Dört İşlem</a:t>
            </a:r>
          </a:p>
        </p:txBody>
      </p:sp>
    </p:spTree>
    <p:extLst>
      <p:ext uri="{BB962C8B-B14F-4D97-AF65-F5344CB8AC3E}">
        <p14:creationId xmlns:p14="http://schemas.microsoft.com/office/powerpoint/2010/main" xmlns="" val="15467855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1988840"/>
            <a:ext cx="1403648" cy="486916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0" y="0"/>
            <a:ext cx="1403648" cy="1196752"/>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1547664" y="44624"/>
            <a:ext cx="7488832" cy="6768751"/>
          </a:xfrm>
          <a:prstGeom prst="rect">
            <a:avLst/>
          </a:prstGeom>
          <a:solidFill>
            <a:schemeClr val="bg1">
              <a:alpha val="94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133212" y="548680"/>
            <a:ext cx="1198428" cy="590465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133212" y="0"/>
            <a:ext cx="1198428" cy="50043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28" name="Picture 4" descr="MAKÜ-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1" y="116632"/>
            <a:ext cx="1063951" cy="383799"/>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Dikdörtgen 10"/>
          <p:cNvSpPr/>
          <p:nvPr/>
        </p:nvSpPr>
        <p:spPr>
          <a:xfrm>
            <a:off x="143000" y="6520986"/>
            <a:ext cx="1188640" cy="33701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Dikdörtgen 4"/>
          <p:cNvSpPr/>
          <p:nvPr/>
        </p:nvSpPr>
        <p:spPr>
          <a:xfrm>
            <a:off x="107504" y="6597932"/>
            <a:ext cx="1144865" cy="215444"/>
          </a:xfrm>
          <a:prstGeom prst="rect">
            <a:avLst/>
          </a:prstGeom>
          <a:noFill/>
        </p:spPr>
        <p:txBody>
          <a:bodyPr wrap="none" lIns="91440" tIns="45720" rIns="91440" bIns="45720">
            <a:spAutoFit/>
          </a:bodyPr>
          <a:lstStyle/>
          <a:p>
            <a:r>
              <a:rPr lang="tr-TR" sz="500" b="1" cap="none" spc="0" dirty="0" smtClean="0">
                <a:ln w="10541" cmpd="sng">
                  <a:noFill/>
                  <a:prstDash val="solid"/>
                </a:ln>
                <a:effectLst/>
              </a:rPr>
              <a:t>Öğr Gör  </a:t>
            </a:r>
            <a:r>
              <a:rPr lang="tr-TR" sz="800" b="1" dirty="0" smtClean="0">
                <a:ln w="10541" cmpd="sng">
                  <a:noFill/>
                  <a:prstDash val="solid"/>
                </a:ln>
              </a:rPr>
              <a:t>Hüseyin TURGUT</a:t>
            </a:r>
            <a:endParaRPr lang="tr-TR" sz="800" b="1" cap="none" spc="0" dirty="0">
              <a:ln w="10541" cmpd="sng">
                <a:noFill/>
                <a:prstDash val="solid"/>
              </a:ln>
              <a:effectLst/>
            </a:endParaRPr>
          </a:p>
        </p:txBody>
      </p:sp>
      <p:sp>
        <p:nvSpPr>
          <p:cNvPr id="12" name="Dikdörtgen 11"/>
          <p:cNvSpPr/>
          <p:nvPr/>
        </p:nvSpPr>
        <p:spPr>
          <a:xfrm>
            <a:off x="180151" y="601619"/>
            <a:ext cx="944759" cy="553998"/>
          </a:xfrm>
          <a:prstGeom prst="rect">
            <a:avLst/>
          </a:prstGeom>
        </p:spPr>
        <p:txBody>
          <a:bodyPr wrap="square">
            <a:spAutoFit/>
          </a:bodyPr>
          <a:lstStyle/>
          <a:p>
            <a:r>
              <a:rPr lang="tr-TR" sz="1000" b="1" dirty="0" smtClean="0"/>
              <a:t>Mesleki Matematiğe Giriş</a:t>
            </a:r>
          </a:p>
        </p:txBody>
      </p:sp>
      <p:sp>
        <p:nvSpPr>
          <p:cNvPr id="13" name="Dikdörtgen 12"/>
          <p:cNvSpPr/>
          <p:nvPr/>
        </p:nvSpPr>
        <p:spPr>
          <a:xfrm>
            <a:off x="0" y="1268760"/>
            <a:ext cx="1403648" cy="64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Dikdörtgen 1"/>
          <p:cNvSpPr/>
          <p:nvPr/>
        </p:nvSpPr>
        <p:spPr>
          <a:xfrm>
            <a:off x="1691680" y="304840"/>
            <a:ext cx="2778838" cy="369332"/>
          </a:xfrm>
          <a:prstGeom prst="rect">
            <a:avLst/>
          </a:prstGeom>
        </p:spPr>
        <p:txBody>
          <a:bodyPr wrap="none">
            <a:spAutoFit/>
          </a:bodyPr>
          <a:lstStyle/>
          <a:p>
            <a:r>
              <a:rPr lang="tr-TR" b="1" dirty="0" smtClean="0"/>
              <a:t>SAYILAR &amp; OPERASYONLAR</a:t>
            </a:r>
            <a:endParaRPr lang="tr-TR" dirty="0"/>
          </a:p>
        </p:txBody>
      </p:sp>
      <p:sp>
        <p:nvSpPr>
          <p:cNvPr id="15" name="Dikdörtgen 14"/>
          <p:cNvSpPr/>
          <p:nvPr/>
        </p:nvSpPr>
        <p:spPr>
          <a:xfrm>
            <a:off x="1809382" y="1010831"/>
            <a:ext cx="7155106" cy="3139321"/>
          </a:xfrm>
          <a:prstGeom prst="rect">
            <a:avLst/>
          </a:prstGeom>
        </p:spPr>
        <p:txBody>
          <a:bodyPr wrap="square">
            <a:spAutoFit/>
          </a:bodyPr>
          <a:lstStyle/>
          <a:p>
            <a:pPr marL="285750" indent="-285750">
              <a:buFont typeface="Arial" pitchFamily="34" charset="0"/>
              <a:buChar char="•"/>
            </a:pPr>
            <a:r>
              <a:rPr lang="tr-TR" b="1" dirty="0">
                <a:solidFill>
                  <a:srgbClr val="C00000"/>
                </a:solidFill>
              </a:rPr>
              <a:t>Tam Sayılarda Dört </a:t>
            </a:r>
            <a:r>
              <a:rPr lang="tr-TR" b="1" dirty="0" smtClean="0">
                <a:solidFill>
                  <a:srgbClr val="C00000"/>
                </a:solidFill>
              </a:rPr>
              <a:t>İşlem</a:t>
            </a:r>
            <a:br>
              <a:rPr lang="tr-TR" b="1" dirty="0" smtClean="0">
                <a:solidFill>
                  <a:srgbClr val="C00000"/>
                </a:solidFill>
              </a:rPr>
            </a:br>
            <a:endParaRPr lang="tr-TR" dirty="0">
              <a:solidFill>
                <a:srgbClr val="C00000"/>
              </a:solidFill>
            </a:endParaRPr>
          </a:p>
          <a:p>
            <a:r>
              <a:rPr lang="tr-TR" b="1" dirty="0"/>
              <a:t>Aynı işaretli iki sayı toplanırken</a:t>
            </a:r>
            <a:r>
              <a:rPr lang="tr-TR" dirty="0"/>
              <a:t> sayıların işaretsiz halleri toplanır ve bulunan sonucun önüne işaret yazılır</a:t>
            </a:r>
            <a:r>
              <a:rPr lang="tr-TR" dirty="0" smtClean="0"/>
              <a:t>.</a:t>
            </a:r>
          </a:p>
          <a:p>
            <a:endParaRPr lang="tr-TR" dirty="0"/>
          </a:p>
          <a:p>
            <a:r>
              <a:rPr lang="tr-TR" b="1" dirty="0"/>
              <a:t>Ters işaretli iki sayı toplanırken </a:t>
            </a:r>
            <a:r>
              <a:rPr lang="tr-TR" dirty="0"/>
              <a:t>büyük sayıdan küçük sayı çıkarılır ve büyük sayının işareti sonucun önüne eklenir</a:t>
            </a:r>
            <a:r>
              <a:rPr lang="tr-TR" dirty="0" smtClean="0"/>
              <a:t>.</a:t>
            </a:r>
          </a:p>
          <a:p>
            <a:endParaRPr lang="tr-TR" dirty="0"/>
          </a:p>
          <a:p>
            <a:r>
              <a:rPr lang="tr-TR" b="1" dirty="0"/>
              <a:t>Aynı işaretli iki sayının </a:t>
            </a:r>
            <a:r>
              <a:rPr lang="tr-TR" b="1" dirty="0" smtClean="0"/>
              <a:t>çarpımı / bölümü</a:t>
            </a:r>
            <a:r>
              <a:rPr lang="tr-TR" b="1" dirty="0"/>
              <a:t> </a:t>
            </a:r>
            <a:r>
              <a:rPr lang="tr-TR" dirty="0">
                <a:solidFill>
                  <a:srgbClr val="C00000"/>
                </a:solidFill>
              </a:rPr>
              <a:t>pozitiftir</a:t>
            </a:r>
            <a:r>
              <a:rPr lang="tr-TR" dirty="0" smtClean="0"/>
              <a:t>.</a:t>
            </a:r>
          </a:p>
          <a:p>
            <a:endParaRPr lang="tr-TR" dirty="0"/>
          </a:p>
          <a:p>
            <a:r>
              <a:rPr lang="tr-TR" b="1" dirty="0"/>
              <a:t>Ters işaretli iki sayının </a:t>
            </a:r>
            <a:r>
              <a:rPr lang="tr-TR" b="1" dirty="0" smtClean="0"/>
              <a:t>çarpımı / bölümü </a:t>
            </a:r>
            <a:r>
              <a:rPr lang="tr-TR" dirty="0" smtClean="0">
                <a:solidFill>
                  <a:srgbClr val="C00000"/>
                </a:solidFill>
              </a:rPr>
              <a:t>negatiftir</a:t>
            </a:r>
            <a:r>
              <a:rPr lang="tr-TR" dirty="0"/>
              <a:t>.</a:t>
            </a:r>
          </a:p>
        </p:txBody>
      </p:sp>
      <p:sp>
        <p:nvSpPr>
          <p:cNvPr id="3" name="Dikdörtgen 2"/>
          <p:cNvSpPr/>
          <p:nvPr/>
        </p:nvSpPr>
        <p:spPr>
          <a:xfrm>
            <a:off x="3419872" y="4509120"/>
            <a:ext cx="4572000" cy="1754326"/>
          </a:xfrm>
          <a:prstGeom prst="rect">
            <a:avLst/>
          </a:prstGeom>
        </p:spPr>
        <p:txBody>
          <a:bodyPr>
            <a:spAutoFit/>
          </a:bodyPr>
          <a:lstStyle/>
          <a:p>
            <a:r>
              <a:rPr lang="tr-TR" b="1" dirty="0"/>
              <a:t>Standart İşlem Sırası</a:t>
            </a:r>
            <a:endParaRPr lang="tr-TR" dirty="0"/>
          </a:p>
          <a:p>
            <a:pPr marL="342900" indent="-342900">
              <a:buFont typeface="+mj-lt"/>
              <a:buAutoNum type="arabicPeriod"/>
            </a:pPr>
            <a:r>
              <a:rPr lang="tr-TR" dirty="0"/>
              <a:t>Parantez var ise ilk önce üslü sayılar sonra ise parantez içindeki </a:t>
            </a:r>
            <a:r>
              <a:rPr lang="tr-TR" b="1" dirty="0"/>
              <a:t>işlem</a:t>
            </a:r>
            <a:r>
              <a:rPr lang="tr-TR" dirty="0"/>
              <a:t> yapılır.</a:t>
            </a:r>
          </a:p>
          <a:p>
            <a:pPr marL="342900" indent="-342900">
              <a:buFont typeface="+mj-lt"/>
              <a:buAutoNum type="arabicPeriod"/>
            </a:pPr>
            <a:r>
              <a:rPr lang="tr-TR" dirty="0"/>
              <a:t>çarpma-bölme.</a:t>
            </a:r>
          </a:p>
          <a:p>
            <a:pPr marL="342900" indent="-342900">
              <a:buFont typeface="+mj-lt"/>
              <a:buAutoNum type="arabicPeriod"/>
            </a:pPr>
            <a:r>
              <a:rPr lang="tr-TR" dirty="0"/>
              <a:t>Toplama-çıkarma.</a:t>
            </a:r>
          </a:p>
          <a:p>
            <a:pPr marL="342900" indent="-342900">
              <a:buFont typeface="+mj-lt"/>
              <a:buAutoNum type="arabicPeriod"/>
            </a:pPr>
            <a:r>
              <a:rPr lang="tr-TR" dirty="0"/>
              <a:t>Çoklu işlemlerde </a:t>
            </a:r>
            <a:r>
              <a:rPr lang="tr-TR" b="1" dirty="0"/>
              <a:t>işlem</a:t>
            </a:r>
            <a:r>
              <a:rPr lang="tr-TR" dirty="0"/>
              <a:t> soldan sağa olur.</a:t>
            </a:r>
          </a:p>
        </p:txBody>
      </p:sp>
      <p:sp>
        <p:nvSpPr>
          <p:cNvPr id="16" name="Dikdörtgen 15"/>
          <p:cNvSpPr/>
          <p:nvPr/>
        </p:nvSpPr>
        <p:spPr>
          <a:xfrm>
            <a:off x="107504" y="2276872"/>
            <a:ext cx="1250663" cy="2185214"/>
          </a:xfrm>
          <a:prstGeom prst="rect">
            <a:avLst/>
          </a:prstGeom>
        </p:spPr>
        <p:txBody>
          <a:bodyPr wrap="none">
            <a:spAutoFit/>
          </a:bodyPr>
          <a:lstStyle/>
          <a:p>
            <a:r>
              <a:rPr lang="tr-TR" sz="800" b="1" dirty="0">
                <a:solidFill>
                  <a:schemeClr val="bg1">
                    <a:lumMod val="65000"/>
                  </a:schemeClr>
                </a:solidFill>
              </a:rPr>
              <a:t>TEMEL KAVRAMLAR</a:t>
            </a:r>
          </a:p>
          <a:p>
            <a:r>
              <a:rPr lang="tr-TR" sz="800" b="1" dirty="0">
                <a:solidFill>
                  <a:schemeClr val="bg1">
                    <a:lumMod val="65000"/>
                  </a:schemeClr>
                </a:solidFill>
              </a:rPr>
              <a:t>Sayma Sayıları</a:t>
            </a:r>
          </a:p>
          <a:p>
            <a:r>
              <a:rPr lang="tr-TR" sz="800" b="1" dirty="0">
                <a:solidFill>
                  <a:schemeClr val="bg1">
                    <a:lumMod val="65000"/>
                  </a:schemeClr>
                </a:solidFill>
              </a:rPr>
              <a:t>Doğal Sayılar</a:t>
            </a:r>
          </a:p>
          <a:p>
            <a:r>
              <a:rPr lang="tr-TR" sz="800" b="1" dirty="0">
                <a:solidFill>
                  <a:schemeClr val="bg1">
                    <a:lumMod val="65000"/>
                  </a:schemeClr>
                </a:solidFill>
              </a:rPr>
              <a:t>Tam Sayılar</a:t>
            </a:r>
          </a:p>
          <a:p>
            <a:r>
              <a:rPr lang="tr-TR" sz="800" b="1" dirty="0">
                <a:solidFill>
                  <a:schemeClr val="bg1">
                    <a:lumMod val="65000"/>
                  </a:schemeClr>
                </a:solidFill>
              </a:rPr>
              <a:t>Rasyonel Sayılar</a:t>
            </a:r>
          </a:p>
          <a:p>
            <a:r>
              <a:rPr lang="tr-TR" sz="800" b="1" dirty="0">
                <a:solidFill>
                  <a:schemeClr val="bg1">
                    <a:lumMod val="65000"/>
                  </a:schemeClr>
                </a:solidFill>
              </a:rPr>
              <a:t>İrrasyonel Sayılar   </a:t>
            </a:r>
          </a:p>
          <a:p>
            <a:r>
              <a:rPr lang="tr-TR" sz="800" b="1" dirty="0">
                <a:solidFill>
                  <a:schemeClr val="bg1">
                    <a:lumMod val="65000"/>
                  </a:schemeClr>
                </a:solidFill>
              </a:rPr>
              <a:t>Reel ( Gerçek ) Sayılar</a:t>
            </a:r>
          </a:p>
          <a:p>
            <a:r>
              <a:rPr lang="tr-TR" sz="800" b="1" dirty="0">
                <a:solidFill>
                  <a:schemeClr val="bg1">
                    <a:lumMod val="65000"/>
                  </a:schemeClr>
                </a:solidFill>
              </a:rPr>
              <a:t>Tek Sayı</a:t>
            </a:r>
          </a:p>
          <a:p>
            <a:r>
              <a:rPr lang="tr-TR" sz="800" b="1" dirty="0">
                <a:solidFill>
                  <a:schemeClr val="bg1">
                    <a:lumMod val="65000"/>
                  </a:schemeClr>
                </a:solidFill>
              </a:rPr>
              <a:t>Çift Sayı</a:t>
            </a:r>
          </a:p>
          <a:p>
            <a:r>
              <a:rPr lang="tr-TR" sz="800" b="1" dirty="0">
                <a:solidFill>
                  <a:schemeClr val="bg1">
                    <a:lumMod val="65000"/>
                  </a:schemeClr>
                </a:solidFill>
              </a:rPr>
              <a:t>Pozitif Sayı</a:t>
            </a:r>
          </a:p>
          <a:p>
            <a:r>
              <a:rPr lang="tr-TR" sz="800" b="1" dirty="0">
                <a:solidFill>
                  <a:schemeClr val="bg1">
                    <a:lumMod val="65000"/>
                  </a:schemeClr>
                </a:solidFill>
              </a:rPr>
              <a:t>Negatif Sayı</a:t>
            </a:r>
          </a:p>
          <a:p>
            <a:r>
              <a:rPr lang="tr-TR" sz="800" b="1" dirty="0">
                <a:solidFill>
                  <a:schemeClr val="bg1">
                    <a:lumMod val="65000"/>
                  </a:schemeClr>
                </a:solidFill>
              </a:rPr>
              <a:t>Asal Sayı</a:t>
            </a:r>
          </a:p>
          <a:p>
            <a:r>
              <a:rPr lang="tr-TR" sz="800" b="1" dirty="0">
                <a:solidFill>
                  <a:schemeClr val="bg1">
                    <a:lumMod val="65000"/>
                  </a:schemeClr>
                </a:solidFill>
              </a:rPr>
              <a:t>Aralarında Asal Sayılar</a:t>
            </a:r>
          </a:p>
          <a:p>
            <a:r>
              <a:rPr lang="tr-TR" sz="800" b="1" dirty="0">
                <a:solidFill>
                  <a:schemeClr val="bg1">
                    <a:lumMod val="65000"/>
                  </a:schemeClr>
                </a:solidFill>
              </a:rPr>
              <a:t>Ardışık Sayılar</a:t>
            </a:r>
          </a:p>
          <a:p>
            <a:r>
              <a:rPr lang="tr-TR" sz="800" b="1" dirty="0">
                <a:solidFill>
                  <a:schemeClr val="bg1">
                    <a:lumMod val="65000"/>
                  </a:schemeClr>
                </a:solidFill>
              </a:rPr>
              <a:t>Faktöriyel</a:t>
            </a:r>
          </a:p>
          <a:p>
            <a:r>
              <a:rPr lang="tr-TR" sz="800" b="1" dirty="0">
                <a:solidFill>
                  <a:schemeClr val="bg1">
                    <a:lumMod val="65000"/>
                  </a:schemeClr>
                </a:solidFill>
              </a:rPr>
              <a:t>Sayı Basamakları</a:t>
            </a:r>
          </a:p>
          <a:p>
            <a:r>
              <a:rPr lang="tr-TR" sz="800" b="1" dirty="0"/>
              <a:t>Tam Sayılarda Dört İşlem</a:t>
            </a:r>
          </a:p>
        </p:txBody>
      </p:sp>
    </p:spTree>
    <p:extLst>
      <p:ext uri="{BB962C8B-B14F-4D97-AF65-F5344CB8AC3E}">
        <p14:creationId xmlns:p14="http://schemas.microsoft.com/office/powerpoint/2010/main" xmlns="" val="41938040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1988840"/>
            <a:ext cx="1403648" cy="486916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0" y="0"/>
            <a:ext cx="1403648" cy="1196752"/>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1547664" y="44624"/>
            <a:ext cx="7488832" cy="6768751"/>
          </a:xfrm>
          <a:prstGeom prst="rect">
            <a:avLst/>
          </a:prstGeom>
          <a:solidFill>
            <a:schemeClr val="bg1">
              <a:alpha val="94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133212" y="548680"/>
            <a:ext cx="1198428" cy="590465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133212" y="0"/>
            <a:ext cx="1198428" cy="50043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28" name="Picture 4" descr="MAKÜ-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1" y="116632"/>
            <a:ext cx="1063951" cy="383799"/>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Dikdörtgen 10"/>
          <p:cNvSpPr/>
          <p:nvPr/>
        </p:nvSpPr>
        <p:spPr>
          <a:xfrm>
            <a:off x="143000" y="6520986"/>
            <a:ext cx="1188640" cy="33701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Dikdörtgen 4"/>
          <p:cNvSpPr/>
          <p:nvPr/>
        </p:nvSpPr>
        <p:spPr>
          <a:xfrm>
            <a:off x="107504" y="6597932"/>
            <a:ext cx="1144865" cy="215444"/>
          </a:xfrm>
          <a:prstGeom prst="rect">
            <a:avLst/>
          </a:prstGeom>
          <a:noFill/>
        </p:spPr>
        <p:txBody>
          <a:bodyPr wrap="none" lIns="91440" tIns="45720" rIns="91440" bIns="45720">
            <a:spAutoFit/>
          </a:bodyPr>
          <a:lstStyle/>
          <a:p>
            <a:r>
              <a:rPr lang="tr-TR" sz="500" b="1" cap="none" spc="0" dirty="0" smtClean="0">
                <a:ln w="10541" cmpd="sng">
                  <a:noFill/>
                  <a:prstDash val="solid"/>
                </a:ln>
                <a:effectLst/>
              </a:rPr>
              <a:t>Öğr Gör  </a:t>
            </a:r>
            <a:r>
              <a:rPr lang="tr-TR" sz="800" b="1" dirty="0" smtClean="0">
                <a:ln w="10541" cmpd="sng">
                  <a:noFill/>
                  <a:prstDash val="solid"/>
                </a:ln>
              </a:rPr>
              <a:t>Hüseyin TURGUT</a:t>
            </a:r>
            <a:endParaRPr lang="tr-TR" sz="800" b="1" cap="none" spc="0" dirty="0">
              <a:ln w="10541" cmpd="sng">
                <a:noFill/>
                <a:prstDash val="solid"/>
              </a:ln>
              <a:effectLst/>
            </a:endParaRPr>
          </a:p>
        </p:txBody>
      </p:sp>
      <p:sp>
        <p:nvSpPr>
          <p:cNvPr id="12" name="Dikdörtgen 11"/>
          <p:cNvSpPr/>
          <p:nvPr/>
        </p:nvSpPr>
        <p:spPr>
          <a:xfrm>
            <a:off x="180151" y="601619"/>
            <a:ext cx="944759" cy="553998"/>
          </a:xfrm>
          <a:prstGeom prst="rect">
            <a:avLst/>
          </a:prstGeom>
        </p:spPr>
        <p:txBody>
          <a:bodyPr wrap="square">
            <a:spAutoFit/>
          </a:bodyPr>
          <a:lstStyle/>
          <a:p>
            <a:r>
              <a:rPr lang="tr-TR" sz="1000" b="1" dirty="0" smtClean="0"/>
              <a:t>Mesleki Matematiğe Giriş</a:t>
            </a:r>
          </a:p>
        </p:txBody>
      </p:sp>
      <p:sp>
        <p:nvSpPr>
          <p:cNvPr id="13" name="Dikdörtgen 12"/>
          <p:cNvSpPr/>
          <p:nvPr/>
        </p:nvSpPr>
        <p:spPr>
          <a:xfrm>
            <a:off x="0" y="1268760"/>
            <a:ext cx="1403648" cy="64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Dikdörtgen 1"/>
          <p:cNvSpPr/>
          <p:nvPr/>
        </p:nvSpPr>
        <p:spPr>
          <a:xfrm>
            <a:off x="1691680" y="304840"/>
            <a:ext cx="2104422" cy="369332"/>
          </a:xfrm>
          <a:prstGeom prst="rect">
            <a:avLst/>
          </a:prstGeom>
        </p:spPr>
        <p:txBody>
          <a:bodyPr wrap="none">
            <a:spAutoFit/>
          </a:bodyPr>
          <a:lstStyle/>
          <a:p>
            <a:r>
              <a:rPr lang="tr-TR" b="1" dirty="0"/>
              <a:t>TEMEL </a:t>
            </a:r>
            <a:r>
              <a:rPr lang="tr-TR" b="1" dirty="0" smtClean="0"/>
              <a:t>KAVRAMLAR</a:t>
            </a:r>
            <a:endParaRPr lang="tr-TR" dirty="0"/>
          </a:p>
        </p:txBody>
      </p:sp>
      <p:sp>
        <p:nvSpPr>
          <p:cNvPr id="3" name="Dikdörtgen 2"/>
          <p:cNvSpPr/>
          <p:nvPr/>
        </p:nvSpPr>
        <p:spPr>
          <a:xfrm>
            <a:off x="2051720" y="905262"/>
            <a:ext cx="1837875" cy="369332"/>
          </a:xfrm>
          <a:prstGeom prst="rect">
            <a:avLst/>
          </a:prstGeom>
        </p:spPr>
        <p:txBody>
          <a:bodyPr wrap="none">
            <a:spAutoFit/>
          </a:bodyPr>
          <a:lstStyle/>
          <a:p>
            <a:pPr marL="285750" indent="-285750">
              <a:buFont typeface="Arial" pitchFamily="34" charset="0"/>
              <a:buChar char="•"/>
            </a:pPr>
            <a:r>
              <a:rPr lang="tr-TR" b="1" dirty="0">
                <a:solidFill>
                  <a:srgbClr val="C00000"/>
                </a:solidFill>
              </a:rPr>
              <a:t>Rakam ve Sayı</a:t>
            </a:r>
            <a:endParaRPr lang="tr-TR" dirty="0">
              <a:solidFill>
                <a:srgbClr val="C00000"/>
              </a:solidFill>
            </a:endParaRPr>
          </a:p>
        </p:txBody>
      </p:sp>
      <p:pic>
        <p:nvPicPr>
          <p:cNvPr id="4098" name="Picture 2" descr="Çince'de Rakamlar ve Sayılar - Buceti Tercüme Eğitim Danışmanlık Blo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229792" y="2132856"/>
            <a:ext cx="6124575" cy="356235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9" name="Grup 18"/>
          <p:cNvGrpSpPr/>
          <p:nvPr/>
        </p:nvGrpSpPr>
        <p:grpSpPr>
          <a:xfrm>
            <a:off x="7812496" y="44624"/>
            <a:ext cx="1224000" cy="1152000"/>
            <a:chOff x="7812496" y="44624"/>
            <a:chExt cx="1224000" cy="1152000"/>
          </a:xfrm>
        </p:grpSpPr>
        <p:sp>
          <p:nvSpPr>
            <p:cNvPr id="17" name="Çapraz Şerit 16"/>
            <p:cNvSpPr/>
            <p:nvPr/>
          </p:nvSpPr>
          <p:spPr>
            <a:xfrm rot="5400000">
              <a:off x="7848496" y="8624"/>
              <a:ext cx="1152000" cy="1224000"/>
            </a:xfrm>
            <a:prstGeom prst="diagStripe">
              <a:avLst/>
            </a:prstGeom>
            <a:gradFill>
              <a:gsLst>
                <a:gs pos="15000">
                  <a:srgbClr val="FF0000">
                    <a:alpha val="90000"/>
                  </a:srgbClr>
                </a:gs>
                <a:gs pos="97083">
                  <a:srgbClr val="C00000"/>
                </a:gs>
                <a:gs pos="49000">
                  <a:srgbClr val="FF8B8B"/>
                </a:gs>
              </a:gsLst>
            </a:gradFill>
            <a:ln>
              <a:noFill/>
            </a:ln>
            <a:effectLst>
              <a:outerShdw blurRad="139700" dist="23000" dir="5400000" sx="98000" sy="98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solidFill>
                  <a:schemeClr val="tx1"/>
                </a:solidFill>
              </a:endParaRPr>
            </a:p>
          </p:txBody>
        </p:sp>
        <p:sp>
          <p:nvSpPr>
            <p:cNvPr id="18" name="Dikdörtgen 17"/>
            <p:cNvSpPr/>
            <p:nvPr/>
          </p:nvSpPr>
          <p:spPr>
            <a:xfrm rot="2584166">
              <a:off x="8064000" y="231891"/>
              <a:ext cx="917238" cy="400110"/>
            </a:xfrm>
            <a:prstGeom prst="rect">
              <a:avLst/>
            </a:prstGeom>
            <a:noFill/>
          </p:spPr>
          <p:txBody>
            <a:bodyPr wrap="none" lIns="91440" tIns="45720" rIns="91440" bIns="45720">
              <a:spAutoFit/>
            </a:bodyPr>
            <a:lstStyle/>
            <a:p>
              <a:pPr algn="ctr"/>
              <a:r>
                <a:rPr lang="tr-TR"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ÖRNEK</a:t>
              </a:r>
              <a:endParaRPr lang="tr-TR"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22" name="Dikdörtgen 21"/>
          <p:cNvSpPr/>
          <p:nvPr/>
        </p:nvSpPr>
        <p:spPr>
          <a:xfrm>
            <a:off x="107504" y="2276872"/>
            <a:ext cx="1250663" cy="2185214"/>
          </a:xfrm>
          <a:prstGeom prst="rect">
            <a:avLst/>
          </a:prstGeom>
        </p:spPr>
        <p:txBody>
          <a:bodyPr wrap="none">
            <a:spAutoFit/>
          </a:bodyPr>
          <a:lstStyle/>
          <a:p>
            <a:r>
              <a:rPr lang="tr-TR" sz="800" b="1" dirty="0"/>
              <a:t>TEMEL KAVRAMLAR</a:t>
            </a:r>
          </a:p>
          <a:p>
            <a:r>
              <a:rPr lang="tr-TR" sz="800" b="1" dirty="0">
                <a:solidFill>
                  <a:schemeClr val="bg1">
                    <a:lumMod val="65000"/>
                  </a:schemeClr>
                </a:solidFill>
              </a:rPr>
              <a:t>Sayma Sayıları</a:t>
            </a:r>
          </a:p>
          <a:p>
            <a:r>
              <a:rPr lang="tr-TR" sz="800" b="1" dirty="0">
                <a:solidFill>
                  <a:schemeClr val="bg1">
                    <a:lumMod val="65000"/>
                  </a:schemeClr>
                </a:solidFill>
              </a:rPr>
              <a:t>Doğal Sayılar</a:t>
            </a:r>
          </a:p>
          <a:p>
            <a:r>
              <a:rPr lang="tr-TR" sz="800" b="1" dirty="0">
                <a:solidFill>
                  <a:schemeClr val="bg1">
                    <a:lumMod val="65000"/>
                  </a:schemeClr>
                </a:solidFill>
              </a:rPr>
              <a:t>Tam Sayılar</a:t>
            </a:r>
          </a:p>
          <a:p>
            <a:r>
              <a:rPr lang="tr-TR" sz="800" b="1" dirty="0">
                <a:solidFill>
                  <a:schemeClr val="bg1">
                    <a:lumMod val="65000"/>
                  </a:schemeClr>
                </a:solidFill>
              </a:rPr>
              <a:t>Rasyonel Sayılar</a:t>
            </a:r>
          </a:p>
          <a:p>
            <a:r>
              <a:rPr lang="tr-TR" sz="800" b="1" dirty="0">
                <a:solidFill>
                  <a:schemeClr val="bg1">
                    <a:lumMod val="65000"/>
                  </a:schemeClr>
                </a:solidFill>
              </a:rPr>
              <a:t>İrrasyonel Sayılar   </a:t>
            </a:r>
          </a:p>
          <a:p>
            <a:r>
              <a:rPr lang="tr-TR" sz="800" b="1" dirty="0">
                <a:solidFill>
                  <a:schemeClr val="bg1">
                    <a:lumMod val="65000"/>
                  </a:schemeClr>
                </a:solidFill>
              </a:rPr>
              <a:t>Reel ( Gerçek ) Sayılar</a:t>
            </a:r>
          </a:p>
          <a:p>
            <a:r>
              <a:rPr lang="tr-TR" sz="800" b="1" dirty="0">
                <a:solidFill>
                  <a:schemeClr val="bg1">
                    <a:lumMod val="65000"/>
                  </a:schemeClr>
                </a:solidFill>
              </a:rPr>
              <a:t>Tek Sayı</a:t>
            </a:r>
          </a:p>
          <a:p>
            <a:r>
              <a:rPr lang="tr-TR" sz="800" b="1" dirty="0">
                <a:solidFill>
                  <a:schemeClr val="bg1">
                    <a:lumMod val="65000"/>
                  </a:schemeClr>
                </a:solidFill>
              </a:rPr>
              <a:t>Çift Sayı</a:t>
            </a:r>
          </a:p>
          <a:p>
            <a:r>
              <a:rPr lang="tr-TR" sz="800" b="1" dirty="0">
                <a:solidFill>
                  <a:schemeClr val="bg1">
                    <a:lumMod val="65000"/>
                  </a:schemeClr>
                </a:solidFill>
              </a:rPr>
              <a:t>Pozitif Sayı</a:t>
            </a:r>
          </a:p>
          <a:p>
            <a:r>
              <a:rPr lang="tr-TR" sz="800" b="1" dirty="0">
                <a:solidFill>
                  <a:schemeClr val="bg1">
                    <a:lumMod val="65000"/>
                  </a:schemeClr>
                </a:solidFill>
              </a:rPr>
              <a:t>Negatif Sayı</a:t>
            </a:r>
          </a:p>
          <a:p>
            <a:r>
              <a:rPr lang="tr-TR" sz="800" b="1" dirty="0">
                <a:solidFill>
                  <a:schemeClr val="bg1">
                    <a:lumMod val="65000"/>
                  </a:schemeClr>
                </a:solidFill>
              </a:rPr>
              <a:t>Asal Sayı</a:t>
            </a:r>
          </a:p>
          <a:p>
            <a:r>
              <a:rPr lang="tr-TR" sz="800" b="1" dirty="0">
                <a:solidFill>
                  <a:schemeClr val="bg1">
                    <a:lumMod val="65000"/>
                  </a:schemeClr>
                </a:solidFill>
              </a:rPr>
              <a:t>Aralarında Asal Sayılar</a:t>
            </a:r>
          </a:p>
          <a:p>
            <a:r>
              <a:rPr lang="tr-TR" sz="800" b="1" dirty="0">
                <a:solidFill>
                  <a:schemeClr val="bg1">
                    <a:lumMod val="65000"/>
                  </a:schemeClr>
                </a:solidFill>
              </a:rPr>
              <a:t>Ardışık Sayılar</a:t>
            </a:r>
          </a:p>
          <a:p>
            <a:r>
              <a:rPr lang="tr-TR" sz="800" b="1" dirty="0">
                <a:solidFill>
                  <a:schemeClr val="bg1">
                    <a:lumMod val="65000"/>
                  </a:schemeClr>
                </a:solidFill>
              </a:rPr>
              <a:t>Faktöriyel</a:t>
            </a:r>
          </a:p>
          <a:p>
            <a:r>
              <a:rPr lang="tr-TR" sz="800" b="1" dirty="0">
                <a:solidFill>
                  <a:schemeClr val="bg1">
                    <a:lumMod val="65000"/>
                  </a:schemeClr>
                </a:solidFill>
              </a:rPr>
              <a:t>Sayı Basamakları</a:t>
            </a:r>
          </a:p>
          <a:p>
            <a:r>
              <a:rPr lang="tr-TR" sz="800" b="1" dirty="0">
                <a:solidFill>
                  <a:schemeClr val="bg1">
                    <a:lumMod val="65000"/>
                  </a:schemeClr>
                </a:solidFill>
              </a:rPr>
              <a:t>Tam Sayılarda Dört İşlem</a:t>
            </a:r>
          </a:p>
        </p:txBody>
      </p:sp>
    </p:spTree>
    <p:extLst>
      <p:ext uri="{BB962C8B-B14F-4D97-AF65-F5344CB8AC3E}">
        <p14:creationId xmlns:p14="http://schemas.microsoft.com/office/powerpoint/2010/main" xmlns="" val="38265826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1988840"/>
            <a:ext cx="1403648" cy="486916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0" y="0"/>
            <a:ext cx="1403648" cy="1196752"/>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8820472" y="44624"/>
            <a:ext cx="216024" cy="6768751"/>
          </a:xfrm>
          <a:prstGeom prst="rect">
            <a:avLst/>
          </a:prstGeom>
          <a:solidFill>
            <a:schemeClr val="bg1">
              <a:alpha val="94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133212" y="548680"/>
            <a:ext cx="1198428" cy="590465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133212" y="0"/>
            <a:ext cx="1198428" cy="50043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28" name="Picture 4" descr="MAKÜ-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1" y="116632"/>
            <a:ext cx="1063951" cy="383799"/>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Dikdörtgen 10"/>
          <p:cNvSpPr/>
          <p:nvPr/>
        </p:nvSpPr>
        <p:spPr>
          <a:xfrm>
            <a:off x="143000" y="6520986"/>
            <a:ext cx="1188640" cy="33701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Dikdörtgen 4"/>
          <p:cNvSpPr/>
          <p:nvPr/>
        </p:nvSpPr>
        <p:spPr>
          <a:xfrm>
            <a:off x="107504" y="6597932"/>
            <a:ext cx="1144865" cy="215444"/>
          </a:xfrm>
          <a:prstGeom prst="rect">
            <a:avLst/>
          </a:prstGeom>
          <a:noFill/>
        </p:spPr>
        <p:txBody>
          <a:bodyPr wrap="none" lIns="91440" tIns="45720" rIns="91440" bIns="45720">
            <a:spAutoFit/>
          </a:bodyPr>
          <a:lstStyle/>
          <a:p>
            <a:r>
              <a:rPr lang="tr-TR" sz="500" b="1" cap="none" spc="0" dirty="0" smtClean="0">
                <a:ln w="10541" cmpd="sng">
                  <a:noFill/>
                  <a:prstDash val="solid"/>
                </a:ln>
                <a:effectLst/>
              </a:rPr>
              <a:t>Öğr Gör  </a:t>
            </a:r>
            <a:r>
              <a:rPr lang="tr-TR" sz="800" b="1" dirty="0" smtClean="0">
                <a:ln w="10541" cmpd="sng">
                  <a:noFill/>
                  <a:prstDash val="solid"/>
                </a:ln>
              </a:rPr>
              <a:t>Hüseyin TURGUT</a:t>
            </a:r>
            <a:endParaRPr lang="tr-TR" sz="800" b="1" cap="none" spc="0" dirty="0">
              <a:ln w="10541" cmpd="sng">
                <a:noFill/>
                <a:prstDash val="solid"/>
              </a:ln>
              <a:effectLst/>
            </a:endParaRPr>
          </a:p>
        </p:txBody>
      </p:sp>
      <p:sp>
        <p:nvSpPr>
          <p:cNvPr id="13" name="Dikdörtgen 12"/>
          <p:cNvSpPr/>
          <p:nvPr/>
        </p:nvSpPr>
        <p:spPr>
          <a:xfrm>
            <a:off x="0" y="1268760"/>
            <a:ext cx="1403648" cy="64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Dikdörtgen 16"/>
          <p:cNvSpPr/>
          <p:nvPr/>
        </p:nvSpPr>
        <p:spPr>
          <a:xfrm>
            <a:off x="133212" y="548680"/>
            <a:ext cx="8471236" cy="590465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8" name="Dikdörtgen 17"/>
          <p:cNvSpPr/>
          <p:nvPr/>
        </p:nvSpPr>
        <p:spPr>
          <a:xfrm>
            <a:off x="1691680" y="589278"/>
            <a:ext cx="6768752" cy="2000548"/>
          </a:xfrm>
          <a:prstGeom prst="rect">
            <a:avLst/>
          </a:prstGeom>
        </p:spPr>
        <p:txBody>
          <a:bodyPr wrap="square">
            <a:spAutoFit/>
          </a:bodyPr>
          <a:lstStyle/>
          <a:p>
            <a:r>
              <a:rPr lang="tr-TR" sz="2400" b="1" dirty="0" smtClean="0"/>
              <a:t>2020 – 2021 Güz Dönemi</a:t>
            </a:r>
          </a:p>
          <a:p>
            <a:r>
              <a:rPr lang="tr-TR" sz="1600" b="1" dirty="0" smtClean="0">
                <a:solidFill>
                  <a:schemeClr val="bg1">
                    <a:lumMod val="50000"/>
                  </a:schemeClr>
                </a:solidFill>
              </a:rPr>
              <a:t>Teknik Bilimler Meslek Yüksekokulu</a:t>
            </a:r>
          </a:p>
          <a:p>
            <a:r>
              <a:rPr lang="tr-TR" sz="1600" b="1" dirty="0" smtClean="0">
                <a:solidFill>
                  <a:schemeClr val="bg1">
                    <a:lumMod val="50000"/>
                  </a:schemeClr>
                </a:solidFill>
              </a:rPr>
              <a:t>Bilgisayar Programcılığı</a:t>
            </a:r>
          </a:p>
          <a:p>
            <a:endParaRPr lang="tr-TR" sz="2400" b="1" dirty="0"/>
          </a:p>
          <a:p>
            <a:endParaRPr lang="tr-TR" sz="2400" b="1" dirty="0" smtClean="0"/>
          </a:p>
          <a:p>
            <a:endParaRPr lang="tr-TR" dirty="0"/>
          </a:p>
        </p:txBody>
      </p:sp>
      <p:sp>
        <p:nvSpPr>
          <p:cNvPr id="19" name="Metin kutusu 18"/>
          <p:cNvSpPr txBox="1"/>
          <p:nvPr/>
        </p:nvSpPr>
        <p:spPr>
          <a:xfrm>
            <a:off x="5220072" y="4735413"/>
            <a:ext cx="1184941" cy="923330"/>
          </a:xfrm>
          <a:prstGeom prst="rect">
            <a:avLst/>
          </a:prstGeom>
          <a:noFill/>
        </p:spPr>
        <p:txBody>
          <a:bodyPr wrap="none" lIns="91440" tIns="45720" rIns="91440" bIns="45720">
            <a:spAutoFit/>
          </a:bodyPr>
          <a:lstStyle>
            <a:defPPr>
              <a:defRPr lang="tr-TR"/>
            </a:defPPr>
            <a:lvl1pPr algn="ctr">
              <a:defRPr sz="5400">
                <a:ln w="18415"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tr-TR" dirty="0"/>
              <a:t>son</a:t>
            </a:r>
          </a:p>
        </p:txBody>
      </p:sp>
      <p:sp>
        <p:nvSpPr>
          <p:cNvPr id="23" name="Dikdörtgen 22"/>
          <p:cNvSpPr/>
          <p:nvPr/>
        </p:nvSpPr>
        <p:spPr>
          <a:xfrm>
            <a:off x="3040013" y="3167389"/>
            <a:ext cx="5201469" cy="646331"/>
          </a:xfrm>
          <a:prstGeom prst="rect">
            <a:avLst/>
          </a:prstGeom>
        </p:spPr>
        <p:txBody>
          <a:bodyPr wrap="square">
            <a:spAutoFit/>
          </a:bodyPr>
          <a:lstStyle/>
          <a:p>
            <a:r>
              <a:rPr lang="tr-TR" sz="3600" b="1" dirty="0" smtClean="0"/>
              <a:t>Mesleki Matematiğe Giriş</a:t>
            </a:r>
          </a:p>
        </p:txBody>
      </p:sp>
      <p:sp>
        <p:nvSpPr>
          <p:cNvPr id="16" name="Dikdörtgen 15"/>
          <p:cNvSpPr/>
          <p:nvPr/>
        </p:nvSpPr>
        <p:spPr>
          <a:xfrm>
            <a:off x="2316134" y="4725144"/>
            <a:ext cx="2372765" cy="923330"/>
          </a:xfrm>
          <a:prstGeom prst="rect">
            <a:avLst/>
          </a:prstGeom>
          <a:noFill/>
        </p:spPr>
        <p:txBody>
          <a:bodyPr wrap="none" lIns="91440" tIns="45720" rIns="91440" bIns="45720">
            <a:spAutoFit/>
          </a:bodyPr>
          <a:lstStyle/>
          <a:p>
            <a:pPr algn="ctr"/>
            <a:r>
              <a:rPr lang="tr-TR"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module</a:t>
            </a:r>
            <a:endParaRPr lang="tr-TR"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4" name="Dikdörtgen 23"/>
          <p:cNvSpPr/>
          <p:nvPr/>
        </p:nvSpPr>
        <p:spPr>
          <a:xfrm>
            <a:off x="4368830" y="4046295"/>
            <a:ext cx="1082348" cy="2215991"/>
          </a:xfrm>
          <a:prstGeom prst="rect">
            <a:avLst/>
          </a:prstGeom>
        </p:spPr>
        <p:txBody>
          <a:bodyPr wrap="none">
            <a:spAutoFit/>
          </a:bodyPr>
          <a:lstStyle/>
          <a:p>
            <a:r>
              <a:rPr lang="tr-TR" sz="13800" dirty="0">
                <a:ln w="18415" cmpd="sng">
                  <a:solidFill>
                    <a:srgbClr val="FFFFFF"/>
                  </a:solidFill>
                  <a:prstDash val="solid"/>
                </a:ln>
                <a:solidFill>
                  <a:srgbClr val="FFFFFF"/>
                </a:solidFill>
                <a:effectLst>
                  <a:outerShdw blurRad="63500" dir="3600000" algn="tl" rotWithShape="0">
                    <a:srgbClr val="000000">
                      <a:alpha val="70000"/>
                    </a:srgbClr>
                  </a:outerShdw>
                </a:effectLst>
              </a:rPr>
              <a:t>1</a:t>
            </a:r>
            <a:endParaRPr lang="tr-TR" sz="13800" dirty="0"/>
          </a:p>
        </p:txBody>
      </p:sp>
      <p:sp>
        <p:nvSpPr>
          <p:cNvPr id="20" name="Metin kutusu 19"/>
          <p:cNvSpPr txBox="1"/>
          <p:nvPr/>
        </p:nvSpPr>
        <p:spPr>
          <a:xfrm>
            <a:off x="1674565" y="5894973"/>
            <a:ext cx="2541080" cy="584775"/>
          </a:xfrm>
          <a:prstGeom prst="rect">
            <a:avLst/>
          </a:prstGeom>
          <a:noFill/>
        </p:spPr>
        <p:txBody>
          <a:bodyPr wrap="none" rtlCol="0">
            <a:spAutoFit/>
          </a:bodyPr>
          <a:lstStyle/>
          <a:p>
            <a:r>
              <a:rPr lang="tr-TR" sz="800" b="1" dirty="0" smtClean="0">
                <a:solidFill>
                  <a:schemeClr val="bg1">
                    <a:lumMod val="50000"/>
                  </a:schemeClr>
                </a:solidFill>
              </a:rPr>
              <a:t>Kaynak</a:t>
            </a:r>
            <a:r>
              <a:rPr lang="tr-TR" sz="800" b="1" dirty="0" smtClean="0">
                <a:solidFill>
                  <a:schemeClr val="bg1">
                    <a:lumMod val="50000"/>
                  </a:schemeClr>
                </a:solidFill>
              </a:rPr>
              <a:t>: </a:t>
            </a:r>
          </a:p>
          <a:p>
            <a:r>
              <a:rPr lang="tr-TR" sz="800" b="1" dirty="0" smtClean="0">
                <a:solidFill>
                  <a:schemeClr val="bg1">
                    <a:lumMod val="50000"/>
                  </a:schemeClr>
                </a:solidFill>
              </a:rPr>
              <a:t>Temel Matematik, </a:t>
            </a:r>
            <a:r>
              <a:rPr lang="tr-TR" sz="800" b="1" dirty="0" err="1" smtClean="0">
                <a:solidFill>
                  <a:schemeClr val="bg1">
                    <a:lumMod val="50000"/>
                  </a:schemeClr>
                </a:solidFill>
              </a:rPr>
              <a:t>binom</a:t>
            </a:r>
            <a:r>
              <a:rPr lang="tr-TR" sz="800" b="1" dirty="0" smtClean="0">
                <a:solidFill>
                  <a:schemeClr val="bg1">
                    <a:lumMod val="50000"/>
                  </a:schemeClr>
                </a:solidFill>
              </a:rPr>
              <a:t>,</a:t>
            </a:r>
            <a:r>
              <a:rPr lang="tr-TR" sz="800" b="1" dirty="0" err="1" smtClean="0">
                <a:solidFill>
                  <a:schemeClr val="bg1">
                    <a:lumMod val="50000"/>
                  </a:schemeClr>
                </a:solidFill>
              </a:rPr>
              <a:t>Basri</a:t>
            </a:r>
            <a:r>
              <a:rPr lang="tr-TR" sz="800" b="1" dirty="0" smtClean="0">
                <a:solidFill>
                  <a:schemeClr val="bg1">
                    <a:lumMod val="50000"/>
                  </a:schemeClr>
                </a:solidFill>
              </a:rPr>
              <a:t> ÇELİK, 2010,</a:t>
            </a:r>
          </a:p>
          <a:p>
            <a:r>
              <a:rPr lang="tr-TR" sz="800" b="1" dirty="0" smtClean="0">
                <a:solidFill>
                  <a:schemeClr val="bg1">
                    <a:lumMod val="50000"/>
                  </a:schemeClr>
                </a:solidFill>
              </a:rPr>
              <a:t>Temel Matematik, Ekin yayınevi, İrfan ERTUĞRUL,2010,</a:t>
            </a:r>
          </a:p>
          <a:p>
            <a:r>
              <a:rPr lang="tr-TR" sz="800" b="1" dirty="0" smtClean="0">
                <a:solidFill>
                  <a:schemeClr val="bg1">
                    <a:lumMod val="50000"/>
                  </a:schemeClr>
                </a:solidFill>
              </a:rPr>
              <a:t>Temel Matematik Cilt 1, </a:t>
            </a:r>
            <a:r>
              <a:rPr lang="tr-TR" sz="800" b="1" dirty="0" err="1" smtClean="0">
                <a:solidFill>
                  <a:schemeClr val="bg1">
                    <a:lumMod val="50000"/>
                  </a:schemeClr>
                </a:solidFill>
              </a:rPr>
              <a:t>nobel</a:t>
            </a:r>
            <a:r>
              <a:rPr lang="tr-TR" sz="800" b="1" dirty="0" smtClean="0">
                <a:solidFill>
                  <a:schemeClr val="bg1">
                    <a:lumMod val="50000"/>
                  </a:schemeClr>
                </a:solidFill>
              </a:rPr>
              <a:t>, 2009</a:t>
            </a:r>
            <a:endParaRPr lang="tr-TR" sz="800" b="1" dirty="0">
              <a:solidFill>
                <a:schemeClr val="bg1">
                  <a:lumMod val="50000"/>
                </a:schemeClr>
              </a:solidFill>
            </a:endParaRPr>
          </a:p>
        </p:txBody>
      </p:sp>
    </p:spTree>
    <p:extLst>
      <p:ext uri="{BB962C8B-B14F-4D97-AF65-F5344CB8AC3E}">
        <p14:creationId xmlns:p14="http://schemas.microsoft.com/office/powerpoint/2010/main" xmlns="" val="4446631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1988840"/>
            <a:ext cx="1403648" cy="486916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0" y="0"/>
            <a:ext cx="1403648" cy="1196752"/>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1547664" y="44624"/>
            <a:ext cx="7488832" cy="6768751"/>
          </a:xfrm>
          <a:prstGeom prst="rect">
            <a:avLst/>
          </a:prstGeom>
          <a:solidFill>
            <a:schemeClr val="bg1">
              <a:alpha val="94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133212" y="548680"/>
            <a:ext cx="1198428" cy="590465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133212" y="0"/>
            <a:ext cx="1198428" cy="50043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28" name="Picture 4" descr="MAKÜ-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1" y="116632"/>
            <a:ext cx="1063951" cy="383799"/>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Dikdörtgen 10"/>
          <p:cNvSpPr/>
          <p:nvPr/>
        </p:nvSpPr>
        <p:spPr>
          <a:xfrm>
            <a:off x="143000" y="6520986"/>
            <a:ext cx="1188640" cy="33701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Dikdörtgen 4"/>
          <p:cNvSpPr/>
          <p:nvPr/>
        </p:nvSpPr>
        <p:spPr>
          <a:xfrm>
            <a:off x="107504" y="6597932"/>
            <a:ext cx="1144865" cy="215444"/>
          </a:xfrm>
          <a:prstGeom prst="rect">
            <a:avLst/>
          </a:prstGeom>
          <a:noFill/>
        </p:spPr>
        <p:txBody>
          <a:bodyPr wrap="none" lIns="91440" tIns="45720" rIns="91440" bIns="45720">
            <a:spAutoFit/>
          </a:bodyPr>
          <a:lstStyle/>
          <a:p>
            <a:r>
              <a:rPr lang="tr-TR" sz="500" b="1" cap="none" spc="0" dirty="0" smtClean="0">
                <a:ln w="10541" cmpd="sng">
                  <a:noFill/>
                  <a:prstDash val="solid"/>
                </a:ln>
                <a:effectLst/>
              </a:rPr>
              <a:t>Öğr Gör  </a:t>
            </a:r>
            <a:r>
              <a:rPr lang="tr-TR" sz="800" b="1" dirty="0" smtClean="0">
                <a:ln w="10541" cmpd="sng">
                  <a:noFill/>
                  <a:prstDash val="solid"/>
                </a:ln>
              </a:rPr>
              <a:t>Hüseyin TURGUT</a:t>
            </a:r>
            <a:endParaRPr lang="tr-TR" sz="800" b="1" cap="none" spc="0" dirty="0">
              <a:ln w="10541" cmpd="sng">
                <a:noFill/>
                <a:prstDash val="solid"/>
              </a:ln>
              <a:effectLst/>
            </a:endParaRPr>
          </a:p>
        </p:txBody>
      </p:sp>
      <p:sp>
        <p:nvSpPr>
          <p:cNvPr id="12" name="Dikdörtgen 11"/>
          <p:cNvSpPr/>
          <p:nvPr/>
        </p:nvSpPr>
        <p:spPr>
          <a:xfrm>
            <a:off x="180151" y="601619"/>
            <a:ext cx="944759" cy="553998"/>
          </a:xfrm>
          <a:prstGeom prst="rect">
            <a:avLst/>
          </a:prstGeom>
        </p:spPr>
        <p:txBody>
          <a:bodyPr wrap="square">
            <a:spAutoFit/>
          </a:bodyPr>
          <a:lstStyle/>
          <a:p>
            <a:r>
              <a:rPr lang="tr-TR" sz="1000" b="1" dirty="0" smtClean="0"/>
              <a:t>Mesleki Matematiğe Giriş</a:t>
            </a:r>
          </a:p>
        </p:txBody>
      </p:sp>
      <p:sp>
        <p:nvSpPr>
          <p:cNvPr id="13" name="Dikdörtgen 12"/>
          <p:cNvSpPr/>
          <p:nvPr/>
        </p:nvSpPr>
        <p:spPr>
          <a:xfrm>
            <a:off x="0" y="1268760"/>
            <a:ext cx="1403648" cy="64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Dikdörtgen 1"/>
          <p:cNvSpPr/>
          <p:nvPr/>
        </p:nvSpPr>
        <p:spPr>
          <a:xfrm>
            <a:off x="1691680" y="304840"/>
            <a:ext cx="1634807" cy="369332"/>
          </a:xfrm>
          <a:prstGeom prst="rect">
            <a:avLst/>
          </a:prstGeom>
        </p:spPr>
        <p:txBody>
          <a:bodyPr wrap="none">
            <a:spAutoFit/>
          </a:bodyPr>
          <a:lstStyle/>
          <a:p>
            <a:r>
              <a:rPr lang="tr-TR" b="1" dirty="0" smtClean="0"/>
              <a:t>SAYI KÜMELERİ</a:t>
            </a:r>
            <a:endParaRPr lang="tr-TR" dirty="0"/>
          </a:p>
        </p:txBody>
      </p:sp>
      <p:sp>
        <p:nvSpPr>
          <p:cNvPr id="15" name="Dikdörtgen 14"/>
          <p:cNvSpPr/>
          <p:nvPr/>
        </p:nvSpPr>
        <p:spPr>
          <a:xfrm>
            <a:off x="1809383" y="3212976"/>
            <a:ext cx="6840760" cy="1754326"/>
          </a:xfrm>
          <a:prstGeom prst="rect">
            <a:avLst/>
          </a:prstGeom>
        </p:spPr>
        <p:txBody>
          <a:bodyPr wrap="square">
            <a:spAutoFit/>
          </a:bodyPr>
          <a:lstStyle/>
          <a:p>
            <a:pPr marL="285750" indent="-285750">
              <a:buFont typeface="Arial" pitchFamily="34" charset="0"/>
              <a:buChar char="•"/>
            </a:pPr>
            <a:r>
              <a:rPr lang="tr-TR" b="1" dirty="0">
                <a:solidFill>
                  <a:srgbClr val="C00000"/>
                </a:solidFill>
              </a:rPr>
              <a:t> Doğal Sayılar</a:t>
            </a:r>
            <a:endParaRPr lang="tr-TR" dirty="0">
              <a:solidFill>
                <a:srgbClr val="C00000"/>
              </a:solidFill>
            </a:endParaRPr>
          </a:p>
          <a:p>
            <a:endParaRPr lang="tr-TR" i="1" dirty="0" smtClean="0"/>
          </a:p>
          <a:p>
            <a:r>
              <a:rPr lang="tr-TR" i="1" dirty="0" smtClean="0"/>
              <a:t>N </a:t>
            </a:r>
            <a:r>
              <a:rPr lang="tr-TR" i="1" dirty="0"/>
              <a:t>= 0,1,2,3,... </a:t>
            </a:r>
            <a:r>
              <a:rPr lang="tr-TR" dirty="0"/>
              <a:t> kümesinin elemanlarının her birine </a:t>
            </a:r>
            <a:r>
              <a:rPr lang="tr-TR" b="1" dirty="0"/>
              <a:t>doğal sayı </a:t>
            </a:r>
            <a:r>
              <a:rPr lang="tr-TR" dirty="0"/>
              <a:t>denir</a:t>
            </a:r>
            <a:r>
              <a:rPr lang="tr-TR" dirty="0" smtClean="0"/>
              <a:t>.</a:t>
            </a:r>
          </a:p>
          <a:p>
            <a:endParaRPr lang="tr-TR" dirty="0"/>
          </a:p>
          <a:p>
            <a:endParaRPr lang="tr-TR" dirty="0"/>
          </a:p>
          <a:p>
            <a:r>
              <a:rPr lang="tr-TR" dirty="0"/>
              <a:t>    </a:t>
            </a:r>
            <a:r>
              <a:rPr lang="tr-TR" b="1" dirty="0"/>
              <a:t>Dikkat: </a:t>
            </a:r>
            <a:r>
              <a:rPr lang="tr-TR" dirty="0"/>
              <a:t>Sıfır hariç tüm doğal sayılar </a:t>
            </a:r>
            <a:r>
              <a:rPr lang="tr-TR" b="1" dirty="0"/>
              <a:t>pozitif doğal sayıdır.</a:t>
            </a:r>
            <a:endParaRPr lang="tr-TR" dirty="0"/>
          </a:p>
        </p:txBody>
      </p:sp>
      <p:sp>
        <p:nvSpPr>
          <p:cNvPr id="16" name="Dikdörtgen 15"/>
          <p:cNvSpPr/>
          <p:nvPr/>
        </p:nvSpPr>
        <p:spPr>
          <a:xfrm>
            <a:off x="1809383" y="1155617"/>
            <a:ext cx="6949702" cy="1200329"/>
          </a:xfrm>
          <a:prstGeom prst="rect">
            <a:avLst/>
          </a:prstGeom>
        </p:spPr>
        <p:txBody>
          <a:bodyPr wrap="square">
            <a:spAutoFit/>
          </a:bodyPr>
          <a:lstStyle/>
          <a:p>
            <a:pPr marL="285750" indent="-285750">
              <a:buFont typeface="Arial" pitchFamily="34" charset="0"/>
              <a:buChar char="•"/>
            </a:pPr>
            <a:r>
              <a:rPr lang="tr-TR" b="1" dirty="0">
                <a:solidFill>
                  <a:srgbClr val="C00000"/>
                </a:solidFill>
              </a:rPr>
              <a:t>Sayma </a:t>
            </a:r>
            <a:r>
              <a:rPr lang="tr-TR" b="1" dirty="0" smtClean="0">
                <a:solidFill>
                  <a:srgbClr val="C00000"/>
                </a:solidFill>
              </a:rPr>
              <a:t>Sayıları</a:t>
            </a:r>
          </a:p>
          <a:p>
            <a:pPr marL="285750" indent="-285750">
              <a:buFont typeface="Arial" pitchFamily="34" charset="0"/>
              <a:buChar char="•"/>
            </a:pPr>
            <a:endParaRPr lang="tr-TR" dirty="0"/>
          </a:p>
          <a:p>
            <a:r>
              <a:rPr lang="tr-TR" dirty="0"/>
              <a:t>    N+ = 1,2,3,... kümesinin elemanlarının her birine </a:t>
            </a:r>
            <a:r>
              <a:rPr lang="tr-TR" b="1" dirty="0"/>
              <a:t>sayma sayılar(pozitif doğal sayı) </a:t>
            </a:r>
            <a:r>
              <a:rPr lang="tr-TR" dirty="0"/>
              <a:t>denir.</a:t>
            </a:r>
          </a:p>
        </p:txBody>
      </p:sp>
      <p:sp>
        <p:nvSpPr>
          <p:cNvPr id="19" name="Dikdörtgen 18"/>
          <p:cNvSpPr/>
          <p:nvPr/>
        </p:nvSpPr>
        <p:spPr>
          <a:xfrm>
            <a:off x="107504" y="2276872"/>
            <a:ext cx="1250663" cy="2185214"/>
          </a:xfrm>
          <a:prstGeom prst="rect">
            <a:avLst/>
          </a:prstGeom>
        </p:spPr>
        <p:txBody>
          <a:bodyPr wrap="none">
            <a:spAutoFit/>
          </a:bodyPr>
          <a:lstStyle/>
          <a:p>
            <a:r>
              <a:rPr lang="tr-TR" sz="800" b="1" dirty="0">
                <a:solidFill>
                  <a:schemeClr val="bg1">
                    <a:lumMod val="65000"/>
                  </a:schemeClr>
                </a:solidFill>
              </a:rPr>
              <a:t>TEMEL KAVRAMLAR</a:t>
            </a:r>
          </a:p>
          <a:p>
            <a:r>
              <a:rPr lang="tr-TR" sz="800" b="1" dirty="0"/>
              <a:t>Sayma Sayıları</a:t>
            </a:r>
          </a:p>
          <a:p>
            <a:r>
              <a:rPr lang="tr-TR" sz="800" b="1" dirty="0"/>
              <a:t>Doğal Sayılar</a:t>
            </a:r>
          </a:p>
          <a:p>
            <a:r>
              <a:rPr lang="tr-TR" sz="800" b="1" dirty="0">
                <a:solidFill>
                  <a:schemeClr val="bg1">
                    <a:lumMod val="65000"/>
                  </a:schemeClr>
                </a:solidFill>
              </a:rPr>
              <a:t>Tam Sayılar</a:t>
            </a:r>
          </a:p>
          <a:p>
            <a:r>
              <a:rPr lang="tr-TR" sz="800" b="1" dirty="0">
                <a:solidFill>
                  <a:schemeClr val="bg1">
                    <a:lumMod val="65000"/>
                  </a:schemeClr>
                </a:solidFill>
              </a:rPr>
              <a:t>Rasyonel Sayılar</a:t>
            </a:r>
          </a:p>
          <a:p>
            <a:r>
              <a:rPr lang="tr-TR" sz="800" b="1" dirty="0">
                <a:solidFill>
                  <a:schemeClr val="bg1">
                    <a:lumMod val="65000"/>
                  </a:schemeClr>
                </a:solidFill>
              </a:rPr>
              <a:t>İrrasyonel Sayılar   </a:t>
            </a:r>
          </a:p>
          <a:p>
            <a:r>
              <a:rPr lang="tr-TR" sz="800" b="1" dirty="0">
                <a:solidFill>
                  <a:schemeClr val="bg1">
                    <a:lumMod val="65000"/>
                  </a:schemeClr>
                </a:solidFill>
              </a:rPr>
              <a:t>Reel ( Gerçek ) Sayılar</a:t>
            </a:r>
          </a:p>
          <a:p>
            <a:r>
              <a:rPr lang="tr-TR" sz="800" b="1" dirty="0">
                <a:solidFill>
                  <a:schemeClr val="bg1">
                    <a:lumMod val="65000"/>
                  </a:schemeClr>
                </a:solidFill>
              </a:rPr>
              <a:t>Tek Sayı</a:t>
            </a:r>
          </a:p>
          <a:p>
            <a:r>
              <a:rPr lang="tr-TR" sz="800" b="1" dirty="0">
                <a:solidFill>
                  <a:schemeClr val="bg1">
                    <a:lumMod val="65000"/>
                  </a:schemeClr>
                </a:solidFill>
              </a:rPr>
              <a:t>Çift Sayı</a:t>
            </a:r>
          </a:p>
          <a:p>
            <a:r>
              <a:rPr lang="tr-TR" sz="800" b="1" dirty="0">
                <a:solidFill>
                  <a:schemeClr val="bg1">
                    <a:lumMod val="65000"/>
                  </a:schemeClr>
                </a:solidFill>
              </a:rPr>
              <a:t>Pozitif Sayı</a:t>
            </a:r>
          </a:p>
          <a:p>
            <a:r>
              <a:rPr lang="tr-TR" sz="800" b="1" dirty="0">
                <a:solidFill>
                  <a:schemeClr val="bg1">
                    <a:lumMod val="65000"/>
                  </a:schemeClr>
                </a:solidFill>
              </a:rPr>
              <a:t>Negatif Sayı</a:t>
            </a:r>
          </a:p>
          <a:p>
            <a:r>
              <a:rPr lang="tr-TR" sz="800" b="1" dirty="0">
                <a:solidFill>
                  <a:schemeClr val="bg1">
                    <a:lumMod val="65000"/>
                  </a:schemeClr>
                </a:solidFill>
              </a:rPr>
              <a:t>Asal Sayı</a:t>
            </a:r>
          </a:p>
          <a:p>
            <a:r>
              <a:rPr lang="tr-TR" sz="800" b="1" dirty="0">
                <a:solidFill>
                  <a:schemeClr val="bg1">
                    <a:lumMod val="65000"/>
                  </a:schemeClr>
                </a:solidFill>
              </a:rPr>
              <a:t>Aralarında Asal Sayılar</a:t>
            </a:r>
          </a:p>
          <a:p>
            <a:r>
              <a:rPr lang="tr-TR" sz="800" b="1" dirty="0">
                <a:solidFill>
                  <a:schemeClr val="bg1">
                    <a:lumMod val="65000"/>
                  </a:schemeClr>
                </a:solidFill>
              </a:rPr>
              <a:t>Ardışık Sayılar</a:t>
            </a:r>
          </a:p>
          <a:p>
            <a:r>
              <a:rPr lang="tr-TR" sz="800" b="1" dirty="0">
                <a:solidFill>
                  <a:schemeClr val="bg1">
                    <a:lumMod val="65000"/>
                  </a:schemeClr>
                </a:solidFill>
              </a:rPr>
              <a:t>Faktöriyel</a:t>
            </a:r>
          </a:p>
          <a:p>
            <a:r>
              <a:rPr lang="tr-TR" sz="800" b="1" dirty="0">
                <a:solidFill>
                  <a:schemeClr val="bg1">
                    <a:lumMod val="65000"/>
                  </a:schemeClr>
                </a:solidFill>
              </a:rPr>
              <a:t>Sayı Basamakları</a:t>
            </a:r>
          </a:p>
          <a:p>
            <a:r>
              <a:rPr lang="tr-TR" sz="800" b="1" dirty="0">
                <a:solidFill>
                  <a:schemeClr val="bg1">
                    <a:lumMod val="65000"/>
                  </a:schemeClr>
                </a:solidFill>
              </a:rPr>
              <a:t>Tam Sayılarda Dört İşlem</a:t>
            </a:r>
          </a:p>
        </p:txBody>
      </p:sp>
    </p:spTree>
    <p:extLst>
      <p:ext uri="{BB962C8B-B14F-4D97-AF65-F5344CB8AC3E}">
        <p14:creationId xmlns:p14="http://schemas.microsoft.com/office/powerpoint/2010/main" xmlns="" val="26395551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1988840"/>
            <a:ext cx="1403648" cy="486916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0" y="0"/>
            <a:ext cx="1403648" cy="1196752"/>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1547664" y="44624"/>
            <a:ext cx="7488832" cy="6768751"/>
          </a:xfrm>
          <a:prstGeom prst="rect">
            <a:avLst/>
          </a:prstGeom>
          <a:solidFill>
            <a:schemeClr val="bg1">
              <a:alpha val="94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8" name="Dikdörtgen 7"/>
          <p:cNvSpPr/>
          <p:nvPr/>
        </p:nvSpPr>
        <p:spPr>
          <a:xfrm>
            <a:off x="133212" y="548680"/>
            <a:ext cx="1198428" cy="590465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133212" y="0"/>
            <a:ext cx="1198428" cy="50043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28" name="Picture 4" descr="MAKÜ-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1" y="116632"/>
            <a:ext cx="1063951" cy="383799"/>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Dikdörtgen 10"/>
          <p:cNvSpPr/>
          <p:nvPr/>
        </p:nvSpPr>
        <p:spPr>
          <a:xfrm>
            <a:off x="143000" y="6520986"/>
            <a:ext cx="1188640" cy="33701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Dikdörtgen 4"/>
          <p:cNvSpPr/>
          <p:nvPr/>
        </p:nvSpPr>
        <p:spPr>
          <a:xfrm>
            <a:off x="107504" y="6597932"/>
            <a:ext cx="1144865" cy="215444"/>
          </a:xfrm>
          <a:prstGeom prst="rect">
            <a:avLst/>
          </a:prstGeom>
          <a:noFill/>
        </p:spPr>
        <p:txBody>
          <a:bodyPr wrap="none" lIns="91440" tIns="45720" rIns="91440" bIns="45720">
            <a:spAutoFit/>
          </a:bodyPr>
          <a:lstStyle/>
          <a:p>
            <a:r>
              <a:rPr lang="tr-TR" sz="500" b="1" cap="none" spc="0" dirty="0" smtClean="0">
                <a:ln w="10541" cmpd="sng">
                  <a:noFill/>
                  <a:prstDash val="solid"/>
                </a:ln>
                <a:effectLst/>
              </a:rPr>
              <a:t>Öğr Gör  </a:t>
            </a:r>
            <a:r>
              <a:rPr lang="tr-TR" sz="800" b="1" dirty="0" smtClean="0">
                <a:ln w="10541" cmpd="sng">
                  <a:noFill/>
                  <a:prstDash val="solid"/>
                </a:ln>
              </a:rPr>
              <a:t>Hüseyin TURGUT</a:t>
            </a:r>
            <a:endParaRPr lang="tr-TR" sz="800" b="1" cap="none" spc="0" dirty="0">
              <a:ln w="10541" cmpd="sng">
                <a:noFill/>
                <a:prstDash val="solid"/>
              </a:ln>
              <a:effectLst/>
            </a:endParaRPr>
          </a:p>
        </p:txBody>
      </p:sp>
      <p:sp>
        <p:nvSpPr>
          <p:cNvPr id="12" name="Dikdörtgen 11"/>
          <p:cNvSpPr/>
          <p:nvPr/>
        </p:nvSpPr>
        <p:spPr>
          <a:xfrm>
            <a:off x="180151" y="601619"/>
            <a:ext cx="944759" cy="553998"/>
          </a:xfrm>
          <a:prstGeom prst="rect">
            <a:avLst/>
          </a:prstGeom>
        </p:spPr>
        <p:txBody>
          <a:bodyPr wrap="square">
            <a:spAutoFit/>
          </a:bodyPr>
          <a:lstStyle/>
          <a:p>
            <a:r>
              <a:rPr lang="tr-TR" sz="1000" b="1" dirty="0" smtClean="0"/>
              <a:t>Mesleki Matematiğe Giriş</a:t>
            </a:r>
          </a:p>
        </p:txBody>
      </p:sp>
      <p:sp>
        <p:nvSpPr>
          <p:cNvPr id="13" name="Dikdörtgen 12"/>
          <p:cNvSpPr/>
          <p:nvPr/>
        </p:nvSpPr>
        <p:spPr>
          <a:xfrm>
            <a:off x="0" y="1268760"/>
            <a:ext cx="1403648" cy="64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Dikdörtgen 1"/>
          <p:cNvSpPr/>
          <p:nvPr/>
        </p:nvSpPr>
        <p:spPr>
          <a:xfrm>
            <a:off x="1691680" y="304840"/>
            <a:ext cx="1634807" cy="369332"/>
          </a:xfrm>
          <a:prstGeom prst="rect">
            <a:avLst/>
          </a:prstGeom>
        </p:spPr>
        <p:txBody>
          <a:bodyPr wrap="none">
            <a:spAutoFit/>
          </a:bodyPr>
          <a:lstStyle/>
          <a:p>
            <a:r>
              <a:rPr lang="tr-TR" b="1" dirty="0" smtClean="0"/>
              <a:t>SAYI KÜMELERİ</a:t>
            </a:r>
            <a:endParaRPr lang="tr-TR" dirty="0"/>
          </a:p>
        </p:txBody>
      </p:sp>
      <p:sp>
        <p:nvSpPr>
          <p:cNvPr id="16" name="Dikdörtgen 15"/>
          <p:cNvSpPr/>
          <p:nvPr/>
        </p:nvSpPr>
        <p:spPr>
          <a:xfrm>
            <a:off x="1754912" y="757623"/>
            <a:ext cx="6949702" cy="369332"/>
          </a:xfrm>
          <a:prstGeom prst="rect">
            <a:avLst/>
          </a:prstGeom>
        </p:spPr>
        <p:txBody>
          <a:bodyPr wrap="square">
            <a:spAutoFit/>
          </a:bodyPr>
          <a:lstStyle/>
          <a:p>
            <a:pPr algn="ctr"/>
            <a:r>
              <a:rPr lang="tr-TR" b="1" dirty="0">
                <a:solidFill>
                  <a:srgbClr val="C00000"/>
                </a:solidFill>
              </a:rPr>
              <a:t>Sayma </a:t>
            </a:r>
            <a:r>
              <a:rPr lang="tr-TR" b="1" dirty="0" smtClean="0">
                <a:solidFill>
                  <a:srgbClr val="C00000"/>
                </a:solidFill>
              </a:rPr>
              <a:t>Sayıları - </a:t>
            </a:r>
            <a:r>
              <a:rPr lang="tr-TR" b="1" dirty="0">
                <a:solidFill>
                  <a:srgbClr val="C00000"/>
                </a:solidFill>
              </a:rPr>
              <a:t>Doğal </a:t>
            </a:r>
            <a:r>
              <a:rPr lang="tr-TR" b="1" dirty="0" smtClean="0">
                <a:solidFill>
                  <a:srgbClr val="C00000"/>
                </a:solidFill>
              </a:rPr>
              <a:t>Sayılar</a:t>
            </a:r>
            <a:endParaRPr lang="tr-TR" dirty="0">
              <a:solidFill>
                <a:srgbClr val="C00000"/>
              </a:solidFill>
            </a:endParaRP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987824" y="1340768"/>
            <a:ext cx="4946079" cy="49460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17" name="Grup 16"/>
          <p:cNvGrpSpPr/>
          <p:nvPr/>
        </p:nvGrpSpPr>
        <p:grpSpPr>
          <a:xfrm>
            <a:off x="7812496" y="44624"/>
            <a:ext cx="1224000" cy="1152000"/>
            <a:chOff x="7812496" y="44624"/>
            <a:chExt cx="1224000" cy="1152000"/>
          </a:xfrm>
        </p:grpSpPr>
        <p:sp>
          <p:nvSpPr>
            <p:cNvPr id="18" name="Çapraz Şerit 17"/>
            <p:cNvSpPr/>
            <p:nvPr/>
          </p:nvSpPr>
          <p:spPr>
            <a:xfrm rot="5400000">
              <a:off x="7848496" y="8624"/>
              <a:ext cx="1152000" cy="1224000"/>
            </a:xfrm>
            <a:prstGeom prst="diagStripe">
              <a:avLst/>
            </a:prstGeom>
            <a:gradFill>
              <a:gsLst>
                <a:gs pos="15000">
                  <a:srgbClr val="FF0000">
                    <a:alpha val="90000"/>
                  </a:srgbClr>
                </a:gs>
                <a:gs pos="97083">
                  <a:srgbClr val="C00000"/>
                </a:gs>
                <a:gs pos="49000">
                  <a:srgbClr val="FF8B8B"/>
                </a:gs>
              </a:gsLst>
            </a:gradFill>
            <a:ln>
              <a:noFill/>
            </a:ln>
            <a:effectLst>
              <a:outerShdw blurRad="139700" dist="23000" dir="5400000" sx="98000" sy="98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solidFill>
                  <a:schemeClr val="tx1"/>
                </a:solidFill>
              </a:endParaRPr>
            </a:p>
          </p:txBody>
        </p:sp>
        <p:sp>
          <p:nvSpPr>
            <p:cNvPr id="19" name="Dikdörtgen 18"/>
            <p:cNvSpPr/>
            <p:nvPr/>
          </p:nvSpPr>
          <p:spPr>
            <a:xfrm rot="2584166">
              <a:off x="8064000" y="231891"/>
              <a:ext cx="917238" cy="400110"/>
            </a:xfrm>
            <a:prstGeom prst="rect">
              <a:avLst/>
            </a:prstGeom>
            <a:noFill/>
          </p:spPr>
          <p:txBody>
            <a:bodyPr wrap="none" lIns="91440" tIns="45720" rIns="91440" bIns="45720">
              <a:spAutoFit/>
            </a:bodyPr>
            <a:lstStyle/>
            <a:p>
              <a:pPr algn="ctr"/>
              <a:r>
                <a:rPr lang="tr-TR"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ÖRNEK</a:t>
              </a:r>
              <a:endParaRPr lang="tr-TR"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20" name="Dikdörtgen 19"/>
          <p:cNvSpPr/>
          <p:nvPr/>
        </p:nvSpPr>
        <p:spPr>
          <a:xfrm>
            <a:off x="107504" y="2276872"/>
            <a:ext cx="1250663" cy="2185214"/>
          </a:xfrm>
          <a:prstGeom prst="rect">
            <a:avLst/>
          </a:prstGeom>
        </p:spPr>
        <p:txBody>
          <a:bodyPr wrap="none">
            <a:spAutoFit/>
          </a:bodyPr>
          <a:lstStyle/>
          <a:p>
            <a:r>
              <a:rPr lang="tr-TR" sz="800" b="1" dirty="0">
                <a:solidFill>
                  <a:schemeClr val="bg1">
                    <a:lumMod val="65000"/>
                  </a:schemeClr>
                </a:solidFill>
              </a:rPr>
              <a:t>TEMEL KAVRAMLAR</a:t>
            </a:r>
          </a:p>
          <a:p>
            <a:r>
              <a:rPr lang="tr-TR" sz="800" b="1" dirty="0"/>
              <a:t>Sayma Sayıları</a:t>
            </a:r>
          </a:p>
          <a:p>
            <a:r>
              <a:rPr lang="tr-TR" sz="800" b="1" dirty="0"/>
              <a:t>Doğal Sayılar</a:t>
            </a:r>
          </a:p>
          <a:p>
            <a:r>
              <a:rPr lang="tr-TR" sz="800" b="1" dirty="0">
                <a:solidFill>
                  <a:schemeClr val="bg1">
                    <a:lumMod val="65000"/>
                  </a:schemeClr>
                </a:solidFill>
              </a:rPr>
              <a:t>Tam Sayılar</a:t>
            </a:r>
          </a:p>
          <a:p>
            <a:r>
              <a:rPr lang="tr-TR" sz="800" b="1" dirty="0">
                <a:solidFill>
                  <a:schemeClr val="bg1">
                    <a:lumMod val="65000"/>
                  </a:schemeClr>
                </a:solidFill>
              </a:rPr>
              <a:t>Rasyonel Sayılar</a:t>
            </a:r>
          </a:p>
          <a:p>
            <a:r>
              <a:rPr lang="tr-TR" sz="800" b="1" dirty="0">
                <a:solidFill>
                  <a:schemeClr val="bg1">
                    <a:lumMod val="65000"/>
                  </a:schemeClr>
                </a:solidFill>
              </a:rPr>
              <a:t>İrrasyonel Sayılar   </a:t>
            </a:r>
          </a:p>
          <a:p>
            <a:r>
              <a:rPr lang="tr-TR" sz="800" b="1" dirty="0">
                <a:solidFill>
                  <a:schemeClr val="bg1">
                    <a:lumMod val="65000"/>
                  </a:schemeClr>
                </a:solidFill>
              </a:rPr>
              <a:t>Reel ( Gerçek ) Sayılar</a:t>
            </a:r>
          </a:p>
          <a:p>
            <a:r>
              <a:rPr lang="tr-TR" sz="800" b="1" dirty="0">
                <a:solidFill>
                  <a:schemeClr val="bg1">
                    <a:lumMod val="65000"/>
                  </a:schemeClr>
                </a:solidFill>
              </a:rPr>
              <a:t>Tek Sayı</a:t>
            </a:r>
          </a:p>
          <a:p>
            <a:r>
              <a:rPr lang="tr-TR" sz="800" b="1" dirty="0">
                <a:solidFill>
                  <a:schemeClr val="bg1">
                    <a:lumMod val="65000"/>
                  </a:schemeClr>
                </a:solidFill>
              </a:rPr>
              <a:t>Çift Sayı</a:t>
            </a:r>
          </a:p>
          <a:p>
            <a:r>
              <a:rPr lang="tr-TR" sz="800" b="1" dirty="0">
                <a:solidFill>
                  <a:schemeClr val="bg1">
                    <a:lumMod val="65000"/>
                  </a:schemeClr>
                </a:solidFill>
              </a:rPr>
              <a:t>Pozitif Sayı</a:t>
            </a:r>
          </a:p>
          <a:p>
            <a:r>
              <a:rPr lang="tr-TR" sz="800" b="1" dirty="0">
                <a:solidFill>
                  <a:schemeClr val="bg1">
                    <a:lumMod val="65000"/>
                  </a:schemeClr>
                </a:solidFill>
              </a:rPr>
              <a:t>Negatif Sayı</a:t>
            </a:r>
          </a:p>
          <a:p>
            <a:r>
              <a:rPr lang="tr-TR" sz="800" b="1" dirty="0">
                <a:solidFill>
                  <a:schemeClr val="bg1">
                    <a:lumMod val="65000"/>
                  </a:schemeClr>
                </a:solidFill>
              </a:rPr>
              <a:t>Asal Sayı</a:t>
            </a:r>
          </a:p>
          <a:p>
            <a:r>
              <a:rPr lang="tr-TR" sz="800" b="1" dirty="0">
                <a:solidFill>
                  <a:schemeClr val="bg1">
                    <a:lumMod val="65000"/>
                  </a:schemeClr>
                </a:solidFill>
              </a:rPr>
              <a:t>Aralarında Asal Sayılar</a:t>
            </a:r>
          </a:p>
          <a:p>
            <a:r>
              <a:rPr lang="tr-TR" sz="800" b="1" dirty="0">
                <a:solidFill>
                  <a:schemeClr val="bg1">
                    <a:lumMod val="65000"/>
                  </a:schemeClr>
                </a:solidFill>
              </a:rPr>
              <a:t>Ardışık Sayılar</a:t>
            </a:r>
          </a:p>
          <a:p>
            <a:r>
              <a:rPr lang="tr-TR" sz="800" b="1" dirty="0">
                <a:solidFill>
                  <a:schemeClr val="bg1">
                    <a:lumMod val="65000"/>
                  </a:schemeClr>
                </a:solidFill>
              </a:rPr>
              <a:t>Faktöriyel</a:t>
            </a:r>
          </a:p>
          <a:p>
            <a:r>
              <a:rPr lang="tr-TR" sz="800" b="1" dirty="0">
                <a:solidFill>
                  <a:schemeClr val="bg1">
                    <a:lumMod val="65000"/>
                  </a:schemeClr>
                </a:solidFill>
              </a:rPr>
              <a:t>Sayı Basamakları</a:t>
            </a:r>
          </a:p>
          <a:p>
            <a:r>
              <a:rPr lang="tr-TR" sz="800" b="1" dirty="0">
                <a:solidFill>
                  <a:schemeClr val="bg1">
                    <a:lumMod val="65000"/>
                  </a:schemeClr>
                </a:solidFill>
              </a:rPr>
              <a:t>Tam Sayılarda Dört İşlem</a:t>
            </a:r>
          </a:p>
        </p:txBody>
      </p:sp>
    </p:spTree>
    <p:extLst>
      <p:ext uri="{BB962C8B-B14F-4D97-AF65-F5344CB8AC3E}">
        <p14:creationId xmlns:p14="http://schemas.microsoft.com/office/powerpoint/2010/main" xmlns="" val="42272464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1988840"/>
            <a:ext cx="1403648" cy="486916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0" y="0"/>
            <a:ext cx="1403648" cy="1196752"/>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1547664" y="44624"/>
            <a:ext cx="7488832" cy="6768751"/>
          </a:xfrm>
          <a:prstGeom prst="rect">
            <a:avLst/>
          </a:prstGeom>
          <a:solidFill>
            <a:schemeClr val="bg1">
              <a:alpha val="94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133212" y="548680"/>
            <a:ext cx="1198428" cy="590465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133212" y="0"/>
            <a:ext cx="1198428" cy="50043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28" name="Picture 4" descr="MAKÜ-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1" y="116632"/>
            <a:ext cx="1063951" cy="383799"/>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Dikdörtgen 10"/>
          <p:cNvSpPr/>
          <p:nvPr/>
        </p:nvSpPr>
        <p:spPr>
          <a:xfrm>
            <a:off x="143000" y="6520986"/>
            <a:ext cx="1188640" cy="33701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Dikdörtgen 4"/>
          <p:cNvSpPr/>
          <p:nvPr/>
        </p:nvSpPr>
        <p:spPr>
          <a:xfrm>
            <a:off x="107504" y="6597932"/>
            <a:ext cx="1144865" cy="215444"/>
          </a:xfrm>
          <a:prstGeom prst="rect">
            <a:avLst/>
          </a:prstGeom>
          <a:noFill/>
        </p:spPr>
        <p:txBody>
          <a:bodyPr wrap="none" lIns="91440" tIns="45720" rIns="91440" bIns="45720">
            <a:spAutoFit/>
          </a:bodyPr>
          <a:lstStyle/>
          <a:p>
            <a:r>
              <a:rPr lang="tr-TR" sz="500" b="1" cap="none" spc="0" dirty="0" smtClean="0">
                <a:ln w="10541" cmpd="sng">
                  <a:noFill/>
                  <a:prstDash val="solid"/>
                </a:ln>
                <a:effectLst/>
              </a:rPr>
              <a:t>Öğr Gör  </a:t>
            </a:r>
            <a:r>
              <a:rPr lang="tr-TR" sz="800" b="1" dirty="0" smtClean="0">
                <a:ln w="10541" cmpd="sng">
                  <a:noFill/>
                  <a:prstDash val="solid"/>
                </a:ln>
              </a:rPr>
              <a:t>Hüseyin TURGUT</a:t>
            </a:r>
            <a:endParaRPr lang="tr-TR" sz="800" b="1" cap="none" spc="0" dirty="0">
              <a:ln w="10541" cmpd="sng">
                <a:noFill/>
                <a:prstDash val="solid"/>
              </a:ln>
              <a:effectLst/>
            </a:endParaRPr>
          </a:p>
        </p:txBody>
      </p:sp>
      <p:sp>
        <p:nvSpPr>
          <p:cNvPr id="12" name="Dikdörtgen 11"/>
          <p:cNvSpPr/>
          <p:nvPr/>
        </p:nvSpPr>
        <p:spPr>
          <a:xfrm>
            <a:off x="180151" y="601619"/>
            <a:ext cx="944759" cy="553998"/>
          </a:xfrm>
          <a:prstGeom prst="rect">
            <a:avLst/>
          </a:prstGeom>
        </p:spPr>
        <p:txBody>
          <a:bodyPr wrap="square">
            <a:spAutoFit/>
          </a:bodyPr>
          <a:lstStyle/>
          <a:p>
            <a:r>
              <a:rPr lang="tr-TR" sz="1000" b="1" dirty="0" smtClean="0"/>
              <a:t>Mesleki Matematiğe Giriş</a:t>
            </a:r>
          </a:p>
        </p:txBody>
      </p:sp>
      <p:sp>
        <p:nvSpPr>
          <p:cNvPr id="13" name="Dikdörtgen 12"/>
          <p:cNvSpPr/>
          <p:nvPr/>
        </p:nvSpPr>
        <p:spPr>
          <a:xfrm>
            <a:off x="0" y="1268760"/>
            <a:ext cx="1403648" cy="64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Dikdörtgen 1"/>
          <p:cNvSpPr/>
          <p:nvPr/>
        </p:nvSpPr>
        <p:spPr>
          <a:xfrm>
            <a:off x="1691680" y="304840"/>
            <a:ext cx="1634807" cy="369332"/>
          </a:xfrm>
          <a:prstGeom prst="rect">
            <a:avLst/>
          </a:prstGeom>
        </p:spPr>
        <p:txBody>
          <a:bodyPr wrap="none">
            <a:spAutoFit/>
          </a:bodyPr>
          <a:lstStyle/>
          <a:p>
            <a:r>
              <a:rPr lang="tr-TR" b="1" dirty="0" smtClean="0"/>
              <a:t>SAYI KÜMELERİ</a:t>
            </a:r>
            <a:endParaRPr lang="tr-TR" dirty="0"/>
          </a:p>
        </p:txBody>
      </p:sp>
      <p:sp>
        <p:nvSpPr>
          <p:cNvPr id="15" name="Dikdörtgen 14"/>
          <p:cNvSpPr/>
          <p:nvPr/>
        </p:nvSpPr>
        <p:spPr>
          <a:xfrm>
            <a:off x="1809382" y="1010831"/>
            <a:ext cx="7011089" cy="3970318"/>
          </a:xfrm>
          <a:prstGeom prst="rect">
            <a:avLst/>
          </a:prstGeom>
        </p:spPr>
        <p:txBody>
          <a:bodyPr wrap="square">
            <a:spAutoFit/>
          </a:bodyPr>
          <a:lstStyle/>
          <a:p>
            <a:pPr marL="285750" indent="-285750">
              <a:buFont typeface="Arial" pitchFamily="34" charset="0"/>
              <a:buChar char="•"/>
            </a:pPr>
            <a:r>
              <a:rPr lang="tr-TR" b="1" dirty="0">
                <a:solidFill>
                  <a:srgbClr val="C00000"/>
                </a:solidFill>
              </a:rPr>
              <a:t>Tam </a:t>
            </a:r>
            <a:r>
              <a:rPr lang="tr-TR" b="1" dirty="0" smtClean="0">
                <a:solidFill>
                  <a:srgbClr val="C00000"/>
                </a:solidFill>
              </a:rPr>
              <a:t>Sayılar</a:t>
            </a:r>
            <a:br>
              <a:rPr lang="tr-TR" b="1" dirty="0" smtClean="0">
                <a:solidFill>
                  <a:srgbClr val="C00000"/>
                </a:solidFill>
              </a:rPr>
            </a:br>
            <a:endParaRPr lang="tr-TR" dirty="0">
              <a:solidFill>
                <a:srgbClr val="C00000"/>
              </a:solidFill>
            </a:endParaRPr>
          </a:p>
          <a:p>
            <a:r>
              <a:rPr lang="tr-TR" dirty="0"/>
              <a:t>    </a:t>
            </a:r>
            <a:r>
              <a:rPr lang="tr-TR" i="1" dirty="0"/>
              <a:t>Z = ... , -2,-1,0,1,2, ...  </a:t>
            </a:r>
            <a:r>
              <a:rPr lang="tr-TR" dirty="0"/>
              <a:t>kümesinin elemanlarının her birine </a:t>
            </a:r>
            <a:r>
              <a:rPr lang="tr-TR" b="1" dirty="0"/>
              <a:t>tam sayı </a:t>
            </a:r>
            <a:r>
              <a:rPr lang="tr-TR" dirty="0"/>
              <a:t>denir.</a:t>
            </a:r>
          </a:p>
          <a:p>
            <a:r>
              <a:rPr lang="tr-TR" dirty="0"/>
              <a:t>Burada,</a:t>
            </a:r>
          </a:p>
          <a:p>
            <a:r>
              <a:rPr lang="tr-TR" dirty="0"/>
              <a:t>    Z+ = 1,2,3, ...  kümesinin elemanlarının her birine</a:t>
            </a:r>
            <a:r>
              <a:rPr lang="tr-TR" b="1" dirty="0"/>
              <a:t> pozitif tam sayı</a:t>
            </a:r>
            <a:r>
              <a:rPr lang="tr-TR" dirty="0"/>
              <a:t> denir.</a:t>
            </a:r>
          </a:p>
          <a:p>
            <a:r>
              <a:rPr lang="tr-TR" dirty="0"/>
              <a:t>    Z- = ... , -3,-2,-1  kümesinin elemanlarının her </a:t>
            </a:r>
            <a:r>
              <a:rPr lang="tr-TR" dirty="0" err="1"/>
              <a:t>birine</a:t>
            </a:r>
            <a:r>
              <a:rPr lang="tr-TR" b="1" dirty="0" err="1"/>
              <a:t>negatif</a:t>
            </a:r>
            <a:r>
              <a:rPr lang="tr-TR" b="1" dirty="0"/>
              <a:t> tam sayı</a:t>
            </a:r>
            <a:r>
              <a:rPr lang="tr-TR" dirty="0"/>
              <a:t> denir</a:t>
            </a:r>
            <a:r>
              <a:rPr lang="tr-TR" dirty="0" smtClean="0"/>
              <a:t>.</a:t>
            </a:r>
          </a:p>
          <a:p>
            <a:endParaRPr lang="tr-TR" dirty="0"/>
          </a:p>
          <a:p>
            <a:r>
              <a:rPr lang="tr-TR" b="1" dirty="0"/>
              <a:t>Dikkat: </a:t>
            </a:r>
            <a:r>
              <a:rPr lang="tr-TR" dirty="0"/>
              <a:t>0 tamsayısı ne negatif ne de pozitiftir. Diğer bir ifade ile işareti yoktur</a:t>
            </a:r>
            <a:r>
              <a:rPr lang="tr-TR" dirty="0" smtClean="0"/>
              <a:t>. Böylece</a:t>
            </a:r>
            <a:r>
              <a:rPr lang="tr-TR" dirty="0"/>
              <a:t>, tam sayılar kümesini Z = Z+ U Z- U 0    şeklinde ifade edebiliriz</a:t>
            </a:r>
            <a:r>
              <a:rPr lang="tr-TR" dirty="0" smtClean="0"/>
              <a:t>.</a:t>
            </a:r>
          </a:p>
          <a:p>
            <a:endParaRPr lang="tr-TR" dirty="0"/>
          </a:p>
          <a:p>
            <a:r>
              <a:rPr lang="tr-TR" b="1" dirty="0"/>
              <a:t>NOT: </a:t>
            </a:r>
            <a:r>
              <a:rPr lang="tr-TR" dirty="0"/>
              <a:t>Her doğal sayı aynı zamanda bir tam sayıdır.</a:t>
            </a:r>
          </a:p>
        </p:txBody>
      </p:sp>
      <p:sp>
        <p:nvSpPr>
          <p:cNvPr id="17" name="Dikdörtgen 16"/>
          <p:cNvSpPr/>
          <p:nvPr/>
        </p:nvSpPr>
        <p:spPr>
          <a:xfrm>
            <a:off x="107504" y="2276872"/>
            <a:ext cx="1250663" cy="2185214"/>
          </a:xfrm>
          <a:prstGeom prst="rect">
            <a:avLst/>
          </a:prstGeom>
        </p:spPr>
        <p:txBody>
          <a:bodyPr wrap="none">
            <a:spAutoFit/>
          </a:bodyPr>
          <a:lstStyle/>
          <a:p>
            <a:r>
              <a:rPr lang="tr-TR" sz="800" b="1" dirty="0">
                <a:solidFill>
                  <a:schemeClr val="bg1">
                    <a:lumMod val="65000"/>
                  </a:schemeClr>
                </a:solidFill>
              </a:rPr>
              <a:t>TEMEL KAVRAMLAR</a:t>
            </a:r>
          </a:p>
          <a:p>
            <a:r>
              <a:rPr lang="tr-TR" sz="800" b="1" dirty="0">
                <a:solidFill>
                  <a:schemeClr val="bg1">
                    <a:lumMod val="65000"/>
                  </a:schemeClr>
                </a:solidFill>
              </a:rPr>
              <a:t>Sayma Sayıları</a:t>
            </a:r>
          </a:p>
          <a:p>
            <a:r>
              <a:rPr lang="tr-TR" sz="800" b="1" dirty="0">
                <a:solidFill>
                  <a:schemeClr val="bg1">
                    <a:lumMod val="65000"/>
                  </a:schemeClr>
                </a:solidFill>
              </a:rPr>
              <a:t>Doğal Sayılar</a:t>
            </a:r>
          </a:p>
          <a:p>
            <a:r>
              <a:rPr lang="tr-TR" sz="800" b="1" dirty="0"/>
              <a:t>Tam Sayılar</a:t>
            </a:r>
          </a:p>
          <a:p>
            <a:r>
              <a:rPr lang="tr-TR" sz="800" b="1" dirty="0">
                <a:solidFill>
                  <a:schemeClr val="bg1">
                    <a:lumMod val="65000"/>
                  </a:schemeClr>
                </a:solidFill>
              </a:rPr>
              <a:t>Rasyonel Sayılar</a:t>
            </a:r>
          </a:p>
          <a:p>
            <a:r>
              <a:rPr lang="tr-TR" sz="800" b="1" dirty="0">
                <a:solidFill>
                  <a:schemeClr val="bg1">
                    <a:lumMod val="65000"/>
                  </a:schemeClr>
                </a:solidFill>
              </a:rPr>
              <a:t>İrrasyonel Sayılar   </a:t>
            </a:r>
          </a:p>
          <a:p>
            <a:r>
              <a:rPr lang="tr-TR" sz="800" b="1" dirty="0">
                <a:solidFill>
                  <a:schemeClr val="bg1">
                    <a:lumMod val="65000"/>
                  </a:schemeClr>
                </a:solidFill>
              </a:rPr>
              <a:t>Reel ( Gerçek ) Sayılar</a:t>
            </a:r>
          </a:p>
          <a:p>
            <a:r>
              <a:rPr lang="tr-TR" sz="800" b="1" dirty="0">
                <a:solidFill>
                  <a:schemeClr val="bg1">
                    <a:lumMod val="65000"/>
                  </a:schemeClr>
                </a:solidFill>
              </a:rPr>
              <a:t>Tek Sayı</a:t>
            </a:r>
          </a:p>
          <a:p>
            <a:r>
              <a:rPr lang="tr-TR" sz="800" b="1" dirty="0">
                <a:solidFill>
                  <a:schemeClr val="bg1">
                    <a:lumMod val="65000"/>
                  </a:schemeClr>
                </a:solidFill>
              </a:rPr>
              <a:t>Çift Sayı</a:t>
            </a:r>
          </a:p>
          <a:p>
            <a:r>
              <a:rPr lang="tr-TR" sz="800" b="1" dirty="0">
                <a:solidFill>
                  <a:schemeClr val="bg1">
                    <a:lumMod val="65000"/>
                  </a:schemeClr>
                </a:solidFill>
              </a:rPr>
              <a:t>Pozitif Sayı</a:t>
            </a:r>
          </a:p>
          <a:p>
            <a:r>
              <a:rPr lang="tr-TR" sz="800" b="1" dirty="0">
                <a:solidFill>
                  <a:schemeClr val="bg1">
                    <a:lumMod val="65000"/>
                  </a:schemeClr>
                </a:solidFill>
              </a:rPr>
              <a:t>Negatif Sayı</a:t>
            </a:r>
          </a:p>
          <a:p>
            <a:r>
              <a:rPr lang="tr-TR" sz="800" b="1" dirty="0">
                <a:solidFill>
                  <a:schemeClr val="bg1">
                    <a:lumMod val="65000"/>
                  </a:schemeClr>
                </a:solidFill>
              </a:rPr>
              <a:t>Asal Sayı</a:t>
            </a:r>
          </a:p>
          <a:p>
            <a:r>
              <a:rPr lang="tr-TR" sz="800" b="1" dirty="0">
                <a:solidFill>
                  <a:schemeClr val="bg1">
                    <a:lumMod val="65000"/>
                  </a:schemeClr>
                </a:solidFill>
              </a:rPr>
              <a:t>Aralarında Asal Sayılar</a:t>
            </a:r>
          </a:p>
          <a:p>
            <a:r>
              <a:rPr lang="tr-TR" sz="800" b="1" dirty="0">
                <a:solidFill>
                  <a:schemeClr val="bg1">
                    <a:lumMod val="65000"/>
                  </a:schemeClr>
                </a:solidFill>
              </a:rPr>
              <a:t>Ardışık Sayılar</a:t>
            </a:r>
          </a:p>
          <a:p>
            <a:r>
              <a:rPr lang="tr-TR" sz="800" b="1" dirty="0">
                <a:solidFill>
                  <a:schemeClr val="bg1">
                    <a:lumMod val="65000"/>
                  </a:schemeClr>
                </a:solidFill>
              </a:rPr>
              <a:t>Faktöriyel</a:t>
            </a:r>
          </a:p>
          <a:p>
            <a:r>
              <a:rPr lang="tr-TR" sz="800" b="1" dirty="0">
                <a:solidFill>
                  <a:schemeClr val="bg1">
                    <a:lumMod val="65000"/>
                  </a:schemeClr>
                </a:solidFill>
              </a:rPr>
              <a:t>Sayı Basamakları</a:t>
            </a:r>
          </a:p>
          <a:p>
            <a:r>
              <a:rPr lang="tr-TR" sz="800" b="1" dirty="0">
                <a:solidFill>
                  <a:schemeClr val="bg1">
                    <a:lumMod val="65000"/>
                  </a:schemeClr>
                </a:solidFill>
              </a:rPr>
              <a:t>Tam Sayılarda Dört İşlem</a:t>
            </a:r>
          </a:p>
        </p:txBody>
      </p:sp>
    </p:spTree>
    <p:extLst>
      <p:ext uri="{BB962C8B-B14F-4D97-AF65-F5344CB8AC3E}">
        <p14:creationId xmlns:p14="http://schemas.microsoft.com/office/powerpoint/2010/main" xmlns="" val="24092687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1988840"/>
            <a:ext cx="1403648" cy="486916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0" y="0"/>
            <a:ext cx="1403648" cy="1196752"/>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1547664" y="44624"/>
            <a:ext cx="7488832" cy="6768751"/>
          </a:xfrm>
          <a:prstGeom prst="rect">
            <a:avLst/>
          </a:prstGeom>
          <a:solidFill>
            <a:schemeClr val="bg1">
              <a:alpha val="94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133212" y="548680"/>
            <a:ext cx="1198428" cy="590465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133212" y="0"/>
            <a:ext cx="1198428" cy="50043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28" name="Picture 4" descr="MAKÜ-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1" y="116632"/>
            <a:ext cx="1063951" cy="383799"/>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Dikdörtgen 10"/>
          <p:cNvSpPr/>
          <p:nvPr/>
        </p:nvSpPr>
        <p:spPr>
          <a:xfrm>
            <a:off x="143000" y="6520986"/>
            <a:ext cx="1188640" cy="33701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Dikdörtgen 4"/>
          <p:cNvSpPr/>
          <p:nvPr/>
        </p:nvSpPr>
        <p:spPr>
          <a:xfrm>
            <a:off x="107504" y="6597932"/>
            <a:ext cx="1144865" cy="215444"/>
          </a:xfrm>
          <a:prstGeom prst="rect">
            <a:avLst/>
          </a:prstGeom>
          <a:noFill/>
        </p:spPr>
        <p:txBody>
          <a:bodyPr wrap="none" lIns="91440" tIns="45720" rIns="91440" bIns="45720">
            <a:spAutoFit/>
          </a:bodyPr>
          <a:lstStyle/>
          <a:p>
            <a:r>
              <a:rPr lang="tr-TR" sz="500" b="1" cap="none" spc="0" dirty="0" smtClean="0">
                <a:ln w="10541" cmpd="sng">
                  <a:noFill/>
                  <a:prstDash val="solid"/>
                </a:ln>
                <a:effectLst/>
              </a:rPr>
              <a:t>Öğr Gör  </a:t>
            </a:r>
            <a:r>
              <a:rPr lang="tr-TR" sz="800" b="1" dirty="0" smtClean="0">
                <a:ln w="10541" cmpd="sng">
                  <a:noFill/>
                  <a:prstDash val="solid"/>
                </a:ln>
              </a:rPr>
              <a:t>Hüseyin TURGUT</a:t>
            </a:r>
            <a:endParaRPr lang="tr-TR" sz="800" b="1" cap="none" spc="0" dirty="0">
              <a:ln w="10541" cmpd="sng">
                <a:noFill/>
                <a:prstDash val="solid"/>
              </a:ln>
              <a:effectLst/>
            </a:endParaRPr>
          </a:p>
        </p:txBody>
      </p:sp>
      <p:sp>
        <p:nvSpPr>
          <p:cNvPr id="12" name="Dikdörtgen 11"/>
          <p:cNvSpPr/>
          <p:nvPr/>
        </p:nvSpPr>
        <p:spPr>
          <a:xfrm>
            <a:off x="180151" y="601619"/>
            <a:ext cx="944759" cy="553998"/>
          </a:xfrm>
          <a:prstGeom prst="rect">
            <a:avLst/>
          </a:prstGeom>
        </p:spPr>
        <p:txBody>
          <a:bodyPr wrap="square">
            <a:spAutoFit/>
          </a:bodyPr>
          <a:lstStyle/>
          <a:p>
            <a:r>
              <a:rPr lang="tr-TR" sz="1000" b="1" dirty="0" smtClean="0"/>
              <a:t>Mesleki Matematiğe Giriş</a:t>
            </a:r>
          </a:p>
        </p:txBody>
      </p:sp>
      <p:sp>
        <p:nvSpPr>
          <p:cNvPr id="13" name="Dikdörtgen 12"/>
          <p:cNvSpPr/>
          <p:nvPr/>
        </p:nvSpPr>
        <p:spPr>
          <a:xfrm>
            <a:off x="0" y="1268760"/>
            <a:ext cx="1403648" cy="64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Dikdörtgen 1"/>
          <p:cNvSpPr/>
          <p:nvPr/>
        </p:nvSpPr>
        <p:spPr>
          <a:xfrm>
            <a:off x="1691680" y="304840"/>
            <a:ext cx="1634807" cy="369332"/>
          </a:xfrm>
          <a:prstGeom prst="rect">
            <a:avLst/>
          </a:prstGeom>
        </p:spPr>
        <p:txBody>
          <a:bodyPr wrap="none">
            <a:spAutoFit/>
          </a:bodyPr>
          <a:lstStyle/>
          <a:p>
            <a:r>
              <a:rPr lang="tr-TR" b="1" dirty="0" smtClean="0"/>
              <a:t>SAYI KÜMELERİ</a:t>
            </a:r>
            <a:endParaRPr lang="tr-TR" dirty="0"/>
          </a:p>
        </p:txBody>
      </p:sp>
      <p:sp>
        <p:nvSpPr>
          <p:cNvPr id="15" name="Dikdörtgen 14"/>
          <p:cNvSpPr/>
          <p:nvPr/>
        </p:nvSpPr>
        <p:spPr>
          <a:xfrm>
            <a:off x="1809382" y="1010831"/>
            <a:ext cx="7011089" cy="2862322"/>
          </a:xfrm>
          <a:prstGeom prst="rect">
            <a:avLst/>
          </a:prstGeom>
        </p:spPr>
        <p:txBody>
          <a:bodyPr wrap="square">
            <a:spAutoFit/>
          </a:bodyPr>
          <a:lstStyle/>
          <a:p>
            <a:pPr marL="285750" indent="-285750">
              <a:buFont typeface="Arial" pitchFamily="34" charset="0"/>
              <a:buChar char="•"/>
            </a:pPr>
            <a:r>
              <a:rPr lang="tr-TR" b="1" dirty="0">
                <a:solidFill>
                  <a:srgbClr val="C00000"/>
                </a:solidFill>
              </a:rPr>
              <a:t>Rasyonel</a:t>
            </a:r>
            <a:r>
              <a:rPr lang="tr-TR" b="1" dirty="0"/>
              <a:t> </a:t>
            </a:r>
            <a:r>
              <a:rPr lang="tr-TR" b="1" dirty="0">
                <a:solidFill>
                  <a:srgbClr val="C00000"/>
                </a:solidFill>
              </a:rPr>
              <a:t>Sayılar</a:t>
            </a:r>
            <a:r>
              <a:rPr lang="tr-TR" b="1" dirty="0"/>
              <a:t> </a:t>
            </a:r>
            <a:r>
              <a:rPr lang="tr-TR" dirty="0"/>
              <a:t/>
            </a:r>
            <a:br>
              <a:rPr lang="tr-TR" dirty="0"/>
            </a:br>
            <a:r>
              <a:rPr lang="tr-TR" dirty="0"/>
              <a:t> </a:t>
            </a:r>
          </a:p>
          <a:p>
            <a:r>
              <a:rPr lang="tr-TR" dirty="0"/>
              <a:t>b ≠ 0 ve a ile b birer tam sayı olmak üzere a/b şeklinde yazılabilen sayılara </a:t>
            </a:r>
            <a:r>
              <a:rPr lang="tr-TR" b="1" dirty="0"/>
              <a:t>rasyonel sayı </a:t>
            </a:r>
            <a:r>
              <a:rPr lang="tr-TR" dirty="0"/>
              <a:t>denir</a:t>
            </a:r>
            <a:r>
              <a:rPr lang="tr-TR" dirty="0" smtClean="0"/>
              <a:t>.</a:t>
            </a:r>
          </a:p>
          <a:p>
            <a:endParaRPr lang="tr-TR" dirty="0"/>
          </a:p>
          <a:p>
            <a:endParaRPr lang="tr-TR" dirty="0"/>
          </a:p>
          <a:p>
            <a:r>
              <a:rPr lang="tr-TR" dirty="0"/>
              <a:t>O halde rasyonel sayılar kümesini Q =(a/b) : </a:t>
            </a:r>
            <a:r>
              <a:rPr lang="tr-TR" dirty="0" err="1"/>
              <a:t>a,b</a:t>
            </a:r>
            <a:r>
              <a:rPr lang="tr-TR" dirty="0"/>
              <a:t> ∈ Z ve b ≠ 0 olarak ifade edebiliriz</a:t>
            </a:r>
            <a:r>
              <a:rPr lang="tr-TR" dirty="0" smtClean="0"/>
              <a:t>.</a:t>
            </a:r>
          </a:p>
          <a:p>
            <a:endParaRPr lang="tr-TR" dirty="0"/>
          </a:p>
          <a:p>
            <a:r>
              <a:rPr lang="tr-TR" b="1" dirty="0"/>
              <a:t>NOT: </a:t>
            </a:r>
            <a:r>
              <a:rPr lang="tr-TR" dirty="0"/>
              <a:t>Her tam sayı paydası 1 olan bir rasyonel sayıdır.</a:t>
            </a:r>
          </a:p>
        </p:txBody>
      </p:sp>
      <p:sp>
        <p:nvSpPr>
          <p:cNvPr id="14" name="Dikdörtgen 13"/>
          <p:cNvSpPr/>
          <p:nvPr/>
        </p:nvSpPr>
        <p:spPr>
          <a:xfrm>
            <a:off x="107504" y="2276872"/>
            <a:ext cx="1250663" cy="2185214"/>
          </a:xfrm>
          <a:prstGeom prst="rect">
            <a:avLst/>
          </a:prstGeom>
        </p:spPr>
        <p:txBody>
          <a:bodyPr wrap="none">
            <a:spAutoFit/>
          </a:bodyPr>
          <a:lstStyle/>
          <a:p>
            <a:r>
              <a:rPr lang="tr-TR" sz="800" b="1" dirty="0">
                <a:solidFill>
                  <a:schemeClr val="bg1">
                    <a:lumMod val="65000"/>
                  </a:schemeClr>
                </a:solidFill>
              </a:rPr>
              <a:t>TEMEL KAVRAMLAR</a:t>
            </a:r>
          </a:p>
          <a:p>
            <a:r>
              <a:rPr lang="tr-TR" sz="800" b="1" dirty="0">
                <a:solidFill>
                  <a:schemeClr val="bg1">
                    <a:lumMod val="65000"/>
                  </a:schemeClr>
                </a:solidFill>
              </a:rPr>
              <a:t>Sayma Sayıları</a:t>
            </a:r>
          </a:p>
          <a:p>
            <a:r>
              <a:rPr lang="tr-TR" sz="800" b="1" dirty="0">
                <a:solidFill>
                  <a:schemeClr val="bg1">
                    <a:lumMod val="65000"/>
                  </a:schemeClr>
                </a:solidFill>
              </a:rPr>
              <a:t>Doğal Sayılar</a:t>
            </a:r>
          </a:p>
          <a:p>
            <a:r>
              <a:rPr lang="tr-TR" sz="800" b="1" dirty="0">
                <a:solidFill>
                  <a:schemeClr val="bg1">
                    <a:lumMod val="65000"/>
                  </a:schemeClr>
                </a:solidFill>
              </a:rPr>
              <a:t>Tam Sayılar</a:t>
            </a:r>
          </a:p>
          <a:p>
            <a:r>
              <a:rPr lang="tr-TR" sz="800" b="1" dirty="0"/>
              <a:t>Rasyonel Sayılar</a:t>
            </a:r>
          </a:p>
          <a:p>
            <a:r>
              <a:rPr lang="tr-TR" sz="800" b="1" dirty="0">
                <a:solidFill>
                  <a:schemeClr val="bg1">
                    <a:lumMod val="65000"/>
                  </a:schemeClr>
                </a:solidFill>
              </a:rPr>
              <a:t>İrrasyonel Sayılar   </a:t>
            </a:r>
          </a:p>
          <a:p>
            <a:r>
              <a:rPr lang="tr-TR" sz="800" b="1" dirty="0">
                <a:solidFill>
                  <a:schemeClr val="bg1">
                    <a:lumMod val="65000"/>
                  </a:schemeClr>
                </a:solidFill>
              </a:rPr>
              <a:t>Reel ( Gerçek ) Sayılar</a:t>
            </a:r>
          </a:p>
          <a:p>
            <a:r>
              <a:rPr lang="tr-TR" sz="800" b="1" dirty="0">
                <a:solidFill>
                  <a:schemeClr val="bg1">
                    <a:lumMod val="65000"/>
                  </a:schemeClr>
                </a:solidFill>
              </a:rPr>
              <a:t>Tek Sayı</a:t>
            </a:r>
          </a:p>
          <a:p>
            <a:r>
              <a:rPr lang="tr-TR" sz="800" b="1" dirty="0">
                <a:solidFill>
                  <a:schemeClr val="bg1">
                    <a:lumMod val="65000"/>
                  </a:schemeClr>
                </a:solidFill>
              </a:rPr>
              <a:t>Çift Sayı</a:t>
            </a:r>
          </a:p>
          <a:p>
            <a:r>
              <a:rPr lang="tr-TR" sz="800" b="1" dirty="0">
                <a:solidFill>
                  <a:schemeClr val="bg1">
                    <a:lumMod val="65000"/>
                  </a:schemeClr>
                </a:solidFill>
              </a:rPr>
              <a:t>Pozitif Sayı</a:t>
            </a:r>
          </a:p>
          <a:p>
            <a:r>
              <a:rPr lang="tr-TR" sz="800" b="1" dirty="0">
                <a:solidFill>
                  <a:schemeClr val="bg1">
                    <a:lumMod val="65000"/>
                  </a:schemeClr>
                </a:solidFill>
              </a:rPr>
              <a:t>Negatif Sayı</a:t>
            </a:r>
          </a:p>
          <a:p>
            <a:r>
              <a:rPr lang="tr-TR" sz="800" b="1" dirty="0">
                <a:solidFill>
                  <a:schemeClr val="bg1">
                    <a:lumMod val="65000"/>
                  </a:schemeClr>
                </a:solidFill>
              </a:rPr>
              <a:t>Asal Sayı</a:t>
            </a:r>
          </a:p>
          <a:p>
            <a:r>
              <a:rPr lang="tr-TR" sz="800" b="1" dirty="0">
                <a:solidFill>
                  <a:schemeClr val="bg1">
                    <a:lumMod val="65000"/>
                  </a:schemeClr>
                </a:solidFill>
              </a:rPr>
              <a:t>Aralarında Asal Sayılar</a:t>
            </a:r>
          </a:p>
          <a:p>
            <a:r>
              <a:rPr lang="tr-TR" sz="800" b="1" dirty="0">
                <a:solidFill>
                  <a:schemeClr val="bg1">
                    <a:lumMod val="65000"/>
                  </a:schemeClr>
                </a:solidFill>
              </a:rPr>
              <a:t>Ardışık Sayılar</a:t>
            </a:r>
          </a:p>
          <a:p>
            <a:r>
              <a:rPr lang="tr-TR" sz="800" b="1" dirty="0">
                <a:solidFill>
                  <a:schemeClr val="bg1">
                    <a:lumMod val="65000"/>
                  </a:schemeClr>
                </a:solidFill>
              </a:rPr>
              <a:t>Faktöriyel</a:t>
            </a:r>
          </a:p>
          <a:p>
            <a:r>
              <a:rPr lang="tr-TR" sz="800" b="1" dirty="0">
                <a:solidFill>
                  <a:schemeClr val="bg1">
                    <a:lumMod val="65000"/>
                  </a:schemeClr>
                </a:solidFill>
              </a:rPr>
              <a:t>Sayı Basamakları</a:t>
            </a:r>
          </a:p>
          <a:p>
            <a:r>
              <a:rPr lang="tr-TR" sz="800" b="1" dirty="0">
                <a:solidFill>
                  <a:schemeClr val="bg1">
                    <a:lumMod val="65000"/>
                  </a:schemeClr>
                </a:solidFill>
              </a:rPr>
              <a:t>Tam Sayılarda Dört İşlem</a:t>
            </a:r>
          </a:p>
        </p:txBody>
      </p:sp>
    </p:spTree>
    <p:extLst>
      <p:ext uri="{BB962C8B-B14F-4D97-AF65-F5344CB8AC3E}">
        <p14:creationId xmlns:p14="http://schemas.microsoft.com/office/powerpoint/2010/main" xmlns="" val="10886208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1988840"/>
            <a:ext cx="1403648" cy="486916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0" y="0"/>
            <a:ext cx="1403648" cy="1196752"/>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1547664" y="44624"/>
            <a:ext cx="7488832" cy="6768751"/>
          </a:xfrm>
          <a:prstGeom prst="rect">
            <a:avLst/>
          </a:prstGeom>
          <a:solidFill>
            <a:schemeClr val="bg1">
              <a:alpha val="94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133212" y="548680"/>
            <a:ext cx="1198428" cy="590465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133212" y="0"/>
            <a:ext cx="1198428" cy="50043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28" name="Picture 4" descr="MAKÜ-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1" y="116632"/>
            <a:ext cx="1063951" cy="383799"/>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Dikdörtgen 10"/>
          <p:cNvSpPr/>
          <p:nvPr/>
        </p:nvSpPr>
        <p:spPr>
          <a:xfrm>
            <a:off x="143000" y="6520986"/>
            <a:ext cx="1188640" cy="33701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Dikdörtgen 4"/>
          <p:cNvSpPr/>
          <p:nvPr/>
        </p:nvSpPr>
        <p:spPr>
          <a:xfrm>
            <a:off x="107504" y="6597932"/>
            <a:ext cx="1144865" cy="215444"/>
          </a:xfrm>
          <a:prstGeom prst="rect">
            <a:avLst/>
          </a:prstGeom>
          <a:noFill/>
        </p:spPr>
        <p:txBody>
          <a:bodyPr wrap="none" lIns="91440" tIns="45720" rIns="91440" bIns="45720">
            <a:spAutoFit/>
          </a:bodyPr>
          <a:lstStyle/>
          <a:p>
            <a:r>
              <a:rPr lang="tr-TR" sz="500" b="1" cap="none" spc="0" dirty="0" smtClean="0">
                <a:ln w="10541" cmpd="sng">
                  <a:noFill/>
                  <a:prstDash val="solid"/>
                </a:ln>
                <a:effectLst/>
              </a:rPr>
              <a:t>Öğr Gör  </a:t>
            </a:r>
            <a:r>
              <a:rPr lang="tr-TR" sz="800" b="1" dirty="0" smtClean="0">
                <a:ln w="10541" cmpd="sng">
                  <a:noFill/>
                  <a:prstDash val="solid"/>
                </a:ln>
              </a:rPr>
              <a:t>Hüseyin TURGUT</a:t>
            </a:r>
            <a:endParaRPr lang="tr-TR" sz="800" b="1" cap="none" spc="0" dirty="0">
              <a:ln w="10541" cmpd="sng">
                <a:noFill/>
                <a:prstDash val="solid"/>
              </a:ln>
              <a:effectLst/>
            </a:endParaRPr>
          </a:p>
        </p:txBody>
      </p:sp>
      <p:sp>
        <p:nvSpPr>
          <p:cNvPr id="12" name="Dikdörtgen 11"/>
          <p:cNvSpPr/>
          <p:nvPr/>
        </p:nvSpPr>
        <p:spPr>
          <a:xfrm>
            <a:off x="180151" y="601619"/>
            <a:ext cx="944759" cy="553998"/>
          </a:xfrm>
          <a:prstGeom prst="rect">
            <a:avLst/>
          </a:prstGeom>
        </p:spPr>
        <p:txBody>
          <a:bodyPr wrap="square">
            <a:spAutoFit/>
          </a:bodyPr>
          <a:lstStyle/>
          <a:p>
            <a:r>
              <a:rPr lang="tr-TR" sz="1000" b="1" dirty="0" smtClean="0"/>
              <a:t>Mesleki Matematiğe Giriş</a:t>
            </a:r>
          </a:p>
        </p:txBody>
      </p:sp>
      <p:sp>
        <p:nvSpPr>
          <p:cNvPr id="13" name="Dikdörtgen 12"/>
          <p:cNvSpPr/>
          <p:nvPr/>
        </p:nvSpPr>
        <p:spPr>
          <a:xfrm>
            <a:off x="0" y="1268760"/>
            <a:ext cx="1403648" cy="64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Dikdörtgen 1"/>
          <p:cNvSpPr/>
          <p:nvPr/>
        </p:nvSpPr>
        <p:spPr>
          <a:xfrm>
            <a:off x="1691680" y="304840"/>
            <a:ext cx="1634807" cy="369332"/>
          </a:xfrm>
          <a:prstGeom prst="rect">
            <a:avLst/>
          </a:prstGeom>
        </p:spPr>
        <p:txBody>
          <a:bodyPr wrap="none">
            <a:spAutoFit/>
          </a:bodyPr>
          <a:lstStyle/>
          <a:p>
            <a:r>
              <a:rPr lang="tr-TR" b="1" dirty="0" smtClean="0"/>
              <a:t>SAYI KÜMELERİ</a:t>
            </a:r>
            <a:endParaRPr lang="tr-TR" dirty="0"/>
          </a:p>
        </p:txBody>
      </p:sp>
      <p:sp>
        <p:nvSpPr>
          <p:cNvPr id="15" name="Dikdörtgen 14"/>
          <p:cNvSpPr/>
          <p:nvPr/>
        </p:nvSpPr>
        <p:spPr>
          <a:xfrm>
            <a:off x="1809382" y="1010831"/>
            <a:ext cx="7011089" cy="3139321"/>
          </a:xfrm>
          <a:prstGeom prst="rect">
            <a:avLst/>
          </a:prstGeom>
        </p:spPr>
        <p:txBody>
          <a:bodyPr wrap="square">
            <a:spAutoFit/>
          </a:bodyPr>
          <a:lstStyle/>
          <a:p>
            <a:pPr marL="285750" indent="-285750">
              <a:buFont typeface="Arial" pitchFamily="34" charset="0"/>
              <a:buChar char="•"/>
            </a:pPr>
            <a:r>
              <a:rPr lang="tr-TR" b="1" dirty="0">
                <a:solidFill>
                  <a:srgbClr val="C00000"/>
                </a:solidFill>
              </a:rPr>
              <a:t> İrrasyonel Sayılar </a:t>
            </a:r>
            <a:r>
              <a:rPr lang="tr-TR" dirty="0">
                <a:solidFill>
                  <a:srgbClr val="C00000"/>
                </a:solidFill>
              </a:rPr>
              <a:t>  </a:t>
            </a:r>
            <a:endParaRPr lang="tr-TR" dirty="0" smtClean="0">
              <a:solidFill>
                <a:srgbClr val="C00000"/>
              </a:solidFill>
            </a:endParaRPr>
          </a:p>
          <a:p>
            <a:pPr marL="285750" indent="-285750">
              <a:buFont typeface="Arial" pitchFamily="34" charset="0"/>
              <a:buChar char="•"/>
            </a:pPr>
            <a:endParaRPr lang="tr-TR" dirty="0">
              <a:solidFill>
                <a:srgbClr val="C00000"/>
              </a:solidFill>
            </a:endParaRPr>
          </a:p>
          <a:p>
            <a:r>
              <a:rPr lang="tr-TR" dirty="0"/>
              <a:t>Rasyonel olmayan sayılara </a:t>
            </a:r>
            <a:r>
              <a:rPr lang="tr-TR" b="1" i="1" dirty="0"/>
              <a:t>irrasyonel sayılar</a:t>
            </a:r>
            <a:r>
              <a:rPr lang="tr-TR" dirty="0"/>
              <a:t> denir. </a:t>
            </a:r>
            <a:endParaRPr lang="tr-TR" dirty="0" smtClean="0"/>
          </a:p>
          <a:p>
            <a:endParaRPr lang="tr-TR" dirty="0"/>
          </a:p>
          <a:p>
            <a:r>
              <a:rPr lang="tr-TR" dirty="0" smtClean="0"/>
              <a:t>Yani </a:t>
            </a:r>
            <a:r>
              <a:rPr lang="tr-TR" dirty="0"/>
              <a:t>b ≠ 0 ve a ile b birer tam sayı olmak üzere a/b şeklinde yazılamayan sayılardır. </a:t>
            </a:r>
            <a:endParaRPr lang="tr-TR" dirty="0" smtClean="0"/>
          </a:p>
          <a:p>
            <a:endParaRPr lang="tr-TR" dirty="0"/>
          </a:p>
          <a:p>
            <a:r>
              <a:rPr lang="tr-TR" dirty="0" smtClean="0"/>
              <a:t>Ondalık </a:t>
            </a:r>
            <a:r>
              <a:rPr lang="tr-TR" dirty="0"/>
              <a:t>gösterimlerine bakıldığında ise virgülden sonra belli bir kurala göre gitmeyen sayılardır. </a:t>
            </a:r>
            <a:endParaRPr lang="tr-TR" dirty="0" smtClean="0"/>
          </a:p>
          <a:p>
            <a:endParaRPr lang="tr-TR" dirty="0"/>
          </a:p>
          <a:p>
            <a:r>
              <a:rPr lang="tr-TR" dirty="0" smtClean="0"/>
              <a:t>Bu </a:t>
            </a:r>
            <a:r>
              <a:rPr lang="tr-TR" dirty="0"/>
              <a:t>sayılar Q' ile gösterilir.</a:t>
            </a:r>
          </a:p>
        </p:txBody>
      </p:sp>
      <p:pic>
        <p:nvPicPr>
          <p:cNvPr id="1026"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562201" y="4423420"/>
            <a:ext cx="4320342" cy="3737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6" name="Dikdörtgen 15"/>
          <p:cNvSpPr/>
          <p:nvPr/>
        </p:nvSpPr>
        <p:spPr>
          <a:xfrm>
            <a:off x="107504" y="2276872"/>
            <a:ext cx="1250663" cy="2185214"/>
          </a:xfrm>
          <a:prstGeom prst="rect">
            <a:avLst/>
          </a:prstGeom>
        </p:spPr>
        <p:txBody>
          <a:bodyPr wrap="none">
            <a:spAutoFit/>
          </a:bodyPr>
          <a:lstStyle/>
          <a:p>
            <a:r>
              <a:rPr lang="tr-TR" sz="800" b="1" dirty="0">
                <a:solidFill>
                  <a:schemeClr val="bg1">
                    <a:lumMod val="65000"/>
                  </a:schemeClr>
                </a:solidFill>
              </a:rPr>
              <a:t>TEMEL KAVRAMLAR</a:t>
            </a:r>
          </a:p>
          <a:p>
            <a:r>
              <a:rPr lang="tr-TR" sz="800" b="1" dirty="0">
                <a:solidFill>
                  <a:schemeClr val="bg1">
                    <a:lumMod val="65000"/>
                  </a:schemeClr>
                </a:solidFill>
              </a:rPr>
              <a:t>Sayma Sayıları</a:t>
            </a:r>
          </a:p>
          <a:p>
            <a:r>
              <a:rPr lang="tr-TR" sz="800" b="1" dirty="0">
                <a:solidFill>
                  <a:schemeClr val="bg1">
                    <a:lumMod val="65000"/>
                  </a:schemeClr>
                </a:solidFill>
              </a:rPr>
              <a:t>Doğal Sayılar</a:t>
            </a:r>
          </a:p>
          <a:p>
            <a:r>
              <a:rPr lang="tr-TR" sz="800" b="1" dirty="0">
                <a:solidFill>
                  <a:schemeClr val="bg1">
                    <a:lumMod val="65000"/>
                  </a:schemeClr>
                </a:solidFill>
              </a:rPr>
              <a:t>Tam Sayılar</a:t>
            </a:r>
          </a:p>
          <a:p>
            <a:r>
              <a:rPr lang="tr-TR" sz="800" b="1" dirty="0">
                <a:solidFill>
                  <a:schemeClr val="bg1">
                    <a:lumMod val="65000"/>
                  </a:schemeClr>
                </a:solidFill>
              </a:rPr>
              <a:t>Rasyonel Sayılar</a:t>
            </a:r>
          </a:p>
          <a:p>
            <a:r>
              <a:rPr lang="tr-TR" sz="800" b="1" dirty="0"/>
              <a:t>İrrasyonel Sayılar   </a:t>
            </a:r>
          </a:p>
          <a:p>
            <a:r>
              <a:rPr lang="tr-TR" sz="800" b="1" dirty="0">
                <a:solidFill>
                  <a:schemeClr val="bg1">
                    <a:lumMod val="65000"/>
                  </a:schemeClr>
                </a:solidFill>
              </a:rPr>
              <a:t>Reel ( Gerçek ) Sayılar</a:t>
            </a:r>
          </a:p>
          <a:p>
            <a:r>
              <a:rPr lang="tr-TR" sz="800" b="1" dirty="0">
                <a:solidFill>
                  <a:schemeClr val="bg1">
                    <a:lumMod val="65000"/>
                  </a:schemeClr>
                </a:solidFill>
              </a:rPr>
              <a:t>Tek Sayı</a:t>
            </a:r>
          </a:p>
          <a:p>
            <a:r>
              <a:rPr lang="tr-TR" sz="800" b="1" dirty="0">
                <a:solidFill>
                  <a:schemeClr val="bg1">
                    <a:lumMod val="65000"/>
                  </a:schemeClr>
                </a:solidFill>
              </a:rPr>
              <a:t>Çift Sayı</a:t>
            </a:r>
          </a:p>
          <a:p>
            <a:r>
              <a:rPr lang="tr-TR" sz="800" b="1" dirty="0">
                <a:solidFill>
                  <a:schemeClr val="bg1">
                    <a:lumMod val="65000"/>
                  </a:schemeClr>
                </a:solidFill>
              </a:rPr>
              <a:t>Pozitif Sayı</a:t>
            </a:r>
          </a:p>
          <a:p>
            <a:r>
              <a:rPr lang="tr-TR" sz="800" b="1" dirty="0">
                <a:solidFill>
                  <a:schemeClr val="bg1">
                    <a:lumMod val="65000"/>
                  </a:schemeClr>
                </a:solidFill>
              </a:rPr>
              <a:t>Negatif Sayı</a:t>
            </a:r>
          </a:p>
          <a:p>
            <a:r>
              <a:rPr lang="tr-TR" sz="800" b="1" dirty="0">
                <a:solidFill>
                  <a:schemeClr val="bg1">
                    <a:lumMod val="65000"/>
                  </a:schemeClr>
                </a:solidFill>
              </a:rPr>
              <a:t>Asal Sayı</a:t>
            </a:r>
          </a:p>
          <a:p>
            <a:r>
              <a:rPr lang="tr-TR" sz="800" b="1" dirty="0">
                <a:solidFill>
                  <a:schemeClr val="bg1">
                    <a:lumMod val="65000"/>
                  </a:schemeClr>
                </a:solidFill>
              </a:rPr>
              <a:t>Aralarında Asal Sayılar</a:t>
            </a:r>
          </a:p>
          <a:p>
            <a:r>
              <a:rPr lang="tr-TR" sz="800" b="1" dirty="0">
                <a:solidFill>
                  <a:schemeClr val="bg1">
                    <a:lumMod val="65000"/>
                  </a:schemeClr>
                </a:solidFill>
              </a:rPr>
              <a:t>Ardışık Sayılar</a:t>
            </a:r>
          </a:p>
          <a:p>
            <a:r>
              <a:rPr lang="tr-TR" sz="800" b="1" dirty="0">
                <a:solidFill>
                  <a:schemeClr val="bg1">
                    <a:lumMod val="65000"/>
                  </a:schemeClr>
                </a:solidFill>
              </a:rPr>
              <a:t>Faktöriyel</a:t>
            </a:r>
          </a:p>
          <a:p>
            <a:r>
              <a:rPr lang="tr-TR" sz="800" b="1" dirty="0">
                <a:solidFill>
                  <a:schemeClr val="bg1">
                    <a:lumMod val="65000"/>
                  </a:schemeClr>
                </a:solidFill>
              </a:rPr>
              <a:t>Sayı Basamakları</a:t>
            </a:r>
          </a:p>
          <a:p>
            <a:r>
              <a:rPr lang="tr-TR" sz="800" b="1" dirty="0">
                <a:solidFill>
                  <a:schemeClr val="bg1">
                    <a:lumMod val="65000"/>
                  </a:schemeClr>
                </a:solidFill>
              </a:rPr>
              <a:t>Tam Sayılarda Dört İşlem</a:t>
            </a:r>
          </a:p>
        </p:txBody>
      </p:sp>
    </p:spTree>
    <p:extLst>
      <p:ext uri="{BB962C8B-B14F-4D97-AF65-F5344CB8AC3E}">
        <p14:creationId xmlns:p14="http://schemas.microsoft.com/office/powerpoint/2010/main" xmlns="" val="3759840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1988840"/>
            <a:ext cx="1403648" cy="486916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0" y="0"/>
            <a:ext cx="1403648" cy="1196752"/>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1547664" y="44624"/>
            <a:ext cx="7488832" cy="6768751"/>
          </a:xfrm>
          <a:prstGeom prst="rect">
            <a:avLst/>
          </a:prstGeom>
          <a:solidFill>
            <a:schemeClr val="bg1">
              <a:alpha val="94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133212" y="548680"/>
            <a:ext cx="1198428" cy="590465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133212" y="0"/>
            <a:ext cx="1198428" cy="50043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28" name="Picture 4" descr="MAKÜ-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1" y="116632"/>
            <a:ext cx="1063951" cy="383799"/>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Dikdörtgen 10"/>
          <p:cNvSpPr/>
          <p:nvPr/>
        </p:nvSpPr>
        <p:spPr>
          <a:xfrm>
            <a:off x="143000" y="6520986"/>
            <a:ext cx="1188640" cy="33701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Dikdörtgen 4"/>
          <p:cNvSpPr/>
          <p:nvPr/>
        </p:nvSpPr>
        <p:spPr>
          <a:xfrm>
            <a:off x="107504" y="6597932"/>
            <a:ext cx="1144865" cy="215444"/>
          </a:xfrm>
          <a:prstGeom prst="rect">
            <a:avLst/>
          </a:prstGeom>
          <a:noFill/>
        </p:spPr>
        <p:txBody>
          <a:bodyPr wrap="none" lIns="91440" tIns="45720" rIns="91440" bIns="45720">
            <a:spAutoFit/>
          </a:bodyPr>
          <a:lstStyle/>
          <a:p>
            <a:r>
              <a:rPr lang="tr-TR" sz="500" b="1" cap="none" spc="0" dirty="0" smtClean="0">
                <a:ln w="10541" cmpd="sng">
                  <a:noFill/>
                  <a:prstDash val="solid"/>
                </a:ln>
                <a:effectLst/>
              </a:rPr>
              <a:t>Öğr Gör  </a:t>
            </a:r>
            <a:r>
              <a:rPr lang="tr-TR" sz="800" b="1" dirty="0" smtClean="0">
                <a:ln w="10541" cmpd="sng">
                  <a:noFill/>
                  <a:prstDash val="solid"/>
                </a:ln>
              </a:rPr>
              <a:t>Hüseyin TURGUT</a:t>
            </a:r>
            <a:endParaRPr lang="tr-TR" sz="800" b="1" cap="none" spc="0" dirty="0">
              <a:ln w="10541" cmpd="sng">
                <a:noFill/>
                <a:prstDash val="solid"/>
              </a:ln>
              <a:effectLst/>
            </a:endParaRPr>
          </a:p>
        </p:txBody>
      </p:sp>
      <p:sp>
        <p:nvSpPr>
          <p:cNvPr id="12" name="Dikdörtgen 11"/>
          <p:cNvSpPr/>
          <p:nvPr/>
        </p:nvSpPr>
        <p:spPr>
          <a:xfrm>
            <a:off x="180151" y="601619"/>
            <a:ext cx="944759" cy="553998"/>
          </a:xfrm>
          <a:prstGeom prst="rect">
            <a:avLst/>
          </a:prstGeom>
        </p:spPr>
        <p:txBody>
          <a:bodyPr wrap="square">
            <a:spAutoFit/>
          </a:bodyPr>
          <a:lstStyle/>
          <a:p>
            <a:r>
              <a:rPr lang="tr-TR" sz="1000" b="1" dirty="0" smtClean="0"/>
              <a:t>Mesleki Matematiğe Giriş</a:t>
            </a:r>
          </a:p>
        </p:txBody>
      </p:sp>
      <p:sp>
        <p:nvSpPr>
          <p:cNvPr id="13" name="Dikdörtgen 12"/>
          <p:cNvSpPr/>
          <p:nvPr/>
        </p:nvSpPr>
        <p:spPr>
          <a:xfrm>
            <a:off x="0" y="1268760"/>
            <a:ext cx="1403648" cy="64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Dikdörtgen 1"/>
          <p:cNvSpPr/>
          <p:nvPr/>
        </p:nvSpPr>
        <p:spPr>
          <a:xfrm>
            <a:off x="1691680" y="304840"/>
            <a:ext cx="1634807" cy="369332"/>
          </a:xfrm>
          <a:prstGeom prst="rect">
            <a:avLst/>
          </a:prstGeom>
        </p:spPr>
        <p:txBody>
          <a:bodyPr wrap="none">
            <a:spAutoFit/>
          </a:bodyPr>
          <a:lstStyle/>
          <a:p>
            <a:r>
              <a:rPr lang="tr-TR" b="1" dirty="0" smtClean="0"/>
              <a:t>SAYI KÜMELERİ</a:t>
            </a:r>
            <a:endParaRPr lang="tr-TR" dirty="0"/>
          </a:p>
        </p:txBody>
      </p:sp>
      <p:sp>
        <p:nvSpPr>
          <p:cNvPr id="15" name="Dikdörtgen 14"/>
          <p:cNvSpPr/>
          <p:nvPr/>
        </p:nvSpPr>
        <p:spPr>
          <a:xfrm>
            <a:off x="1809382" y="1010831"/>
            <a:ext cx="7011089" cy="4524315"/>
          </a:xfrm>
          <a:prstGeom prst="rect">
            <a:avLst/>
          </a:prstGeom>
        </p:spPr>
        <p:txBody>
          <a:bodyPr wrap="square">
            <a:spAutoFit/>
          </a:bodyPr>
          <a:lstStyle/>
          <a:p>
            <a:pPr marL="285750" indent="-285750">
              <a:buFont typeface="Arial" pitchFamily="34" charset="0"/>
              <a:buChar char="•"/>
            </a:pPr>
            <a:r>
              <a:rPr lang="tr-TR" b="1" dirty="0">
                <a:solidFill>
                  <a:srgbClr val="C00000"/>
                </a:solidFill>
              </a:rPr>
              <a:t> Reel ( Gerçek ) Sayılar</a:t>
            </a:r>
            <a:endParaRPr lang="tr-TR" dirty="0">
              <a:solidFill>
                <a:srgbClr val="C00000"/>
              </a:solidFill>
            </a:endParaRPr>
          </a:p>
          <a:p>
            <a:endParaRPr lang="tr-TR" dirty="0" smtClean="0"/>
          </a:p>
          <a:p>
            <a:r>
              <a:rPr lang="tr-TR" dirty="0" smtClean="0"/>
              <a:t>Rasyonel </a:t>
            </a:r>
            <a:r>
              <a:rPr lang="tr-TR" dirty="0"/>
              <a:t>sayılar kümesiyle irrasyonel sayılar kümesinin birleşimi olan </a:t>
            </a:r>
            <a:r>
              <a:rPr lang="tr-TR" b="1" i="1" dirty="0"/>
              <a:t>kümeye reel (</a:t>
            </a:r>
            <a:r>
              <a:rPr lang="tr-TR" b="1" i="1" dirty="0" err="1"/>
              <a:t>gerçel</a:t>
            </a:r>
            <a:r>
              <a:rPr lang="tr-TR" b="1" i="1" dirty="0"/>
              <a:t>) sayılar</a:t>
            </a:r>
            <a:r>
              <a:rPr lang="tr-TR" b="1" dirty="0"/>
              <a:t> kümesi</a:t>
            </a:r>
            <a:r>
              <a:rPr lang="tr-TR" dirty="0"/>
              <a:t> denir</a:t>
            </a:r>
            <a:r>
              <a:rPr lang="tr-TR" dirty="0" smtClean="0"/>
              <a:t>.</a:t>
            </a:r>
          </a:p>
          <a:p>
            <a:endParaRPr lang="tr-TR" dirty="0"/>
          </a:p>
          <a:p>
            <a:r>
              <a:rPr lang="tr-TR" dirty="0"/>
              <a:t>Reel sayılar kümesi = R = Q U Q'  şeklinde ifade edilebilir</a:t>
            </a:r>
            <a:r>
              <a:rPr lang="tr-TR" dirty="0" smtClean="0"/>
              <a:t>.</a:t>
            </a:r>
          </a:p>
          <a:p>
            <a:endParaRPr lang="tr-TR" dirty="0"/>
          </a:p>
          <a:p>
            <a:r>
              <a:rPr lang="tr-TR" dirty="0"/>
              <a:t>O halde bu bilgilerimizden yola çıkarak aşağıdaki genellemeye ulaşabiliriz</a:t>
            </a:r>
            <a:r>
              <a:rPr lang="tr-TR" dirty="0" smtClean="0"/>
              <a:t>.</a:t>
            </a:r>
          </a:p>
          <a:p>
            <a:endParaRPr lang="tr-TR" dirty="0"/>
          </a:p>
          <a:p>
            <a:endParaRPr lang="tr-TR" dirty="0" smtClean="0"/>
          </a:p>
          <a:p>
            <a:endParaRPr lang="tr-TR" dirty="0"/>
          </a:p>
          <a:p>
            <a:endParaRPr lang="tr-TR" dirty="0"/>
          </a:p>
          <a:p>
            <a:r>
              <a:rPr lang="tr-TR" b="1" dirty="0"/>
              <a:t>R: </a:t>
            </a:r>
            <a:r>
              <a:rPr lang="tr-TR" dirty="0"/>
              <a:t>Reel Sayılar Kümesi</a:t>
            </a:r>
          </a:p>
          <a:p>
            <a:r>
              <a:rPr lang="tr-TR" b="1" dirty="0"/>
              <a:t>Q: </a:t>
            </a:r>
            <a:r>
              <a:rPr lang="tr-TR" dirty="0"/>
              <a:t>Rasyonel Sayılar Kümesi</a:t>
            </a:r>
          </a:p>
          <a:p>
            <a:r>
              <a:rPr lang="tr-TR" b="1" dirty="0"/>
              <a:t>Z: </a:t>
            </a:r>
            <a:r>
              <a:rPr lang="tr-TR" dirty="0"/>
              <a:t>Tam Sayılar Kümesi</a:t>
            </a:r>
          </a:p>
          <a:p>
            <a:r>
              <a:rPr lang="tr-TR" b="1" dirty="0"/>
              <a:t>N</a:t>
            </a:r>
            <a:r>
              <a:rPr lang="tr-TR" dirty="0"/>
              <a:t>: Doğal Sayılar Kümesi</a:t>
            </a:r>
          </a:p>
        </p:txBody>
      </p:sp>
      <p:pic>
        <p:nvPicPr>
          <p:cNvPr id="2050"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300192" y="4403601"/>
            <a:ext cx="1733550" cy="1609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6" name="Dikdörtgen 15"/>
          <p:cNvSpPr/>
          <p:nvPr/>
        </p:nvSpPr>
        <p:spPr>
          <a:xfrm>
            <a:off x="107504" y="2276872"/>
            <a:ext cx="1250663" cy="2185214"/>
          </a:xfrm>
          <a:prstGeom prst="rect">
            <a:avLst/>
          </a:prstGeom>
        </p:spPr>
        <p:txBody>
          <a:bodyPr wrap="none">
            <a:spAutoFit/>
          </a:bodyPr>
          <a:lstStyle/>
          <a:p>
            <a:r>
              <a:rPr lang="tr-TR" sz="800" b="1" dirty="0">
                <a:solidFill>
                  <a:schemeClr val="bg1">
                    <a:lumMod val="65000"/>
                  </a:schemeClr>
                </a:solidFill>
              </a:rPr>
              <a:t>TEMEL KAVRAMLAR</a:t>
            </a:r>
          </a:p>
          <a:p>
            <a:r>
              <a:rPr lang="tr-TR" sz="800" b="1" dirty="0">
                <a:solidFill>
                  <a:schemeClr val="bg1">
                    <a:lumMod val="65000"/>
                  </a:schemeClr>
                </a:solidFill>
              </a:rPr>
              <a:t>Sayma Sayıları</a:t>
            </a:r>
          </a:p>
          <a:p>
            <a:r>
              <a:rPr lang="tr-TR" sz="800" b="1" dirty="0">
                <a:solidFill>
                  <a:schemeClr val="bg1">
                    <a:lumMod val="65000"/>
                  </a:schemeClr>
                </a:solidFill>
              </a:rPr>
              <a:t>Doğal Sayılar</a:t>
            </a:r>
          </a:p>
          <a:p>
            <a:r>
              <a:rPr lang="tr-TR" sz="800" b="1" dirty="0">
                <a:solidFill>
                  <a:schemeClr val="bg1">
                    <a:lumMod val="65000"/>
                  </a:schemeClr>
                </a:solidFill>
              </a:rPr>
              <a:t>Tam Sayılar</a:t>
            </a:r>
          </a:p>
          <a:p>
            <a:r>
              <a:rPr lang="tr-TR" sz="800" b="1" dirty="0">
                <a:solidFill>
                  <a:schemeClr val="bg1">
                    <a:lumMod val="65000"/>
                  </a:schemeClr>
                </a:solidFill>
              </a:rPr>
              <a:t>Rasyonel Sayılar</a:t>
            </a:r>
          </a:p>
          <a:p>
            <a:r>
              <a:rPr lang="tr-TR" sz="800" b="1" dirty="0">
                <a:solidFill>
                  <a:schemeClr val="bg1">
                    <a:lumMod val="65000"/>
                  </a:schemeClr>
                </a:solidFill>
              </a:rPr>
              <a:t>İrrasyonel Sayılar   </a:t>
            </a:r>
          </a:p>
          <a:p>
            <a:r>
              <a:rPr lang="tr-TR" sz="800" b="1" dirty="0"/>
              <a:t>Reel ( Gerçek ) Sayılar</a:t>
            </a:r>
          </a:p>
          <a:p>
            <a:r>
              <a:rPr lang="tr-TR" sz="800" b="1" dirty="0">
                <a:solidFill>
                  <a:schemeClr val="bg1">
                    <a:lumMod val="65000"/>
                  </a:schemeClr>
                </a:solidFill>
              </a:rPr>
              <a:t>Tek Sayı</a:t>
            </a:r>
          </a:p>
          <a:p>
            <a:r>
              <a:rPr lang="tr-TR" sz="800" b="1" dirty="0">
                <a:solidFill>
                  <a:schemeClr val="bg1">
                    <a:lumMod val="65000"/>
                  </a:schemeClr>
                </a:solidFill>
              </a:rPr>
              <a:t>Çift Sayı</a:t>
            </a:r>
          </a:p>
          <a:p>
            <a:r>
              <a:rPr lang="tr-TR" sz="800" b="1" dirty="0">
                <a:solidFill>
                  <a:schemeClr val="bg1">
                    <a:lumMod val="65000"/>
                  </a:schemeClr>
                </a:solidFill>
              </a:rPr>
              <a:t>Pozitif Sayı</a:t>
            </a:r>
          </a:p>
          <a:p>
            <a:r>
              <a:rPr lang="tr-TR" sz="800" b="1" dirty="0">
                <a:solidFill>
                  <a:schemeClr val="bg1">
                    <a:lumMod val="65000"/>
                  </a:schemeClr>
                </a:solidFill>
              </a:rPr>
              <a:t>Negatif Sayı</a:t>
            </a:r>
          </a:p>
          <a:p>
            <a:r>
              <a:rPr lang="tr-TR" sz="800" b="1" dirty="0">
                <a:solidFill>
                  <a:schemeClr val="bg1">
                    <a:lumMod val="65000"/>
                  </a:schemeClr>
                </a:solidFill>
              </a:rPr>
              <a:t>Asal Sayı</a:t>
            </a:r>
          </a:p>
          <a:p>
            <a:r>
              <a:rPr lang="tr-TR" sz="800" b="1" dirty="0">
                <a:solidFill>
                  <a:schemeClr val="bg1">
                    <a:lumMod val="65000"/>
                  </a:schemeClr>
                </a:solidFill>
              </a:rPr>
              <a:t>Aralarında Asal Sayılar</a:t>
            </a:r>
          </a:p>
          <a:p>
            <a:r>
              <a:rPr lang="tr-TR" sz="800" b="1" dirty="0">
                <a:solidFill>
                  <a:schemeClr val="bg1">
                    <a:lumMod val="65000"/>
                  </a:schemeClr>
                </a:solidFill>
              </a:rPr>
              <a:t>Ardışık Sayılar</a:t>
            </a:r>
          </a:p>
          <a:p>
            <a:r>
              <a:rPr lang="tr-TR" sz="800" b="1" dirty="0">
                <a:solidFill>
                  <a:schemeClr val="bg1">
                    <a:lumMod val="65000"/>
                  </a:schemeClr>
                </a:solidFill>
              </a:rPr>
              <a:t>Faktöriyel</a:t>
            </a:r>
          </a:p>
          <a:p>
            <a:r>
              <a:rPr lang="tr-TR" sz="800" b="1" dirty="0">
                <a:solidFill>
                  <a:schemeClr val="bg1">
                    <a:lumMod val="65000"/>
                  </a:schemeClr>
                </a:solidFill>
              </a:rPr>
              <a:t>Sayı Basamakları</a:t>
            </a:r>
          </a:p>
          <a:p>
            <a:r>
              <a:rPr lang="tr-TR" sz="800" b="1" dirty="0">
                <a:solidFill>
                  <a:schemeClr val="bg1">
                    <a:lumMod val="65000"/>
                  </a:schemeClr>
                </a:solidFill>
              </a:rPr>
              <a:t>Tam Sayılarda Dört İşlem</a:t>
            </a:r>
          </a:p>
        </p:txBody>
      </p:sp>
    </p:spTree>
    <p:extLst>
      <p:ext uri="{BB962C8B-B14F-4D97-AF65-F5344CB8AC3E}">
        <p14:creationId xmlns:p14="http://schemas.microsoft.com/office/powerpoint/2010/main" xmlns="" val="21043487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TotalTime>
  <Words>1029</Words>
  <Application>Microsoft Office PowerPoint</Application>
  <PresentationFormat>Ekran Gösterisi (4:3)</PresentationFormat>
  <Paragraphs>817</Paragraphs>
  <Slides>30</Slides>
  <Notes>0</Notes>
  <HiddenSlides>0</HiddenSlides>
  <MMClips>0</MMClips>
  <ScaleCrop>false</ScaleCrop>
  <HeadingPairs>
    <vt:vector size="4" baseType="variant">
      <vt:variant>
        <vt:lpstr>Tema</vt:lpstr>
      </vt:variant>
      <vt:variant>
        <vt:i4>1</vt:i4>
      </vt:variant>
      <vt:variant>
        <vt:lpstr>Slayt Başlıkları</vt:lpstr>
      </vt:variant>
      <vt:variant>
        <vt:i4>30</vt:i4>
      </vt:variant>
    </vt:vector>
  </HeadingPairs>
  <TitlesOfParts>
    <vt:vector size="31" baseType="lpstr">
      <vt:lpstr>Ofis Teması</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vector>
  </TitlesOfParts>
  <Company>Silentall Unattended Installer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hturgut</dc:creator>
  <cp:lastModifiedBy>arg</cp:lastModifiedBy>
  <cp:revision>22</cp:revision>
  <dcterms:created xsi:type="dcterms:W3CDTF">2020-10-01T16:23:20Z</dcterms:created>
  <dcterms:modified xsi:type="dcterms:W3CDTF">2020-10-07T10:47:09Z</dcterms:modified>
</cp:coreProperties>
</file>