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9" r:id="rId11"/>
    <p:sldId id="300" r:id="rId12"/>
    <p:sldId id="301" r:id="rId13"/>
    <p:sldId id="302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277" r:id="rId24"/>
    <p:sldId id="313" r:id="rId25"/>
    <p:sldId id="314" r:id="rId26"/>
    <p:sldId id="298" r:id="rId27"/>
    <p:sldId id="316" r:id="rId28"/>
    <p:sldId id="317" r:id="rId29"/>
    <p:sldId id="290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66" d="100"/>
          <a:sy n="66" d="100"/>
        </p:scale>
        <p:origin x="-117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692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83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59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94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31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861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16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34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22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80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77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000">
              <a:schemeClr val="tx1"/>
            </a:gs>
            <a:gs pos="1000">
              <a:schemeClr val="bg1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A54DE-5178-4B1E-AA0D-D7CA40DE815B}" type="datetimeFigureOut">
              <a:rPr lang="tr-TR" smtClean="0"/>
              <a:pPr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75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820472" y="44624"/>
            <a:ext cx="216024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33212" y="548680"/>
            <a:ext cx="8471236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1691680" y="589278"/>
            <a:ext cx="67687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2020 – 2021 Güz Dönemi</a:t>
            </a:r>
          </a:p>
          <a:p>
            <a:r>
              <a:rPr lang="tr-TR" sz="1600" b="1" dirty="0" smtClean="0">
                <a:solidFill>
                  <a:schemeClr val="bg1">
                    <a:lumMod val="50000"/>
                  </a:schemeClr>
                </a:solidFill>
              </a:rPr>
              <a:t>Teknik Bilimler Meslek Yüksekokulu</a:t>
            </a:r>
          </a:p>
          <a:p>
            <a:r>
              <a:rPr lang="tr-TR" sz="1600" b="1" dirty="0" smtClean="0">
                <a:solidFill>
                  <a:schemeClr val="bg1">
                    <a:lumMod val="50000"/>
                  </a:schemeClr>
                </a:solidFill>
              </a:rPr>
              <a:t>Bilgisayar Programcılığı</a:t>
            </a:r>
          </a:p>
          <a:p>
            <a:endParaRPr lang="tr-TR" sz="2400" b="1" dirty="0"/>
          </a:p>
          <a:p>
            <a:endParaRPr lang="tr-TR" sz="2400" b="1" dirty="0" smtClean="0"/>
          </a:p>
          <a:p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940152" y="4077072"/>
            <a:ext cx="110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tr-TR" sz="800" b="1" dirty="0" smtClean="0"/>
              <a:t>DENKLEMLER</a:t>
            </a:r>
          </a:p>
          <a:p>
            <a:pPr marL="342900" indent="-342900">
              <a:buFont typeface="Wingdings" pitchFamily="2" charset="2"/>
              <a:buChar char="Ø"/>
            </a:pPr>
            <a:endParaRPr lang="tr-TR" sz="800" b="1" dirty="0" smtClean="0"/>
          </a:p>
        </p:txBody>
      </p:sp>
      <p:sp>
        <p:nvSpPr>
          <p:cNvPr id="23" name="Dikdörtgen 22"/>
          <p:cNvSpPr/>
          <p:nvPr/>
        </p:nvSpPr>
        <p:spPr>
          <a:xfrm>
            <a:off x="3040013" y="3167389"/>
            <a:ext cx="5201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/>
              <a:t>Mesleki Matematiğe Giriş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316134" y="4725144"/>
            <a:ext cx="2372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module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4368830" y="4046295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21988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7" name="Çapraz Şerit 16"/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62" y="1078466"/>
            <a:ext cx="6427563" cy="458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Metin kutusu 19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32514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7" name="Çapraz Şerit 16"/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3" y="891276"/>
            <a:ext cx="6602862" cy="5012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Metin kutusu 19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42904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7" name="Çapraz Şerit 16"/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1128753"/>
            <a:ext cx="6585111" cy="3956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Metin kutusu 19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14174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7" name="Çapraz Şerit 16"/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55617"/>
            <a:ext cx="6358204" cy="3713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Metin kutusu 19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36472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7" name="Çapraz Şerit 16"/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45" y="1752926"/>
            <a:ext cx="5553851" cy="3496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Metin kutusu 19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8344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40153"/>
            <a:ext cx="5077534" cy="1705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42" y="2636912"/>
            <a:ext cx="5077534" cy="2305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Metin kutusu 19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4399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57725"/>
            <a:ext cx="4991797" cy="303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Metin kutusu 15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5302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7" name="Çapraz Şerit 16"/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89" y="687654"/>
            <a:ext cx="5439535" cy="581106"/>
          </a:xfrm>
          <a:prstGeom prst="rect">
            <a:avLst/>
          </a:prstGeom>
        </p:spPr>
      </p:pic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77" y="1588072"/>
            <a:ext cx="5068008" cy="3343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Metin kutusu 19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18514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7" name="Çapraz Şerit 16"/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89" y="687654"/>
            <a:ext cx="5439535" cy="581106"/>
          </a:xfrm>
          <a:prstGeom prst="rect">
            <a:avLst/>
          </a:prstGeom>
        </p:spPr>
      </p:pic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80" y="1723787"/>
            <a:ext cx="5115639" cy="3410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Metin kutusu 19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23321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7" name="Çapraz Şerit 16"/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89" y="687654"/>
            <a:ext cx="5439535" cy="581106"/>
          </a:xfrm>
          <a:prstGeom prst="rect">
            <a:avLst/>
          </a:prstGeom>
        </p:spPr>
      </p:pic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17" y="2214393"/>
            <a:ext cx="5125166" cy="2429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Metin kutusu 19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30131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91680" y="304840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DENKLEMLER</a:t>
            </a:r>
            <a:endParaRPr lang="tr-TR" dirty="0"/>
          </a:p>
        </p:txBody>
      </p:sp>
      <p:sp>
        <p:nvSpPr>
          <p:cNvPr id="17" name="Dikdörtgen 16"/>
          <p:cNvSpPr/>
          <p:nvPr/>
        </p:nvSpPr>
        <p:spPr>
          <a:xfrm>
            <a:off x="1691680" y="1155617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DENKLEM NEDİR?</a:t>
            </a:r>
          </a:p>
          <a:p>
            <a:endParaRPr lang="tr-TR" b="1" dirty="0"/>
          </a:p>
          <a:p>
            <a:endParaRPr lang="tr-TR" b="1" dirty="0"/>
          </a:p>
          <a:p>
            <a:r>
              <a:rPr lang="tr-TR" dirty="0"/>
              <a:t>1</a:t>
            </a:r>
            <a:r>
              <a:rPr lang="tr-TR" dirty="0" smtClean="0"/>
              <a:t>. MATEMATİK </a:t>
            </a:r>
            <a:r>
              <a:rPr lang="tr-TR" dirty="0"/>
              <a:t>TERİMİ</a:t>
            </a:r>
          </a:p>
          <a:p>
            <a:r>
              <a:rPr lang="tr-TR" dirty="0"/>
              <a:t>en azından koşullu olarak denk olan iki önerme arasına eşit imi [ = ] konularak elde edilen yeni önerme.</a:t>
            </a:r>
          </a:p>
          <a:p>
            <a:r>
              <a:rPr lang="tr-TR" dirty="0"/>
              <a:t>"Fiziğin, kimyanın denklem ve simgeleri </a:t>
            </a:r>
            <a:r>
              <a:rPr lang="tr-TR" dirty="0" smtClean="0"/>
              <a:t>bilinmeden </a:t>
            </a:r>
            <a:r>
              <a:rPr lang="tr-TR" dirty="0"/>
              <a:t>bunlar kavranamaz"</a:t>
            </a:r>
          </a:p>
          <a:p>
            <a:r>
              <a:rPr lang="tr-TR" dirty="0" smtClean="0"/>
              <a:t>2.bir </a:t>
            </a:r>
            <a:r>
              <a:rPr lang="tr-TR" dirty="0"/>
              <a:t>kimyasal tepkimeye giren, çıkan ve ara basamaklarda yer alan maddelerin değişimlerini nicel olarak gösteren anlatım.</a:t>
            </a:r>
          </a:p>
        </p:txBody>
      </p:sp>
      <p:pic>
        <p:nvPicPr>
          <p:cNvPr id="1035" name="Picture 11" descr="tmievückmaş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800" y="4005064"/>
            <a:ext cx="2095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Metin kutusu 26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5017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7" name="Çapraz Şerit 16"/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4" name="Resim 13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0936"/>
            <a:ext cx="5039429" cy="3429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Metin kutusu 19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7946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7" name="Çapraz Şerit 16"/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5096587" cy="3848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Metin kutusu 19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34378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7" name="Çapraz Şerit 16"/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41" y="1283522"/>
            <a:ext cx="5048955" cy="2610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Metin kutusu 19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18336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7482728" y="-14514"/>
            <a:ext cx="1656184" cy="1548136"/>
            <a:chOff x="7482728" y="0"/>
            <a:chExt cx="1656184" cy="1548136"/>
          </a:xfrm>
        </p:grpSpPr>
        <p:sp>
          <p:nvSpPr>
            <p:cNvPr id="17" name="Çapraz Şerit 16"/>
            <p:cNvSpPr/>
            <p:nvPr/>
          </p:nvSpPr>
          <p:spPr>
            <a:xfrm rot="5400000">
              <a:off x="7536752" y="-54024"/>
              <a:ext cx="1548136" cy="1656184"/>
            </a:xfrm>
            <a:prstGeom prst="diagStrip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 rot="2584166">
              <a:off x="8104878" y="320503"/>
              <a:ext cx="83548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1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GENEL </a:t>
              </a:r>
            </a:p>
            <a:p>
              <a:pPr algn="ctr"/>
              <a:r>
                <a:rPr lang="tr-T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TEKRAR</a:t>
              </a:r>
              <a:endParaRPr lang="tr-TR" sz="1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37093"/>
            <a:ext cx="5591956" cy="2867425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1922145" y="252856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DENKLEM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38265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7482728" y="-14514"/>
            <a:ext cx="1656184" cy="1548136"/>
            <a:chOff x="7482728" y="0"/>
            <a:chExt cx="1656184" cy="1548136"/>
          </a:xfrm>
        </p:grpSpPr>
        <p:sp>
          <p:nvSpPr>
            <p:cNvPr id="17" name="Çapraz Şerit 16"/>
            <p:cNvSpPr/>
            <p:nvPr/>
          </p:nvSpPr>
          <p:spPr>
            <a:xfrm rot="5400000">
              <a:off x="7536752" y="-54024"/>
              <a:ext cx="1548136" cy="1656184"/>
            </a:xfrm>
            <a:prstGeom prst="diagStrip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 rot="2584166">
              <a:off x="8104878" y="320503"/>
              <a:ext cx="83548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1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GENEL </a:t>
              </a:r>
            </a:p>
            <a:p>
              <a:pPr algn="ctr"/>
              <a:r>
                <a:rPr lang="tr-T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TEKRAR</a:t>
              </a:r>
              <a:endParaRPr lang="tr-TR" sz="1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Dikdörtgen 13"/>
          <p:cNvSpPr/>
          <p:nvPr/>
        </p:nvSpPr>
        <p:spPr>
          <a:xfrm>
            <a:off x="1922145" y="252856"/>
            <a:ext cx="5173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BİRİNCİ DERECEDEN BİR BİLİNMEYENLİ DENKLEMLER </a:t>
            </a:r>
            <a:endParaRPr lang="tr-TR" dirty="0" smtClean="0">
              <a:solidFill>
                <a:srgbClr val="FF0000"/>
              </a:solidFill>
            </a:endParaRPr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27" y="1200380"/>
            <a:ext cx="6658905" cy="94310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51720" y="2348880"/>
            <a:ext cx="201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Denklem Çözümleri</a:t>
            </a:r>
          </a:p>
        </p:txBody>
      </p:sp>
      <p:pic>
        <p:nvPicPr>
          <p:cNvPr id="15" name="Resim 14" descr="Ekran Kırpm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11" y="3284984"/>
            <a:ext cx="6773221" cy="1486108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33591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7482728" y="-14514"/>
            <a:ext cx="1656184" cy="1548136"/>
            <a:chOff x="7482728" y="0"/>
            <a:chExt cx="1656184" cy="1548136"/>
          </a:xfrm>
        </p:grpSpPr>
        <p:sp>
          <p:nvSpPr>
            <p:cNvPr id="17" name="Çapraz Şerit 16"/>
            <p:cNvSpPr/>
            <p:nvPr/>
          </p:nvSpPr>
          <p:spPr>
            <a:xfrm rot="5400000">
              <a:off x="7536752" y="-54024"/>
              <a:ext cx="1548136" cy="1656184"/>
            </a:xfrm>
            <a:prstGeom prst="diagStrip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 rot="2584166">
              <a:off x="8104878" y="320503"/>
              <a:ext cx="83548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1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GENEL </a:t>
              </a:r>
            </a:p>
            <a:p>
              <a:pPr algn="ctr"/>
              <a:r>
                <a:rPr lang="tr-T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TEKRAR</a:t>
              </a:r>
              <a:endParaRPr lang="tr-TR" sz="1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Dikdörtgen 13"/>
          <p:cNvSpPr/>
          <p:nvPr/>
        </p:nvSpPr>
        <p:spPr>
          <a:xfrm>
            <a:off x="1922145" y="252856"/>
            <a:ext cx="2046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Denklem Çözümleri</a:t>
            </a:r>
            <a:endParaRPr lang="tr-TR" b="1" dirty="0" smtClean="0">
              <a:solidFill>
                <a:srgbClr val="FF0000"/>
              </a:solidFill>
            </a:endParaRPr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72" y="738173"/>
            <a:ext cx="6163536" cy="1590897"/>
          </a:xfrm>
          <a:prstGeom prst="rect">
            <a:avLst/>
          </a:prstGeom>
        </p:spPr>
      </p:pic>
      <p:pic>
        <p:nvPicPr>
          <p:cNvPr id="16" name="Resim 15" descr="Ekran Kırpm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72" y="2204864"/>
            <a:ext cx="6954221" cy="1771897"/>
          </a:xfrm>
          <a:prstGeom prst="rect">
            <a:avLst/>
          </a:prstGeom>
        </p:spPr>
      </p:pic>
      <p:pic>
        <p:nvPicPr>
          <p:cNvPr id="20" name="Resim 19" descr="Ekran Kırpma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5" y="3976761"/>
            <a:ext cx="6792273" cy="2676899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29518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91680" y="304840"/>
            <a:ext cx="520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BİRİNCİ DERECEDEN İKİ BİLİNMEYENLİ DENKLEMLER 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4" name="Resim 13" descr="Ekran Kırpm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90820"/>
            <a:ext cx="6706536" cy="502037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37178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91680" y="304840"/>
            <a:ext cx="520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BİRİNCİ DERECEDEN İKİ BİLİNMEYENLİ DENKLEMLER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20442" y="878618"/>
            <a:ext cx="2695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b="1" i="1" dirty="0">
                <a:solidFill>
                  <a:srgbClr val="FF0000"/>
                </a:solidFill>
              </a:rPr>
              <a:t>Yerine Koyma </a:t>
            </a:r>
            <a:r>
              <a:rPr lang="tr-TR" b="1" i="1" dirty="0" smtClean="0">
                <a:solidFill>
                  <a:srgbClr val="FF0000"/>
                </a:solidFill>
              </a:rPr>
              <a:t>Metodu </a:t>
            </a:r>
          </a:p>
          <a:p>
            <a:pPr marL="342900" indent="-342900">
              <a:buFont typeface="+mj-lt"/>
              <a:buAutoNum type="arabicPeriod"/>
            </a:pPr>
            <a:r>
              <a:rPr lang="tr-TR" b="1" i="1" dirty="0" smtClean="0">
                <a:solidFill>
                  <a:schemeClr val="bg1">
                    <a:lumMod val="75000"/>
                  </a:schemeClr>
                </a:solidFill>
              </a:rPr>
              <a:t>Yok </a:t>
            </a:r>
            <a:r>
              <a:rPr lang="tr-TR" b="1" i="1" dirty="0">
                <a:solidFill>
                  <a:schemeClr val="bg1">
                    <a:lumMod val="75000"/>
                  </a:schemeClr>
                </a:solidFill>
              </a:rPr>
              <a:t>Etme Metodu</a:t>
            </a:r>
            <a:r>
              <a:rPr lang="tr-TR" b="1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tr-TR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42" y="1683473"/>
            <a:ext cx="6420747" cy="2162477"/>
          </a:xfrm>
          <a:prstGeom prst="rect">
            <a:avLst/>
          </a:prstGeom>
        </p:spPr>
      </p:pic>
      <p:pic>
        <p:nvPicPr>
          <p:cNvPr id="15" name="Resim 14" descr="Ekran Kırpm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07" y="4077071"/>
            <a:ext cx="6182588" cy="1714739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19075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91680" y="304840"/>
            <a:ext cx="520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BİRİNCİ DERECEDEN İKİ BİLİNMEYENLİ DENKLEMLER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20442" y="878618"/>
            <a:ext cx="2695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b="1" i="1" dirty="0">
                <a:solidFill>
                  <a:schemeClr val="bg1">
                    <a:lumMod val="75000"/>
                  </a:schemeClr>
                </a:solidFill>
              </a:rPr>
              <a:t>Yerine Koyma </a:t>
            </a:r>
            <a:r>
              <a:rPr lang="tr-TR" b="1" i="1" dirty="0" smtClean="0">
                <a:solidFill>
                  <a:schemeClr val="bg1">
                    <a:lumMod val="75000"/>
                  </a:schemeClr>
                </a:solidFill>
              </a:rPr>
              <a:t>Metodu </a:t>
            </a:r>
          </a:p>
          <a:p>
            <a:pPr marL="342900" indent="-342900">
              <a:buFont typeface="+mj-lt"/>
              <a:buAutoNum type="arabicPeriod"/>
            </a:pPr>
            <a:r>
              <a:rPr lang="tr-TR" b="1" i="1" dirty="0" smtClean="0">
                <a:solidFill>
                  <a:srgbClr val="FF0000"/>
                </a:solidFill>
              </a:rPr>
              <a:t>Yok </a:t>
            </a:r>
            <a:r>
              <a:rPr lang="tr-TR" b="1" i="1" dirty="0">
                <a:solidFill>
                  <a:srgbClr val="FF0000"/>
                </a:solidFill>
              </a:rPr>
              <a:t>Etme Metodu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endParaRPr lang="tr-TR" b="1" i="1" dirty="0">
              <a:solidFill>
                <a:srgbClr val="FF0000"/>
              </a:solidFill>
            </a:endParaRPr>
          </a:p>
        </p:txBody>
      </p:sp>
      <p:pic>
        <p:nvPicPr>
          <p:cNvPr id="14" name="Resim 13" descr="Ekran Kırpm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79" y="2004729"/>
            <a:ext cx="6887537" cy="4134427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38233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820472" y="44624"/>
            <a:ext cx="216024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33212" y="548680"/>
            <a:ext cx="8471236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1691680" y="589278"/>
            <a:ext cx="67687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2020 – 2021 Güz Dönemi</a:t>
            </a:r>
          </a:p>
          <a:p>
            <a:r>
              <a:rPr lang="tr-TR" sz="1600" b="1" dirty="0" smtClean="0">
                <a:solidFill>
                  <a:schemeClr val="bg1">
                    <a:lumMod val="50000"/>
                  </a:schemeClr>
                </a:solidFill>
              </a:rPr>
              <a:t>Teknik Bilimler Meslek Yüksekokulu</a:t>
            </a:r>
          </a:p>
          <a:p>
            <a:r>
              <a:rPr lang="tr-TR" sz="1600" b="1" dirty="0" smtClean="0">
                <a:solidFill>
                  <a:schemeClr val="bg1">
                    <a:lumMod val="50000"/>
                  </a:schemeClr>
                </a:solidFill>
              </a:rPr>
              <a:t>Bilgisayar Programcılığı</a:t>
            </a:r>
          </a:p>
          <a:p>
            <a:endParaRPr lang="tr-TR" sz="2400" b="1" dirty="0"/>
          </a:p>
          <a:p>
            <a:endParaRPr lang="tr-TR" sz="2400" b="1" dirty="0" smtClean="0"/>
          </a:p>
          <a:p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220072" y="4735413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tr-TR"/>
            </a:defPPr>
            <a:lvl1pPr algn="ctr">
              <a:defRPr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/>
              <a:t>son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3040013" y="3167389"/>
            <a:ext cx="5201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/>
              <a:t>Mesleki Matematiğe Giriş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316134" y="4725144"/>
            <a:ext cx="2372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module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4368830" y="4046295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tr-TR" sz="138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1674565" y="5894973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smtClean="0">
                <a:solidFill>
                  <a:schemeClr val="bg1">
                    <a:lumMod val="50000"/>
                  </a:schemeClr>
                </a:solidFill>
              </a:rPr>
              <a:t>Kaynak: </a:t>
            </a:r>
          </a:p>
          <a:p>
            <a:r>
              <a:rPr lang="tr-TR" sz="800" b="1" dirty="0" smtClean="0">
                <a:solidFill>
                  <a:schemeClr val="bg1">
                    <a:lumMod val="50000"/>
                  </a:schemeClr>
                </a:solidFill>
              </a:rPr>
              <a:t>Temel Matematik, </a:t>
            </a:r>
            <a:r>
              <a:rPr lang="tr-TR" sz="800" b="1" dirty="0" err="1" smtClean="0">
                <a:solidFill>
                  <a:schemeClr val="bg1">
                    <a:lumMod val="50000"/>
                  </a:schemeClr>
                </a:solidFill>
              </a:rPr>
              <a:t>binom</a:t>
            </a:r>
            <a:r>
              <a:rPr lang="tr-TR" sz="8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tr-TR" sz="800" b="1" dirty="0" err="1" smtClean="0">
                <a:solidFill>
                  <a:schemeClr val="bg1">
                    <a:lumMod val="50000"/>
                  </a:schemeClr>
                </a:solidFill>
              </a:rPr>
              <a:t>Basri</a:t>
            </a:r>
            <a:r>
              <a:rPr lang="tr-TR" sz="800" b="1" dirty="0" smtClean="0">
                <a:solidFill>
                  <a:schemeClr val="bg1">
                    <a:lumMod val="50000"/>
                  </a:schemeClr>
                </a:solidFill>
              </a:rPr>
              <a:t> ÇELİK, 2010,</a:t>
            </a:r>
          </a:p>
          <a:p>
            <a:r>
              <a:rPr lang="tr-TR" sz="800" b="1" dirty="0" smtClean="0">
                <a:solidFill>
                  <a:schemeClr val="bg1">
                    <a:lumMod val="50000"/>
                  </a:schemeClr>
                </a:solidFill>
              </a:rPr>
              <a:t>Temel Matematik, Ekin yayınevi, İrfan ERTUĞRUL,2010,</a:t>
            </a:r>
          </a:p>
          <a:p>
            <a:r>
              <a:rPr lang="tr-TR" sz="800" b="1" dirty="0" smtClean="0">
                <a:solidFill>
                  <a:schemeClr val="bg1">
                    <a:lumMod val="50000"/>
                  </a:schemeClr>
                </a:solidFill>
              </a:rPr>
              <a:t>Temel Matematik Cilt 1, </a:t>
            </a:r>
            <a:r>
              <a:rPr lang="tr-TR" sz="800" b="1" dirty="0" err="1" smtClean="0">
                <a:solidFill>
                  <a:schemeClr val="bg1">
                    <a:lumMod val="50000"/>
                  </a:schemeClr>
                </a:solidFill>
              </a:rPr>
              <a:t>nobel</a:t>
            </a:r>
            <a:r>
              <a:rPr lang="tr-TR" sz="800" b="1" dirty="0" smtClean="0">
                <a:solidFill>
                  <a:schemeClr val="bg1">
                    <a:lumMod val="50000"/>
                  </a:schemeClr>
                </a:solidFill>
              </a:rPr>
              <a:t>, 2009</a:t>
            </a:r>
            <a:endParaRPr lang="tr-TR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91680" y="304840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DENKLEMLER</a:t>
            </a:r>
            <a:endParaRPr lang="tr-TR" dirty="0"/>
          </a:p>
        </p:txBody>
      </p:sp>
      <p:sp>
        <p:nvSpPr>
          <p:cNvPr id="17" name="Dikdörtgen 16"/>
          <p:cNvSpPr/>
          <p:nvPr/>
        </p:nvSpPr>
        <p:spPr>
          <a:xfrm>
            <a:off x="1691680" y="1155617"/>
            <a:ext cx="72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DENKLEM NEDİR?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iki niceliğin eşitliğini gösteren bağıntıdır. Araya (=) işareti konularak ifade edilir. Denklemlerde eşitlik değişkenlerin belirli değerleri için sağlanır.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Değişkenlerin </a:t>
            </a:r>
            <a:r>
              <a:rPr lang="tr-TR" dirty="0"/>
              <a:t>her değeri için geçerli olan eşitliklere özdeşlik denir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(x + y)² =x² + 2.x.y + y² özdeşlik x² - 3.x + 2 = 0 ise bir denklemdir.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x² </a:t>
            </a:r>
            <a:r>
              <a:rPr lang="tr-TR" dirty="0"/>
              <a:t>- 3.x + 2 = 0 denklemi sadece x = 1 ve x = 2 sayıları için doğrudur, diğer değerler için yanlıştır.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Özdeşlikte </a:t>
            </a:r>
            <a:r>
              <a:rPr lang="tr-TR" dirty="0"/>
              <a:t>ise her x ve y değeri için eşitlik doğrudur. Denklemlerde değişkenlerin en büyük kuvveti denklemin derecesini gösterir. Her terimin derecesi aynı olan denklemlere homojen denklem denir.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11523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91680" y="304840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DENKLEMLER</a:t>
            </a:r>
            <a:endParaRPr lang="tr-TR" dirty="0"/>
          </a:p>
        </p:txBody>
      </p:sp>
      <p:sp>
        <p:nvSpPr>
          <p:cNvPr id="17" name="Dikdörtgen 16"/>
          <p:cNvSpPr/>
          <p:nvPr/>
        </p:nvSpPr>
        <p:spPr>
          <a:xfrm>
            <a:off x="1691680" y="1155617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DENKLEM NEDİR?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Örnek bir tanımla</a:t>
            </a:r>
          </a:p>
          <a:p>
            <a:endParaRPr lang="tr-TR" dirty="0"/>
          </a:p>
          <a:p>
            <a:r>
              <a:rPr lang="tr-TR" dirty="0" smtClean="0"/>
              <a:t>Hangi sayısının 2 katının 3 fazlası 15dir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34070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91680" y="304840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DENKLEMLER</a:t>
            </a:r>
            <a:endParaRPr lang="tr-TR" dirty="0"/>
          </a:p>
        </p:txBody>
      </p:sp>
      <p:sp>
        <p:nvSpPr>
          <p:cNvPr id="17" name="Dikdörtgen 16"/>
          <p:cNvSpPr/>
          <p:nvPr/>
        </p:nvSpPr>
        <p:spPr>
          <a:xfrm>
            <a:off x="1691680" y="1155617"/>
            <a:ext cx="72008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DENKLEM NEDİR?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Örnek bir tanımla</a:t>
            </a:r>
          </a:p>
          <a:p>
            <a:endParaRPr lang="tr-TR" dirty="0"/>
          </a:p>
          <a:p>
            <a:r>
              <a:rPr lang="tr-TR" dirty="0" smtClean="0"/>
              <a:t>Hangi sayısının 2 katının 3 fazlası 15dir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sz="2000" b="1" dirty="0" smtClean="0"/>
              <a:t>MATEMATİĞE GİRİŞ SEVİYESİ</a:t>
            </a:r>
          </a:p>
          <a:p>
            <a:endParaRPr lang="tr-TR" sz="2000" b="1" dirty="0"/>
          </a:p>
          <a:p>
            <a:r>
              <a:rPr lang="tr-TR" sz="2000" b="1" dirty="0" smtClean="0"/>
              <a:t>?   </a:t>
            </a:r>
            <a:r>
              <a:rPr lang="tr-TR" sz="2000" b="1" dirty="0"/>
              <a:t>x</a:t>
            </a:r>
            <a:r>
              <a:rPr lang="tr-TR" sz="2000" b="1" dirty="0" smtClean="0"/>
              <a:t> 2   +  3 = 15</a:t>
            </a:r>
          </a:p>
          <a:p>
            <a:endParaRPr lang="tr-TR" sz="2000" b="1" dirty="0"/>
          </a:p>
          <a:p>
            <a:endParaRPr lang="tr-TR" sz="2000" b="1" dirty="0" smtClean="0"/>
          </a:p>
        </p:txBody>
      </p:sp>
      <p:sp>
        <p:nvSpPr>
          <p:cNvPr id="14" name="Metin kutusu 13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5598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91680" y="304840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DENKLEMLER</a:t>
            </a:r>
            <a:endParaRPr lang="tr-TR" dirty="0"/>
          </a:p>
        </p:txBody>
      </p:sp>
      <p:sp>
        <p:nvSpPr>
          <p:cNvPr id="17" name="Dikdörtgen 16"/>
          <p:cNvSpPr/>
          <p:nvPr/>
        </p:nvSpPr>
        <p:spPr>
          <a:xfrm>
            <a:off x="1691680" y="1155617"/>
            <a:ext cx="7200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DENKLEM NEDİR?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Örnek bir tanımla</a:t>
            </a:r>
          </a:p>
          <a:p>
            <a:endParaRPr lang="tr-TR" dirty="0"/>
          </a:p>
          <a:p>
            <a:r>
              <a:rPr lang="tr-TR" dirty="0" smtClean="0"/>
              <a:t>Hangi sayısının 2 katının 3 fazlası 15dir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sz="2000" b="1" dirty="0" smtClean="0"/>
              <a:t>MATEMATİĞE GİRİŞ SEVİYESİ</a:t>
            </a:r>
          </a:p>
          <a:p>
            <a:endParaRPr lang="tr-TR" sz="2000" b="1" dirty="0"/>
          </a:p>
          <a:p>
            <a:r>
              <a:rPr lang="tr-TR" sz="2000" b="1" dirty="0" smtClean="0"/>
              <a:t>?   </a:t>
            </a:r>
            <a:r>
              <a:rPr lang="tr-TR" sz="2000" b="1" dirty="0"/>
              <a:t>x</a:t>
            </a:r>
            <a:r>
              <a:rPr lang="tr-TR" sz="2000" b="1" dirty="0" smtClean="0"/>
              <a:t> 2   +  3 = 15</a:t>
            </a:r>
          </a:p>
          <a:p>
            <a:endParaRPr lang="tr-TR" sz="2000" b="1" dirty="0"/>
          </a:p>
          <a:p>
            <a:endParaRPr lang="tr-TR" sz="2000" b="1" dirty="0" smtClean="0"/>
          </a:p>
          <a:p>
            <a:r>
              <a:rPr lang="tr-TR" sz="2000" b="1" dirty="0" smtClean="0"/>
              <a:t>DENKLEM İFADESİ</a:t>
            </a:r>
          </a:p>
          <a:p>
            <a:endParaRPr lang="tr-TR" sz="2000" b="1" dirty="0"/>
          </a:p>
          <a:p>
            <a:r>
              <a:rPr lang="tr-TR" sz="2000" b="1" dirty="0" smtClean="0"/>
              <a:t>2</a:t>
            </a:r>
            <a:r>
              <a:rPr lang="tr-TR" sz="2000" b="1" dirty="0" smtClean="0">
                <a:solidFill>
                  <a:srgbClr val="FF0000"/>
                </a:solidFill>
              </a:rPr>
              <a:t>x</a:t>
            </a:r>
            <a:r>
              <a:rPr lang="tr-TR" sz="2000" b="1" dirty="0" smtClean="0"/>
              <a:t>+3=15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15771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91680" y="304840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DENKLEMLER</a:t>
            </a:r>
            <a:endParaRPr lang="tr-TR" dirty="0"/>
          </a:p>
        </p:txBody>
      </p:sp>
      <p:sp>
        <p:nvSpPr>
          <p:cNvPr id="17" name="Dikdörtgen 16"/>
          <p:cNvSpPr/>
          <p:nvPr/>
        </p:nvSpPr>
        <p:spPr>
          <a:xfrm>
            <a:off x="1691680" y="1155617"/>
            <a:ext cx="7200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Doğrusal</a:t>
            </a:r>
            <a:r>
              <a:rPr lang="es-ES" dirty="0"/>
              <a:t> ya da </a:t>
            </a:r>
            <a:r>
              <a:rPr lang="es-ES" b="1" dirty="0"/>
              <a:t>lineer </a:t>
            </a:r>
            <a:r>
              <a:rPr lang="es-ES" b="1" dirty="0" smtClean="0"/>
              <a:t>denklem</a:t>
            </a:r>
            <a:endParaRPr lang="tr-TR" b="1" dirty="0" smtClean="0"/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terimlerinin her biri </a:t>
            </a:r>
            <a:r>
              <a:rPr lang="tr-TR" b="1" dirty="0"/>
              <a:t>ya birinci dereceden değişken ya da bir sabit olan denklemlerdir</a:t>
            </a:r>
            <a:r>
              <a:rPr lang="tr-TR" dirty="0"/>
              <a:t>. Böyle denklemlere "doğrusal" denmesinin nedeni içerdikleri terim ve değişkenlerin sayısına bağlı olarak (n) düzlemde ya da uzayda bir doğru belirtmesindendir. 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Doğrusal </a:t>
            </a:r>
            <a:r>
              <a:rPr lang="tr-TR" dirty="0"/>
              <a:t>denklemlerin en yaygını bir </a:t>
            </a:r>
            <a:r>
              <a:rPr lang="tr-TR" sz="2000" b="1" dirty="0" smtClean="0">
                <a:solidFill>
                  <a:srgbClr val="FF0000"/>
                </a:solidFill>
              </a:rPr>
              <a:t>x</a:t>
            </a:r>
            <a:r>
              <a:rPr lang="tr-TR" dirty="0" smtClean="0"/>
              <a:t>  </a:t>
            </a:r>
            <a:r>
              <a:rPr lang="tr-TR" dirty="0"/>
              <a:t>ve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</a:rPr>
              <a:t>y </a:t>
            </a:r>
            <a:r>
              <a:rPr lang="tr-TR" dirty="0" smtClean="0"/>
              <a:t>değişkeni </a:t>
            </a:r>
            <a:r>
              <a:rPr lang="tr-TR" dirty="0"/>
              <a:t>içeren aşağıdaki formdur:</a:t>
            </a:r>
          </a:p>
        </p:txBody>
      </p:sp>
      <p:pic>
        <p:nvPicPr>
          <p:cNvPr id="2050" name="Picture 2" descr="https://upload.wikimedia.org/wikipedia/commons/thumb/0/0e/Linear_Function_Graph.svg/300px-Linear_Function_Graph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8865"/>
            <a:ext cx="3505572" cy="235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{\displaystyle y=mx+b.\,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26035"/>
            <a:ext cx="1662836" cy="455093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10136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91680" y="304840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DENKLEMLER</a:t>
            </a:r>
            <a:endParaRPr lang="tr-TR" dirty="0"/>
          </a:p>
        </p:txBody>
      </p:sp>
      <p:sp>
        <p:nvSpPr>
          <p:cNvPr id="17" name="Dikdörtgen 16"/>
          <p:cNvSpPr/>
          <p:nvPr/>
        </p:nvSpPr>
        <p:spPr>
          <a:xfrm>
            <a:off x="1691680" y="1155617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Doğrusal</a:t>
            </a:r>
            <a:r>
              <a:rPr lang="es-ES" dirty="0"/>
              <a:t> ya da </a:t>
            </a:r>
            <a:r>
              <a:rPr lang="es-ES" b="1" dirty="0"/>
              <a:t>lineer </a:t>
            </a:r>
            <a:r>
              <a:rPr lang="es-ES" b="1" dirty="0" smtClean="0"/>
              <a:t>denklem</a:t>
            </a:r>
            <a:endParaRPr lang="tr-TR" b="1" dirty="0" smtClean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Burada, </a:t>
            </a:r>
            <a:r>
              <a:rPr lang="tr-TR" dirty="0" smtClean="0"/>
              <a:t>m sabiti </a:t>
            </a:r>
            <a:r>
              <a:rPr lang="tr-TR" dirty="0"/>
              <a:t>doğrunun eğimini belirler; </a:t>
            </a:r>
            <a:r>
              <a:rPr lang="tr-TR" b="1" dirty="0" smtClean="0">
                <a:solidFill>
                  <a:srgbClr val="FF0000"/>
                </a:solidFill>
              </a:rPr>
              <a:t>b</a:t>
            </a:r>
            <a:r>
              <a:rPr lang="tr-TR" dirty="0"/>
              <a:t> sabiti ise denklemin </a:t>
            </a:r>
            <a:r>
              <a:rPr lang="tr-TR" b="1" dirty="0">
                <a:solidFill>
                  <a:srgbClr val="FF0000"/>
                </a:solidFill>
              </a:rPr>
              <a:t>x </a:t>
            </a:r>
            <a:r>
              <a:rPr lang="tr-TR" dirty="0"/>
              <a:t>ve </a:t>
            </a:r>
            <a:r>
              <a:rPr lang="tr-TR" b="1" dirty="0">
                <a:solidFill>
                  <a:srgbClr val="FF0000"/>
                </a:solidFill>
              </a:rPr>
              <a:t>y </a:t>
            </a:r>
            <a:r>
              <a:rPr lang="tr-TR" dirty="0"/>
              <a:t>eksenlerini keseceği noktaları belirler (yani </a:t>
            </a:r>
            <a:r>
              <a:rPr lang="tr-TR" b="1" dirty="0">
                <a:solidFill>
                  <a:srgbClr val="FF0000"/>
                </a:solidFill>
              </a:rPr>
              <a:t>m</a:t>
            </a:r>
            <a:r>
              <a:rPr lang="tr-TR" dirty="0"/>
              <a:t> sabiti değişmesi fonksiyonun artış miktarını </a:t>
            </a:r>
            <a:r>
              <a:rPr lang="tr-TR" dirty="0" smtClean="0"/>
              <a:t>etkilerken </a:t>
            </a:r>
            <a:r>
              <a:rPr lang="tr-TR" b="1" dirty="0">
                <a:solidFill>
                  <a:srgbClr val="FF0000"/>
                </a:solidFill>
              </a:rPr>
              <a:t>b</a:t>
            </a:r>
            <a:r>
              <a:rPr lang="tr-TR" dirty="0"/>
              <a:t> sabitinin değişmesi doğrunun düzlemde ötelenmesine neden olur).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Aynı </a:t>
            </a:r>
            <a:r>
              <a:rPr lang="tr-TR" dirty="0"/>
              <a:t>terimde iki değişken barındıran </a:t>
            </a:r>
            <a:r>
              <a:rPr lang="tr-TR" dirty="0" smtClean="0"/>
              <a:t>(</a:t>
            </a:r>
            <a:r>
              <a:rPr lang="tr-TR" b="1" dirty="0" err="1">
                <a:solidFill>
                  <a:srgbClr val="FF0000"/>
                </a:solidFill>
              </a:rPr>
              <a:t>xy</a:t>
            </a:r>
            <a:r>
              <a:rPr lang="tr-TR" dirty="0" smtClean="0"/>
              <a:t>) </a:t>
            </a:r>
            <a:r>
              <a:rPr lang="tr-TR" dirty="0"/>
              <a:t>ya da değişken terimin derecesi 1'den farklı olan denklemler </a:t>
            </a:r>
            <a:r>
              <a:rPr lang="tr-TR" dirty="0" smtClean="0"/>
              <a:t>(</a:t>
            </a:r>
            <a:r>
              <a:rPr lang="tr-TR" b="1" dirty="0">
                <a:solidFill>
                  <a:srgbClr val="FF0000"/>
                </a:solidFill>
              </a:rPr>
              <a:t>x2</a:t>
            </a:r>
            <a:r>
              <a:rPr lang="tr-TR" dirty="0" smtClean="0"/>
              <a:t>) </a:t>
            </a:r>
            <a:r>
              <a:rPr lang="tr-TR" dirty="0"/>
              <a:t>doğrusal değildir.</a:t>
            </a:r>
            <a:endParaRPr lang="tr-TR" dirty="0"/>
          </a:p>
        </p:txBody>
      </p:sp>
      <p:pic>
        <p:nvPicPr>
          <p:cNvPr id="15" name="Resim 14" descr="Ekran Kırpm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53" y="1761293"/>
            <a:ext cx="1662836" cy="455093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17323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 smtClean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 smtClean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0151" y="601619"/>
            <a:ext cx="94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/>
              <a:t>Mesleki Matematiğe Giriş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91680" y="304840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DENKLEMLER</a:t>
            </a:r>
            <a:endParaRPr lang="tr-TR" dirty="0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4085"/>
            <a:ext cx="6336704" cy="418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Metin kutusu 15"/>
          <p:cNvSpPr txBox="1"/>
          <p:nvPr/>
        </p:nvSpPr>
        <p:spPr>
          <a:xfrm>
            <a:off x="160694" y="227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DENKLEMLER</a:t>
            </a:r>
          </a:p>
          <a:p>
            <a:endParaRPr lang="tr-T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25402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417</Words>
  <Application>Microsoft Office PowerPoint</Application>
  <PresentationFormat>Ekran Gösterisi (4:3)</PresentationFormat>
  <Paragraphs>195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hturgut</dc:creator>
  <cp:lastModifiedBy>hturgut</cp:lastModifiedBy>
  <cp:revision>28</cp:revision>
  <dcterms:created xsi:type="dcterms:W3CDTF">2020-10-01T16:23:20Z</dcterms:created>
  <dcterms:modified xsi:type="dcterms:W3CDTF">2020-10-19T20:15:32Z</dcterms:modified>
</cp:coreProperties>
</file>