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98" r:id="rId6"/>
    <p:sldId id="297" r:id="rId7"/>
    <p:sldId id="299" r:id="rId8"/>
    <p:sldId id="300" r:id="rId9"/>
    <p:sldId id="288" r:id="rId10"/>
    <p:sldId id="302" r:id="rId11"/>
    <p:sldId id="301" r:id="rId12"/>
    <p:sldId id="303" r:id="rId13"/>
    <p:sldId id="289" r:id="rId14"/>
    <p:sldId id="307" r:id="rId15"/>
    <p:sldId id="304" r:id="rId16"/>
    <p:sldId id="305" r:id="rId17"/>
    <p:sldId id="306" r:id="rId18"/>
    <p:sldId id="290" r:id="rId19"/>
    <p:sldId id="309" r:id="rId20"/>
    <p:sldId id="311" r:id="rId21"/>
    <p:sldId id="310" r:id="rId22"/>
    <p:sldId id="308" r:id="rId23"/>
    <p:sldId id="315" r:id="rId24"/>
    <p:sldId id="291" r:id="rId25"/>
    <p:sldId id="312" r:id="rId26"/>
    <p:sldId id="313" r:id="rId27"/>
    <p:sldId id="314" r:id="rId28"/>
    <p:sldId id="316" r:id="rId29"/>
    <p:sldId id="317" r:id="rId30"/>
    <p:sldId id="292" r:id="rId31"/>
    <p:sldId id="318" r:id="rId32"/>
    <p:sldId id="320" r:id="rId33"/>
    <p:sldId id="321" r:id="rId34"/>
    <p:sldId id="322" r:id="rId35"/>
    <p:sldId id="324" r:id="rId36"/>
    <p:sldId id="293" r:id="rId37"/>
    <p:sldId id="325" r:id="rId38"/>
    <p:sldId id="326" r:id="rId39"/>
    <p:sldId id="327" r:id="rId40"/>
    <p:sldId id="294" r:id="rId41"/>
    <p:sldId id="328" r:id="rId42"/>
    <p:sldId id="329" r:id="rId43"/>
    <p:sldId id="287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DDDDDD"/>
    <a:srgbClr val="CC0000"/>
    <a:srgbClr val="4D4D4D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88" d="100"/>
          <a:sy n="88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16B3C-1B12-4C38-9184-D2FA44DDCDA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78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AE71-E8BA-4E15-A94A-4B0E85E230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938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B157-7BF7-47FE-8F6C-368AF01C31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217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F51C-C960-47F2-8243-800ACA001E6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2679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73E3-78CE-4C1E-BFD4-C53B57F2FD5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4807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F9A2-ED84-411E-8DE8-F007F763D26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550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66EF7-C683-497D-B53C-665B2BA1048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364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6452-A809-477E-82D9-1E3ADBEFB94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904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8FD8-A802-4BD1-8E8B-0C8CE419240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6183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8C548-973A-47C4-86DF-FA4F8D3D4CE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311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2F169-DE80-44C4-BF3C-7C56AB85990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477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B1AD8-557C-4035-A41B-0F1C079D4FF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http://en.wikipedia.org/wiki/Data_mining#Software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pct50">
            <a:fgClr>
              <a:srgbClr val="00008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8313" y="333375"/>
            <a:ext cx="8280400" cy="6264275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643438" y="1773238"/>
            <a:ext cx="3455987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DATA MINING</a:t>
            </a:r>
          </a:p>
        </p:txBody>
      </p:sp>
      <p:pic>
        <p:nvPicPr>
          <p:cNvPr id="2070" name="Picture 22" descr="Data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5274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635375" y="6094413"/>
            <a:ext cx="432117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r-TR" sz="3600" kern="10">
                <a:latin typeface="Arial Black" panose="020B0A04020102020204" pitchFamily="34" charset="0"/>
              </a:rPr>
              <a:t>Mehmet Akif Ersoy University, Turkey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4572000" y="4510088"/>
            <a:ext cx="38163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CC0000"/>
                </a:solidFill>
                <a:latin typeface="Arial Black" panose="020B0A04020102020204" pitchFamily="34" charset="0"/>
              </a:rPr>
              <a:t>Hüseyin TURGUT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4572000" y="3933825"/>
            <a:ext cx="172878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CC0000"/>
                </a:solidFill>
                <a:latin typeface="Arial Black" panose="020B0A04020102020204" pitchFamily="34" charset="0"/>
              </a:rPr>
              <a:t>presentation by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576262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-36513" y="981075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Artificial Intelligence</a:t>
            </a:r>
            <a:br>
              <a:rPr lang="tr-TR" altLang="tr-TR" sz="2000" b="1">
                <a:solidFill>
                  <a:schemeClr val="bg1"/>
                </a:solidFill>
              </a:rPr>
            </a:br>
            <a:endParaRPr lang="tr-TR" altLang="tr-TR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268538" y="549275"/>
            <a:ext cx="6264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rgbClr val="CC0000"/>
                </a:solidFill>
              </a:rPr>
              <a:t>ARTIFICIAL INTELLIGENCE</a:t>
            </a:r>
            <a:endParaRPr lang="tr-TR" altLang="tr-TR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411413" y="1484313"/>
            <a:ext cx="633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b="1">
                <a:solidFill>
                  <a:srgbClr val="CC0000"/>
                </a:solidFill>
              </a:rPr>
              <a:t>For Example (by human)</a:t>
            </a:r>
            <a:endParaRPr lang="en-US" altLang="tr-TR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2195513" y="1268413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203575" y="2060575"/>
            <a:ext cx="504825" cy="340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/>
              <a:t>1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2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3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4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5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6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7</a:t>
            </a:r>
          </a:p>
          <a:p>
            <a:pPr algn="ctr">
              <a:spcBef>
                <a:spcPct val="50000"/>
              </a:spcBef>
            </a:pPr>
            <a:r>
              <a:rPr lang="tr-TR" altLang="tr-TR" sz="2400" b="1"/>
              <a:t>n</a:t>
            </a:r>
            <a:endParaRPr lang="tr-TR" altLang="tr-TR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6659563" y="2060575"/>
            <a:ext cx="576262" cy="340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/>
              <a:t>2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4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6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8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10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12</a:t>
            </a:r>
          </a:p>
          <a:p>
            <a:pPr algn="ctr">
              <a:spcBef>
                <a:spcPct val="50000"/>
              </a:spcBef>
            </a:pPr>
            <a:r>
              <a:rPr lang="tr-TR" altLang="tr-TR"/>
              <a:t>14</a:t>
            </a:r>
          </a:p>
          <a:p>
            <a:pPr algn="ctr">
              <a:spcBef>
                <a:spcPct val="50000"/>
              </a:spcBef>
            </a:pPr>
            <a:r>
              <a:rPr lang="tr-TR" altLang="tr-TR" sz="2400" b="1"/>
              <a:t>2n</a:t>
            </a:r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>
            <a:off x="3708400" y="3644900"/>
            <a:ext cx="431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6156325" y="3644900"/>
            <a:ext cx="431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211638" y="3286125"/>
            <a:ext cx="1873250" cy="647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3600" b="1">
                <a:solidFill>
                  <a:schemeClr val="bg1"/>
                </a:solidFill>
              </a:rPr>
              <a:t>f</a:t>
            </a:r>
            <a:r>
              <a:rPr lang="tr-TR" altLang="tr-TR" b="1">
                <a:solidFill>
                  <a:schemeClr val="bg1"/>
                </a:solidFill>
              </a:rPr>
              <a:t>(n)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2555875" y="5589588"/>
            <a:ext cx="5976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/>
              <a:t>We can find f(n) as</a:t>
            </a:r>
            <a:r>
              <a:rPr lang="tr-TR" altLang="tr-TR"/>
              <a:t>       </a:t>
            </a:r>
            <a:r>
              <a:rPr lang="tr-TR" altLang="tr-TR" sz="3200" b="1">
                <a:solidFill>
                  <a:srgbClr val="CC0000"/>
                </a:solidFill>
              </a:rPr>
              <a:t>“f(n)=2n”</a:t>
            </a:r>
          </a:p>
        </p:txBody>
      </p:sp>
      <p:sp>
        <p:nvSpPr>
          <p:cNvPr id="99346" name="WordArt 18"/>
          <p:cNvSpPr>
            <a:spLocks noChangeArrowheads="1" noChangeShapeType="1" noTextEdit="1"/>
          </p:cNvSpPr>
          <p:nvPr/>
        </p:nvSpPr>
        <p:spPr bwMode="auto">
          <a:xfrm rot="-5400000">
            <a:off x="1931194" y="3261519"/>
            <a:ext cx="16097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INPUT</a:t>
            </a:r>
          </a:p>
        </p:txBody>
      </p:sp>
      <p:sp>
        <p:nvSpPr>
          <p:cNvPr id="99347" name="WordArt 19"/>
          <p:cNvSpPr>
            <a:spLocks noChangeArrowheads="1" noChangeShapeType="1" noTextEdit="1"/>
          </p:cNvSpPr>
          <p:nvPr/>
        </p:nvSpPr>
        <p:spPr bwMode="auto">
          <a:xfrm rot="-16200000">
            <a:off x="6900069" y="3190081"/>
            <a:ext cx="16097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OUTPUT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9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-36513" y="981075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Artificial Intelligence</a:t>
            </a:r>
            <a:br>
              <a:rPr lang="tr-TR" altLang="tr-TR" sz="2000" b="1">
                <a:solidFill>
                  <a:schemeClr val="bg1"/>
                </a:solidFill>
              </a:rPr>
            </a:br>
            <a:endParaRPr lang="tr-TR" altLang="tr-TR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268538" y="549275"/>
            <a:ext cx="6264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rgbClr val="CC0000"/>
                </a:solidFill>
              </a:rPr>
              <a:t>ARTIFICIAL INTELLIGENCE</a:t>
            </a:r>
            <a:endParaRPr lang="tr-TR" altLang="tr-TR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411413" y="1484313"/>
            <a:ext cx="63373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/>
              <a:t>Of course, for finding formula, </a:t>
            </a:r>
          </a:p>
          <a:p>
            <a:pPr>
              <a:spcBef>
                <a:spcPct val="50000"/>
              </a:spcBef>
            </a:pPr>
            <a:r>
              <a:rPr lang="tr-TR" altLang="tr-TR" sz="2400" b="1"/>
              <a:t>       it has got </a:t>
            </a:r>
            <a:r>
              <a:rPr lang="en-US" altLang="tr-TR" sz="2400" b="1"/>
              <a:t>experience</a:t>
            </a:r>
            <a:r>
              <a:rPr lang="tr-TR" altLang="tr-TR" sz="2400" b="1"/>
              <a:t> or precedents.</a:t>
            </a:r>
            <a:endParaRPr lang="en-US" altLang="tr-TR" sz="2400" b="1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2195513" y="1268413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484438" y="2997200"/>
            <a:ext cx="2952750" cy="2784475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800" b="1"/>
              <a:t>AI c</a:t>
            </a:r>
            <a:r>
              <a:rPr lang="en-US" altLang="tr-TR" sz="2800" b="1"/>
              <a:t>an not create a new idea.</a:t>
            </a:r>
            <a:endParaRPr lang="tr-TR" altLang="tr-TR" sz="2800" b="1"/>
          </a:p>
          <a:p>
            <a:pPr algn="ctr">
              <a:spcBef>
                <a:spcPct val="50000"/>
              </a:spcBef>
            </a:pPr>
            <a:r>
              <a:rPr lang="tr-TR" altLang="tr-TR" sz="3600" b="1">
                <a:solidFill>
                  <a:srgbClr val="CC0000"/>
                </a:solidFill>
              </a:rPr>
              <a:t>BUT IT CAN TRY</a:t>
            </a:r>
          </a:p>
        </p:txBody>
      </p:sp>
      <p:pic>
        <p:nvPicPr>
          <p:cNvPr id="98317" name="Picture 13" descr="AI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92375"/>
            <a:ext cx="2963863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10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364163" y="260350"/>
            <a:ext cx="3600450" cy="590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2195513" y="260350"/>
            <a:ext cx="2952750" cy="590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-36513" y="981075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Artificial Intelligence</a:t>
            </a:r>
            <a:br>
              <a:rPr lang="tr-TR" altLang="tr-TR" sz="2000" b="1">
                <a:solidFill>
                  <a:schemeClr val="bg1"/>
                </a:solidFill>
              </a:rPr>
            </a:br>
            <a:endParaRPr lang="tr-TR" altLang="tr-TR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197100" y="1296988"/>
            <a:ext cx="31670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tr-TR" sz="2000"/>
              <a:t>space </a:t>
            </a:r>
          </a:p>
          <a:p>
            <a:pPr>
              <a:buFontTx/>
              <a:buChar char="•"/>
            </a:pPr>
            <a:r>
              <a:rPr lang="en-US" altLang="tr-TR" sz="2000"/>
              <a:t>automotive </a:t>
            </a:r>
          </a:p>
          <a:p>
            <a:pPr>
              <a:buFontTx/>
              <a:buChar char="•"/>
            </a:pPr>
            <a:r>
              <a:rPr lang="en-US" altLang="tr-TR" sz="2000"/>
              <a:t>banking </a:t>
            </a:r>
          </a:p>
          <a:p>
            <a:pPr>
              <a:buFontTx/>
              <a:buChar char="•"/>
            </a:pPr>
            <a:r>
              <a:rPr lang="en-US" altLang="tr-TR"/>
              <a:t>defense</a:t>
            </a:r>
            <a:r>
              <a:rPr lang="en-US" altLang="tr-TR" sz="2000"/>
              <a:t> </a:t>
            </a:r>
          </a:p>
          <a:p>
            <a:pPr>
              <a:buFontTx/>
              <a:buChar char="•"/>
            </a:pPr>
            <a:r>
              <a:rPr lang="en-US" altLang="tr-TR" sz="2000"/>
              <a:t>electronic </a:t>
            </a:r>
          </a:p>
          <a:p>
            <a:pPr>
              <a:buFontTx/>
              <a:buChar char="•"/>
            </a:pPr>
            <a:r>
              <a:rPr lang="en-US" altLang="tr-TR" sz="2000"/>
              <a:t>Finance </a:t>
            </a:r>
          </a:p>
          <a:p>
            <a:pPr>
              <a:buFontTx/>
              <a:buChar char="•"/>
            </a:pPr>
            <a:r>
              <a:rPr lang="en-US" altLang="tr-TR" sz="2000"/>
              <a:t>production </a:t>
            </a:r>
          </a:p>
          <a:p>
            <a:pPr>
              <a:buFontTx/>
              <a:buChar char="•"/>
            </a:pPr>
            <a:r>
              <a:rPr lang="en-US" altLang="tr-TR" sz="2000"/>
              <a:t>health </a:t>
            </a:r>
          </a:p>
          <a:p>
            <a:pPr>
              <a:buFontTx/>
              <a:buChar char="•"/>
            </a:pPr>
            <a:r>
              <a:rPr lang="en-US" altLang="tr-TR" sz="2000"/>
              <a:t>Robotics </a:t>
            </a:r>
          </a:p>
          <a:p>
            <a:pPr>
              <a:buFontTx/>
              <a:buChar char="•"/>
            </a:pPr>
            <a:r>
              <a:rPr lang="en-US" altLang="tr-TR" sz="2000"/>
              <a:t>security</a:t>
            </a:r>
            <a:endParaRPr lang="tr-TR" altLang="tr-TR" sz="2000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2268538" y="504825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rgbClr val="CC0000"/>
                </a:solidFill>
              </a:rPr>
              <a:t>AI in Areas 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329238" y="1374775"/>
            <a:ext cx="3240087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tr-TR" sz="1600" b="1"/>
              <a:t>Machine Intelligence</a:t>
            </a:r>
            <a:r>
              <a:rPr lang="en-US" altLang="tr-TR" sz="1600"/>
              <a:t> </a:t>
            </a:r>
            <a:r>
              <a:rPr lang="en-US" altLang="tr-TR" sz="1200">
                <a:solidFill>
                  <a:schemeClr val="bg2"/>
                </a:solidFill>
              </a:rPr>
              <a:t>(Symbolic Artificial Intelligence) </a:t>
            </a:r>
          </a:p>
          <a:p>
            <a:pPr>
              <a:buFontTx/>
              <a:buChar char="•"/>
            </a:pPr>
            <a:r>
              <a:rPr lang="en-US" altLang="tr-TR" sz="1600" b="1"/>
              <a:t>Artificial</a:t>
            </a:r>
            <a:r>
              <a:rPr lang="en-US" altLang="tr-TR" sz="1600"/>
              <a:t> </a:t>
            </a:r>
            <a:r>
              <a:rPr lang="en-US" altLang="tr-TR" sz="1600" b="1"/>
              <a:t>Neural</a:t>
            </a:r>
            <a:r>
              <a:rPr lang="en-US" altLang="tr-TR" sz="1600"/>
              <a:t> </a:t>
            </a:r>
            <a:r>
              <a:rPr lang="en-US" altLang="tr-TR" sz="1600" b="1"/>
              <a:t>Networks</a:t>
            </a:r>
            <a:r>
              <a:rPr lang="en-US" altLang="tr-TR" sz="1600"/>
              <a:t> </a:t>
            </a:r>
            <a:r>
              <a:rPr lang="en-US" altLang="tr-TR" sz="1200">
                <a:solidFill>
                  <a:schemeClr val="bg2"/>
                </a:solidFill>
              </a:rPr>
              <a:t>(Cybernetics Artificial Intelligence) </a:t>
            </a:r>
          </a:p>
          <a:p>
            <a:pPr>
              <a:buFontTx/>
              <a:buChar char="•"/>
            </a:pPr>
            <a:r>
              <a:rPr lang="en-US" altLang="tr-TR" sz="1600" b="1"/>
              <a:t>Natural</a:t>
            </a:r>
            <a:r>
              <a:rPr lang="en-US" altLang="tr-TR" sz="1600"/>
              <a:t> </a:t>
            </a:r>
            <a:r>
              <a:rPr lang="en-US" altLang="tr-TR" sz="1600" b="1"/>
              <a:t>language</a:t>
            </a:r>
            <a:r>
              <a:rPr lang="en-US" altLang="tr-TR" sz="1600"/>
              <a:t> </a:t>
            </a:r>
            <a:r>
              <a:rPr lang="en-US" altLang="tr-TR" sz="1600" b="1"/>
              <a:t>processing</a:t>
            </a:r>
            <a:r>
              <a:rPr lang="en-US" altLang="tr-TR" sz="1600"/>
              <a:t> </a:t>
            </a:r>
            <a:r>
              <a:rPr lang="en-US" altLang="tr-TR" sz="1200">
                <a:solidFill>
                  <a:schemeClr val="bg2"/>
                </a:solidFill>
              </a:rPr>
              <a:t>(language and thinking) </a:t>
            </a:r>
          </a:p>
          <a:p>
            <a:pPr>
              <a:buFontTx/>
              <a:buChar char="•"/>
            </a:pPr>
            <a:r>
              <a:rPr lang="en-US" altLang="tr-TR" sz="1600" b="1"/>
              <a:t>Speech</a:t>
            </a:r>
            <a:r>
              <a:rPr lang="en-US" altLang="tr-TR" sz="1600"/>
              <a:t> </a:t>
            </a:r>
            <a:r>
              <a:rPr lang="en-US" altLang="tr-TR" sz="1600" b="1"/>
              <a:t>Synthesis</a:t>
            </a:r>
            <a:r>
              <a:rPr lang="en-US" altLang="tr-TR" sz="1600"/>
              <a:t> </a:t>
            </a:r>
            <a:r>
              <a:rPr lang="en-US" altLang="tr-TR" sz="1200">
                <a:solidFill>
                  <a:schemeClr val="bg2"/>
                </a:solidFill>
              </a:rPr>
              <a:t>(Artificial Speech)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Speaking</a:t>
            </a:r>
            <a:r>
              <a:rPr lang="en-US" altLang="tr-TR" sz="1600"/>
              <a:t> </a:t>
            </a:r>
            <a:r>
              <a:rPr lang="en-US" altLang="tr-TR" sz="1600" b="1"/>
              <a:t>Understanding</a:t>
            </a:r>
            <a:r>
              <a:rPr lang="en-US" altLang="tr-TR" sz="1600"/>
              <a:t> </a:t>
            </a:r>
            <a:r>
              <a:rPr lang="en-US" altLang="tr-TR" sz="1200">
                <a:solidFill>
                  <a:schemeClr val="bg2"/>
                </a:solidFill>
              </a:rPr>
              <a:t>(Speech Analysis)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Expert</a:t>
            </a:r>
            <a:r>
              <a:rPr lang="en-US" altLang="tr-TR" sz="1600"/>
              <a:t> </a:t>
            </a:r>
            <a:r>
              <a:rPr lang="en-US" altLang="tr-TR" sz="1600" b="1"/>
              <a:t>systems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Pattern</a:t>
            </a:r>
            <a:r>
              <a:rPr lang="en-US" altLang="tr-TR" sz="1600"/>
              <a:t> </a:t>
            </a:r>
            <a:r>
              <a:rPr lang="en-US" altLang="tr-TR" sz="1600" b="1"/>
              <a:t>Recognition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Genetic</a:t>
            </a:r>
            <a:r>
              <a:rPr lang="en-US" altLang="tr-TR" sz="1600"/>
              <a:t> </a:t>
            </a:r>
            <a:r>
              <a:rPr lang="en-US" altLang="tr-TR" sz="1600" b="1"/>
              <a:t>Algorithms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genetic</a:t>
            </a:r>
            <a:r>
              <a:rPr lang="en-US" altLang="tr-TR" sz="1600"/>
              <a:t> </a:t>
            </a:r>
            <a:r>
              <a:rPr lang="en-US" altLang="tr-TR" sz="1600" b="1"/>
              <a:t>Programming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fuzzy</a:t>
            </a:r>
            <a:r>
              <a:rPr lang="en-US" altLang="tr-TR" sz="1600"/>
              <a:t> </a:t>
            </a:r>
            <a:r>
              <a:rPr lang="en-US" altLang="tr-TR" sz="1600" b="1"/>
              <a:t>Logic</a:t>
            </a:r>
            <a:r>
              <a:rPr lang="en-US" altLang="tr-TR" sz="1600"/>
              <a:t> </a:t>
            </a:r>
          </a:p>
          <a:p>
            <a:pPr>
              <a:buFontTx/>
              <a:buChar char="•"/>
            </a:pPr>
            <a:r>
              <a:rPr lang="en-US" altLang="tr-TR" sz="1600" b="1"/>
              <a:t>Multiple</a:t>
            </a:r>
            <a:r>
              <a:rPr lang="en-US" altLang="tr-TR" sz="1600"/>
              <a:t> </a:t>
            </a:r>
            <a:r>
              <a:rPr lang="en-US" altLang="tr-TR" sz="1600" b="1"/>
              <a:t>samples</a:t>
            </a:r>
            <a:r>
              <a:rPr lang="en-US" altLang="tr-TR" sz="1600"/>
              <a:t> </a:t>
            </a:r>
            <a:r>
              <a:rPr lang="en-US" altLang="tr-TR" sz="1600" b="1"/>
              <a:t>Learning</a:t>
            </a:r>
            <a:r>
              <a:rPr lang="en-US" altLang="tr-TR" sz="1600"/>
              <a:t> </a:t>
            </a:r>
            <a:r>
              <a:rPr lang="en-US" altLang="tr-TR" sz="900">
                <a:solidFill>
                  <a:schemeClr val="bg2"/>
                </a:solidFill>
              </a:rPr>
              <a:t>(Multiple Instance Learning) </a:t>
            </a:r>
            <a:endParaRPr lang="tr-TR" altLang="tr-TR" sz="900">
              <a:solidFill>
                <a:schemeClr val="bg2"/>
              </a:solidFill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5329238" y="549275"/>
            <a:ext cx="3779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CC0000"/>
                </a:solidFill>
              </a:rPr>
              <a:t>kinds of AI algorithm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11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-36513" y="1989138"/>
            <a:ext cx="2124076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411413" y="26035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chemeClr val="accent2"/>
                </a:solidFill>
              </a:rPr>
              <a:t>DataBase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411413" y="1125538"/>
            <a:ext cx="6553200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800" b="1"/>
              <a:t>A database is </a:t>
            </a:r>
            <a:endParaRPr lang="tr-TR" altLang="tr-TR" sz="2800" b="1"/>
          </a:p>
          <a:p>
            <a:pPr>
              <a:spcBef>
                <a:spcPct val="50000"/>
              </a:spcBef>
            </a:pPr>
            <a:r>
              <a:rPr lang="tr-TR" altLang="tr-TR" sz="2800" b="1"/>
              <a:t>         </a:t>
            </a:r>
            <a:r>
              <a:rPr lang="en-US" altLang="tr-TR" sz="2800" b="1"/>
              <a:t>an organized collection of </a:t>
            </a:r>
            <a:r>
              <a:rPr lang="en-US" altLang="tr-TR" sz="2800" b="1">
                <a:solidFill>
                  <a:schemeClr val="accent2"/>
                </a:solidFill>
              </a:rPr>
              <a:t>data</a:t>
            </a:r>
            <a:r>
              <a:rPr lang="en-US" altLang="tr-TR" sz="2800" b="1"/>
              <a:t>.</a:t>
            </a:r>
            <a:endParaRPr lang="tr-TR" altLang="tr-TR" sz="2800" b="1"/>
          </a:p>
          <a:p>
            <a:pPr>
              <a:spcBef>
                <a:spcPct val="50000"/>
              </a:spcBef>
            </a:pPr>
            <a:endParaRPr lang="tr-TR" altLang="tr-TR" sz="2800" b="1"/>
          </a:p>
          <a:p>
            <a:pPr>
              <a:spcBef>
                <a:spcPct val="50000"/>
              </a:spcBef>
            </a:pPr>
            <a:r>
              <a:rPr lang="tr-TR" altLang="tr-TR" sz="2000" b="1">
                <a:solidFill>
                  <a:srgbClr val="000066"/>
                </a:solidFill>
              </a:rPr>
              <a:t>A database is a collection of information that is organized so that it can easily be accessed, managed, and updated. The data are typically organized to model relevant aspects of reality in a way that supports processes requiring this information.  </a:t>
            </a: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12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68538" y="2492375"/>
            <a:ext cx="655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/>
              <a:t>STORE                                           RESTORE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-36513" y="1989138"/>
            <a:ext cx="2124076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411413" y="26035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chemeClr val="accent2"/>
                </a:solidFill>
              </a:rPr>
              <a:t>DataBase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4460" name="Picture 12" descr="storage-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1871662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4" name="Picture 16" descr="image_res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005263"/>
            <a:ext cx="1800225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6" name="Picture 18" descr="data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09700"/>
            <a:ext cx="201612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6588125" y="2205038"/>
            <a:ext cx="17287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2843213" y="2205038"/>
            <a:ext cx="17287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13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-36513" y="1989138"/>
            <a:ext cx="2124076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411413" y="26035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chemeClr val="accent2"/>
                </a:solidFill>
              </a:rPr>
              <a:t>DataBase</a:t>
            </a: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339975" y="1484313"/>
            <a:ext cx="6192838" cy="2016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altLang="tr-T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 Find all credit applicants with last name of Smith.</a:t>
            </a:r>
            <a:endParaRPr lang="tr-TR" altLang="tr-TR" sz="2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tr-TR" sz="2100"/>
              <a:t> </a:t>
            </a:r>
            <a:r>
              <a:rPr lang="en-US" altLang="tr-T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Identify customers who have purchased more than $10,000 in the last month.</a:t>
            </a:r>
            <a:r>
              <a:rPr lang="en-US" altLang="tr-TR" sz="2100">
                <a:solidFill>
                  <a:schemeClr val="folHlink"/>
                </a:solidFill>
              </a:rPr>
              <a:t>   </a:t>
            </a:r>
            <a:endParaRPr lang="tr-TR" altLang="tr-TR" sz="2100">
              <a:solidFill>
                <a:schemeClr val="folHlink"/>
              </a:solidFill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en-US" altLang="tr-TR" sz="2100"/>
              <a:t> </a:t>
            </a:r>
            <a:r>
              <a:rPr lang="en-US" altLang="tr-T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Find all customers who have purchased milk</a:t>
            </a:r>
          </a:p>
          <a:p>
            <a:pPr lvl="1">
              <a:buFont typeface="Arial" panose="020B0604020202020204" pitchFamily="34" charset="0"/>
              <a:buChar char="–"/>
            </a:pPr>
            <a:endParaRPr lang="en-US" altLang="tr-TR" sz="21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altLang="tr-TR" sz="2100">
              <a:solidFill>
                <a:schemeClr val="folHlink"/>
              </a:solidFill>
            </a:endParaRPr>
          </a:p>
        </p:txBody>
      </p:sp>
      <p:pic>
        <p:nvPicPr>
          <p:cNvPr id="101392" name="Picture 16" descr="800px-Database_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852738"/>
            <a:ext cx="687546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14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-36513" y="1989138"/>
            <a:ext cx="2124076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2414" name="Picture 14" descr="database-concept-660x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33115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6" name="Picture 16" descr="database_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6510338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2339975" y="5084763"/>
            <a:ext cx="64801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000066"/>
                </a:solidFill>
              </a:rPr>
              <a:t>There are a lot of datas. These occur at result of  processing registers.</a:t>
            </a:r>
            <a:br>
              <a:rPr lang="tr-TR" altLang="tr-TR" sz="2800" b="1">
                <a:solidFill>
                  <a:srgbClr val="000066"/>
                </a:solidFill>
              </a:rPr>
            </a:br>
            <a:r>
              <a:rPr lang="tr-TR" altLang="tr-TR" sz="2800" b="1">
                <a:solidFill>
                  <a:srgbClr val="000066"/>
                </a:solidFill>
              </a:rPr>
              <a:t>DB is lists of datas.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15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-36513" y="1989138"/>
            <a:ext cx="2124076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411413" y="26035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chemeClr val="accent2"/>
                </a:solidFill>
              </a:rPr>
              <a:t>DataBase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3437" name="Picture 13" descr="database-contents-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66246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124075" y="1700213"/>
            <a:ext cx="7019925" cy="46085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16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-36513" y="2420938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87051" name="Picture 11" descr="knowledge-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18732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2" name="Rectangle 12"/>
          <p:cNvSpPr>
            <a:spLocks noChangeArrowheads="1"/>
          </p:cNvSpPr>
          <p:nvPr/>
        </p:nvSpPr>
        <p:spPr bwMode="gray">
          <a:xfrm>
            <a:off x="4859338" y="620713"/>
            <a:ext cx="3933825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tr-TR" sz="1800" b="1"/>
              <a:t>More data is generated:</a:t>
            </a:r>
          </a:p>
          <a:p>
            <a:pPr lvl="1"/>
            <a:r>
              <a:rPr lang="en-US" altLang="tr-TR" sz="1600"/>
              <a:t>Bank, telecom, other business transactions ...</a:t>
            </a:r>
          </a:p>
          <a:p>
            <a:pPr lvl="1"/>
            <a:r>
              <a:rPr lang="en-US" altLang="tr-TR" sz="1600"/>
              <a:t>Scientific Data: astronomy, biology, etc</a:t>
            </a:r>
          </a:p>
          <a:p>
            <a:pPr lvl="1"/>
            <a:r>
              <a:rPr lang="en-US" altLang="tr-TR" sz="1600"/>
              <a:t>Web, text, and e-commerce </a:t>
            </a:r>
            <a:endParaRPr lang="ru-RU" altLang="tr-TR" sz="1600"/>
          </a:p>
          <a:p>
            <a:r>
              <a:rPr lang="en-US" altLang="tr-TR" sz="1800" b="1"/>
              <a:t>More data is captured:</a:t>
            </a:r>
          </a:p>
          <a:p>
            <a:pPr lvl="1"/>
            <a:r>
              <a:rPr lang="en-US" altLang="tr-TR" sz="1600"/>
              <a:t>Storage technology faster and cheaper</a:t>
            </a:r>
          </a:p>
          <a:p>
            <a:pPr lvl="1"/>
            <a:r>
              <a:rPr lang="en-US" altLang="tr-TR" sz="1600"/>
              <a:t>DBMS capable of handling bigger DB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17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-36513" y="2420938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339975" y="333375"/>
            <a:ext cx="6624638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320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1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690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7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27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84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4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69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tr-TR" sz="2000" b="1"/>
              <a:t>In general, a knowledge base is a centralized repository for information: a public library, a database of related information about a particular subject, and</a:t>
            </a:r>
            <a:r>
              <a:rPr lang="tr-TR" altLang="tr-TR" sz="2000" b="1"/>
              <a:t/>
            </a:r>
            <a:br>
              <a:rPr lang="tr-TR" altLang="tr-TR" sz="2000" b="1"/>
            </a:br>
            <a:r>
              <a:rPr lang="tr-TR" altLang="tr-TR" sz="2000" b="1"/>
              <a:t>                                 </a:t>
            </a:r>
            <a:br>
              <a:rPr lang="tr-TR" altLang="tr-TR" sz="2000" b="1"/>
            </a:br>
            <a:endParaRPr lang="tr-TR" altLang="tr-TR" sz="2000" b="1"/>
          </a:p>
          <a:p>
            <a:pPr lvl="1">
              <a:spcBef>
                <a:spcPct val="50000"/>
              </a:spcBef>
            </a:pPr>
            <a:r>
              <a:rPr lang="en-US" altLang="tr-TR" sz="2000" b="1"/>
              <a:t>could all be considered to be examples of knowledge bases. </a:t>
            </a:r>
            <a:endParaRPr lang="tr-TR" altLang="tr-TR" sz="2000" b="1"/>
          </a:p>
          <a:p>
            <a:pPr>
              <a:spcBef>
                <a:spcPct val="50000"/>
              </a:spcBef>
            </a:pPr>
            <a:endParaRPr lang="tr-TR" altLang="tr-TR" sz="2000" b="1"/>
          </a:p>
          <a:p>
            <a:pPr>
              <a:spcBef>
                <a:spcPct val="50000"/>
              </a:spcBef>
            </a:pPr>
            <a:r>
              <a:rPr lang="en-US" altLang="tr-TR" sz="2000" b="1"/>
              <a:t>In relation to tnformation technology (IT), a knowledge base is a machine-readable resource for the dissemination of information, generally online or with the capacity to be put online. An integral component of knowledge management systems, a knowledge base is used to optimize information collection, organization, and retrieval for an organization, or for the general public.</a:t>
            </a:r>
            <a:endParaRPr lang="tr-TR" altLang="tr-TR" sz="2000" b="1"/>
          </a:p>
        </p:txBody>
      </p:sp>
      <p:pic>
        <p:nvPicPr>
          <p:cNvPr id="106506" name="Picture 10" descr="knowledge-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18732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8" name="Picture 12" descr="googl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3887788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18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339975" y="619125"/>
            <a:ext cx="4968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3200" b="1">
                <a:solidFill>
                  <a:srgbClr val="CC0000"/>
                </a:solidFill>
              </a:rPr>
              <a:t>algorithm</a:t>
            </a:r>
            <a:endParaRPr lang="tr-TR" altLang="tr-TR" sz="3200" b="1">
              <a:solidFill>
                <a:srgbClr val="CC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555875" y="1195388"/>
            <a:ext cx="63801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tr-TR" sz="2800"/>
              <a:t>In mathematics and computer science, </a:t>
            </a:r>
            <a:endParaRPr lang="tr-TR" altLang="tr-TR" sz="2800"/>
          </a:p>
          <a:p>
            <a:pPr algn="r"/>
            <a:r>
              <a:rPr lang="en-US" altLang="tr-TR" sz="2800"/>
              <a:t>an algorithm is a step-by-step </a:t>
            </a:r>
            <a:endParaRPr lang="tr-TR" altLang="tr-TR" sz="2800"/>
          </a:p>
          <a:p>
            <a:pPr algn="r"/>
            <a:r>
              <a:rPr lang="en-US" altLang="tr-TR" sz="2800"/>
              <a:t>procedure for calculations.</a:t>
            </a:r>
            <a:endParaRPr lang="tr-TR" altLang="tr-TR" sz="280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484438" y="2924175"/>
            <a:ext cx="5689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 sz="2800"/>
          </a:p>
          <a:p>
            <a:r>
              <a:rPr lang="en-US" altLang="tr-TR" sz="2800"/>
              <a:t>Algorithms are used for </a:t>
            </a:r>
            <a:r>
              <a:rPr lang="en-US" altLang="tr-TR" sz="3200" b="1">
                <a:solidFill>
                  <a:srgbClr val="CC0000"/>
                </a:solidFill>
              </a:rPr>
              <a:t>calculation</a:t>
            </a:r>
            <a:r>
              <a:rPr lang="en-US" altLang="tr-TR" sz="2800"/>
              <a:t>, </a:t>
            </a:r>
            <a:endParaRPr lang="tr-TR" altLang="tr-TR" sz="2800"/>
          </a:p>
          <a:p>
            <a:r>
              <a:rPr lang="en-US" altLang="tr-TR" sz="3200" b="1">
                <a:solidFill>
                  <a:srgbClr val="CC0000"/>
                </a:solidFill>
              </a:rPr>
              <a:t>data processing</a:t>
            </a:r>
            <a:r>
              <a:rPr lang="en-US" altLang="tr-TR" sz="2800"/>
              <a:t>, and </a:t>
            </a:r>
            <a:endParaRPr lang="tr-TR" altLang="tr-TR" sz="2800"/>
          </a:p>
          <a:p>
            <a:r>
              <a:rPr lang="en-US" altLang="tr-TR" sz="3200" b="1">
                <a:solidFill>
                  <a:srgbClr val="CC0000"/>
                </a:solidFill>
              </a:rPr>
              <a:t>automated reasoning</a:t>
            </a:r>
            <a:r>
              <a:rPr lang="en-US" altLang="tr-TR" sz="2800"/>
              <a:t>.</a:t>
            </a:r>
            <a:endParaRPr lang="tr-TR" altLang="tr-TR" sz="2800"/>
          </a:p>
          <a:p>
            <a:endParaRPr lang="tr-TR" altLang="tr-TR" sz="280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-36513" y="2420938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2339975" y="1628775"/>
            <a:ext cx="6553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2800" b="1"/>
              <a:t>A collection of knowledge in the form of subject-problem-solution information that pertains to a specific topic or subject of interest. </a:t>
            </a:r>
            <a:endParaRPr lang="tr-TR" altLang="tr-TR" sz="2800" b="1"/>
          </a:p>
          <a:p>
            <a:endParaRPr lang="tr-TR" altLang="tr-TR" sz="2800" b="1"/>
          </a:p>
          <a:p>
            <a:r>
              <a:rPr lang="en-US" altLang="tr-TR" sz="2800" b="1"/>
              <a:t>The data is typically stored in a searchable database. One popular example of a knowledge base is the </a:t>
            </a:r>
            <a:r>
              <a:rPr lang="en-US" altLang="tr-TR" sz="2800" b="1">
                <a:solidFill>
                  <a:srgbClr val="000066"/>
                </a:solidFill>
              </a:rPr>
              <a:t>Microsoft Help &amp; Support Knowledge Base.</a:t>
            </a:r>
            <a:endParaRPr lang="tr-TR" altLang="tr-TR" sz="2800" b="1">
              <a:solidFill>
                <a:srgbClr val="000066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19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-36513" y="2420938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411413" y="26035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chemeClr val="accent2"/>
                </a:solidFill>
              </a:rPr>
              <a:t>Knowledge Base (KLOG)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411413" y="1196975"/>
            <a:ext cx="6264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/>
              <a:t>A knowledge base is a database used for knowledge sharing and management. </a:t>
            </a:r>
          </a:p>
        </p:txBody>
      </p:sp>
      <p:sp>
        <p:nvSpPr>
          <p:cNvPr id="107538" name="AutoShape 18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39" name="AutoShape 19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0" name="AutoShape 20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1" name="AutoShape 21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2" name="AutoShape 22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3" name="AutoShape 23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4" name="AutoShape 24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5" name="AutoShape 25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6" name="AutoShape 26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7" name="AutoShape 27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8" name="AutoShape 28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49" name="AutoShape 29" descr="knwoedgebase-vs-database"/>
          <p:cNvSpPr>
            <a:spLocks noChangeAspect="1" noChangeArrowheads="1"/>
          </p:cNvSpPr>
          <p:nvPr/>
        </p:nvSpPr>
        <p:spPr bwMode="auto">
          <a:xfrm>
            <a:off x="3924300" y="4291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50" name="Rectangle 30"/>
          <p:cNvSpPr>
            <a:spLocks noChangeArrowheads="1"/>
          </p:cNvSpPr>
          <p:nvPr/>
        </p:nvSpPr>
        <p:spPr bwMode="auto">
          <a:xfrm>
            <a:off x="3924300" y="42910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/>
              <a:t/>
            </a:r>
            <a:br>
              <a:rPr lang="tr-TR" altLang="tr-TR"/>
            </a:br>
            <a:endParaRPr lang="tr-TR" altLang="tr-TR"/>
          </a:p>
        </p:txBody>
      </p:sp>
      <p:pic>
        <p:nvPicPr>
          <p:cNvPr id="107552" name="Picture 32" descr="slide-5-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170488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20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-36513" y="2420938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5481" name="Picture 9" descr="slide-4-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01992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21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2339975" y="1125538"/>
            <a:ext cx="64087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2800"/>
              <a:t>Data Mining is:</a:t>
            </a:r>
          </a:p>
          <a:p>
            <a:pPr lvl="1" algn="l"/>
            <a:r>
              <a:rPr lang="en-US" altLang="tr-TR" sz="2400">
                <a:latin typeface="Comic Sans MS" panose="030F0702030302020204" pitchFamily="66" charset="0"/>
              </a:rPr>
              <a:t>(1) The efficient discovery of previously unknown, valid, potentially useful, understandable patterns in large datasets</a:t>
            </a:r>
          </a:p>
          <a:p>
            <a:pPr lvl="1" algn="l"/>
            <a:endParaRPr lang="en-US" altLang="tr-TR" sz="2400">
              <a:latin typeface="Comic Sans MS" panose="030F0702030302020204" pitchFamily="66" charset="0"/>
            </a:endParaRPr>
          </a:p>
          <a:p>
            <a:pPr lvl="1" algn="l"/>
            <a:r>
              <a:rPr lang="en-US" altLang="tr-TR" sz="2400">
                <a:latin typeface="Comic Sans MS" panose="030F0702030302020204" pitchFamily="66" charset="0"/>
              </a:rPr>
              <a:t>(2) The analysis of (often large) observational data sets to find unsuspected relationships and to summarize the data in novel ways that are both understandable and useful to the data owner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22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8" name="Picture 14" descr="database-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97425"/>
            <a:ext cx="35290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286000" y="1268413"/>
            <a:ext cx="60309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2400"/>
              <a:t>Data mining is integral part of </a:t>
            </a:r>
            <a:r>
              <a:rPr lang="en-US" altLang="tr-TR" sz="2400" b="1"/>
              <a:t>knowledge discovery in databases (KDD),</a:t>
            </a:r>
            <a:r>
              <a:rPr lang="en-US" altLang="tr-TR" sz="2400"/>
              <a:t> which is the overall process of converting raw data into useful information. </a:t>
            </a:r>
            <a:endParaRPr lang="tr-TR" altLang="tr-TR" sz="2400"/>
          </a:p>
          <a:p>
            <a:endParaRPr lang="tr-TR" altLang="tr-TR" sz="2400"/>
          </a:p>
          <a:p>
            <a:endParaRPr lang="tr-TR" altLang="tr-TR" sz="2400"/>
          </a:p>
          <a:p>
            <a:r>
              <a:rPr lang="en-US" altLang="tr-TR" sz="2400"/>
              <a:t>This process consists of series of transformation steps from preprocessing to postprocessing of data mining results</a:t>
            </a:r>
            <a:r>
              <a:rPr lang="tr-TR" altLang="tr-TR" sz="2400"/>
              <a:t>.</a:t>
            </a:r>
            <a:endParaRPr lang="en-US" altLang="tr-TR" sz="2400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23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6813" name="Line 77"/>
          <p:cNvSpPr>
            <a:spLocks noChangeShapeType="1"/>
          </p:cNvSpPr>
          <p:nvPr/>
        </p:nvSpPr>
        <p:spPr bwMode="auto">
          <a:xfrm flipV="1">
            <a:off x="4068763" y="6477000"/>
            <a:ext cx="4716462" cy="1588"/>
          </a:xfrm>
          <a:prstGeom prst="line">
            <a:avLst/>
          </a:prstGeom>
          <a:noFill/>
          <a:ln w="50800">
            <a:solidFill>
              <a:srgbClr val="60C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14" name="Line 78"/>
          <p:cNvSpPr>
            <a:spLocks noChangeShapeType="1"/>
          </p:cNvSpPr>
          <p:nvPr/>
        </p:nvSpPr>
        <p:spPr bwMode="auto">
          <a:xfrm flipH="1">
            <a:off x="8731250" y="2370138"/>
            <a:ext cx="1588" cy="3611562"/>
          </a:xfrm>
          <a:prstGeom prst="line">
            <a:avLst/>
          </a:prstGeom>
          <a:noFill/>
          <a:ln w="25400">
            <a:solidFill>
              <a:srgbClr val="60C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15" name="Line 79"/>
          <p:cNvSpPr>
            <a:spLocks noChangeShapeType="1"/>
          </p:cNvSpPr>
          <p:nvPr/>
        </p:nvSpPr>
        <p:spPr bwMode="auto">
          <a:xfrm flipH="1">
            <a:off x="3013075" y="5664200"/>
            <a:ext cx="7938" cy="722313"/>
          </a:xfrm>
          <a:prstGeom prst="line">
            <a:avLst/>
          </a:prstGeom>
          <a:noFill/>
          <a:ln w="25400">
            <a:solidFill>
              <a:srgbClr val="60C900"/>
            </a:solidFill>
            <a:prstDash val="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16" name="Line 80"/>
          <p:cNvSpPr>
            <a:spLocks noChangeShapeType="1"/>
          </p:cNvSpPr>
          <p:nvPr/>
        </p:nvSpPr>
        <p:spPr bwMode="auto">
          <a:xfrm>
            <a:off x="4437063" y="4425950"/>
            <a:ext cx="1587" cy="1819275"/>
          </a:xfrm>
          <a:prstGeom prst="line">
            <a:avLst/>
          </a:prstGeom>
          <a:noFill/>
          <a:ln w="25400">
            <a:solidFill>
              <a:srgbClr val="60C900"/>
            </a:solidFill>
            <a:prstDash val="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17" name="Line 81"/>
          <p:cNvSpPr>
            <a:spLocks noChangeShapeType="1"/>
          </p:cNvSpPr>
          <p:nvPr/>
        </p:nvSpPr>
        <p:spPr bwMode="auto">
          <a:xfrm>
            <a:off x="5710238" y="3694113"/>
            <a:ext cx="6350" cy="2506662"/>
          </a:xfrm>
          <a:prstGeom prst="line">
            <a:avLst/>
          </a:prstGeom>
          <a:noFill/>
          <a:ln w="25400">
            <a:solidFill>
              <a:srgbClr val="60C900"/>
            </a:solidFill>
            <a:prstDash val="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18" name="Line 82"/>
          <p:cNvSpPr>
            <a:spLocks noChangeShapeType="1"/>
          </p:cNvSpPr>
          <p:nvPr/>
        </p:nvSpPr>
        <p:spPr bwMode="auto">
          <a:xfrm>
            <a:off x="7248525" y="2957513"/>
            <a:ext cx="1588" cy="3032125"/>
          </a:xfrm>
          <a:prstGeom prst="line">
            <a:avLst/>
          </a:prstGeom>
          <a:noFill/>
          <a:ln w="25400">
            <a:solidFill>
              <a:srgbClr val="60C900"/>
            </a:solidFill>
            <a:prstDash val="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19" name="Line 83"/>
          <p:cNvSpPr>
            <a:spLocks noChangeShapeType="1"/>
          </p:cNvSpPr>
          <p:nvPr/>
        </p:nvSpPr>
        <p:spPr bwMode="auto">
          <a:xfrm>
            <a:off x="2635250" y="2297113"/>
            <a:ext cx="1588" cy="1603375"/>
          </a:xfrm>
          <a:prstGeom prst="line">
            <a:avLst/>
          </a:prstGeom>
          <a:noFill/>
          <a:ln w="25400">
            <a:solidFill>
              <a:srgbClr val="60C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20" name="Line 84"/>
          <p:cNvSpPr>
            <a:spLocks noChangeShapeType="1"/>
          </p:cNvSpPr>
          <p:nvPr/>
        </p:nvSpPr>
        <p:spPr bwMode="auto">
          <a:xfrm flipV="1">
            <a:off x="4083050" y="4033838"/>
            <a:ext cx="655638" cy="342900"/>
          </a:xfrm>
          <a:prstGeom prst="line">
            <a:avLst/>
          </a:prstGeom>
          <a:noFill/>
          <a:ln w="25400">
            <a:solidFill>
              <a:srgbClr val="60C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21" name="Line 85"/>
          <p:cNvSpPr>
            <a:spLocks noChangeShapeType="1"/>
          </p:cNvSpPr>
          <p:nvPr/>
        </p:nvSpPr>
        <p:spPr bwMode="auto">
          <a:xfrm flipV="1">
            <a:off x="5541963" y="3500438"/>
            <a:ext cx="425450" cy="220662"/>
          </a:xfrm>
          <a:prstGeom prst="line">
            <a:avLst/>
          </a:prstGeom>
          <a:noFill/>
          <a:ln w="25400">
            <a:solidFill>
              <a:srgbClr val="60C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22" name="Line 86"/>
          <p:cNvSpPr>
            <a:spLocks noChangeShapeType="1"/>
          </p:cNvSpPr>
          <p:nvPr/>
        </p:nvSpPr>
        <p:spPr bwMode="auto">
          <a:xfrm flipV="1">
            <a:off x="6924675" y="2697163"/>
            <a:ext cx="425450" cy="2222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23" name="Rectangle 87"/>
          <p:cNvSpPr>
            <a:spLocks noChangeArrowheads="1"/>
          </p:cNvSpPr>
          <p:nvPr/>
        </p:nvSpPr>
        <p:spPr bwMode="auto">
          <a:xfrm>
            <a:off x="3500438" y="2478088"/>
            <a:ext cx="1049337" cy="252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24" name="Rectangle 88"/>
          <p:cNvSpPr>
            <a:spLocks noChangeArrowheads="1"/>
          </p:cNvSpPr>
          <p:nvPr/>
        </p:nvSpPr>
        <p:spPr bwMode="auto">
          <a:xfrm>
            <a:off x="3548063" y="1454150"/>
            <a:ext cx="4645025" cy="392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825" name="Line 89"/>
          <p:cNvSpPr>
            <a:spLocks noChangeShapeType="1"/>
          </p:cNvSpPr>
          <p:nvPr/>
        </p:nvSpPr>
        <p:spPr bwMode="auto">
          <a:xfrm flipV="1">
            <a:off x="8493125" y="1920875"/>
            <a:ext cx="542925" cy="311150"/>
          </a:xfrm>
          <a:prstGeom prst="line">
            <a:avLst/>
          </a:prstGeom>
          <a:noFill/>
          <a:ln w="25400">
            <a:solidFill>
              <a:srgbClr val="60C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16826" name="Group 90"/>
          <p:cNvGrpSpPr>
            <a:grpSpLocks/>
          </p:cNvGrpSpPr>
          <p:nvPr/>
        </p:nvGrpSpPr>
        <p:grpSpPr bwMode="auto">
          <a:xfrm>
            <a:off x="6089650" y="2857500"/>
            <a:ext cx="784225" cy="1495425"/>
            <a:chOff x="2911" y="1661"/>
            <a:chExt cx="605" cy="1063"/>
          </a:xfrm>
        </p:grpSpPr>
        <p:sp>
          <p:nvSpPr>
            <p:cNvPr id="116827" name="Rectangle 91"/>
            <p:cNvSpPr>
              <a:spLocks noChangeArrowheads="1"/>
            </p:cNvSpPr>
            <p:nvPr/>
          </p:nvSpPr>
          <p:spPr bwMode="auto">
            <a:xfrm>
              <a:off x="2911" y="1661"/>
              <a:ext cx="603" cy="8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28" name="Rectangle 92"/>
            <p:cNvSpPr>
              <a:spLocks noChangeArrowheads="1"/>
            </p:cNvSpPr>
            <p:nvPr/>
          </p:nvSpPr>
          <p:spPr bwMode="auto">
            <a:xfrm>
              <a:off x="2911" y="1751"/>
              <a:ext cx="60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16829" name="Group 93"/>
            <p:cNvGrpSpPr>
              <a:grpSpLocks/>
            </p:cNvGrpSpPr>
            <p:nvPr/>
          </p:nvGrpSpPr>
          <p:grpSpPr bwMode="auto">
            <a:xfrm>
              <a:off x="2934" y="1752"/>
              <a:ext cx="582" cy="972"/>
              <a:chOff x="2934" y="1752"/>
              <a:chExt cx="582" cy="972"/>
            </a:xfrm>
          </p:grpSpPr>
          <p:sp>
            <p:nvSpPr>
              <p:cNvPr id="116830" name="Rectangle 94"/>
              <p:cNvSpPr>
                <a:spLocks noChangeArrowheads="1"/>
              </p:cNvSpPr>
              <p:nvPr/>
            </p:nvSpPr>
            <p:spPr bwMode="auto">
              <a:xfrm>
                <a:off x="2934" y="1752"/>
                <a:ext cx="260" cy="9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tr-TR" sz="1400">
                    <a:latin typeface="Times New Roman" panose="02020603050405020304" pitchFamily="18" charset="0"/>
                  </a:rPr>
                  <a:t>__</a:t>
                </a:r>
              </a:p>
              <a:p>
                <a:pPr eaLnBrk="0" hangingPunct="0"/>
                <a:r>
                  <a:rPr lang="en-US" altLang="tr-TR" sz="1400">
                    <a:latin typeface="Times New Roman" panose="02020603050405020304" pitchFamily="18" charset="0"/>
                  </a:rPr>
                  <a:t>____</a:t>
                </a:r>
              </a:p>
            </p:txBody>
          </p:sp>
          <p:sp>
            <p:nvSpPr>
              <p:cNvPr id="116831" name="Rectangle 95"/>
              <p:cNvSpPr>
                <a:spLocks noChangeArrowheads="1"/>
              </p:cNvSpPr>
              <p:nvPr/>
            </p:nvSpPr>
            <p:spPr bwMode="auto">
              <a:xfrm>
                <a:off x="3095" y="1752"/>
                <a:ext cx="260" cy="9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tr-TR" sz="1400">
                    <a:latin typeface="Times New Roman" panose="02020603050405020304" pitchFamily="18" charset="0"/>
                  </a:rPr>
                  <a:t>__</a:t>
                </a:r>
              </a:p>
              <a:p>
                <a:pPr eaLnBrk="0" hangingPunct="0"/>
                <a:r>
                  <a:rPr lang="en-US" altLang="tr-TR" sz="1400">
                    <a:latin typeface="Times New Roman" panose="02020603050405020304" pitchFamily="18" charset="0"/>
                  </a:rPr>
                  <a:t>____</a:t>
                </a:r>
              </a:p>
            </p:txBody>
          </p:sp>
          <p:sp>
            <p:nvSpPr>
              <p:cNvPr id="116832" name="Rectangle 96"/>
              <p:cNvSpPr>
                <a:spLocks noChangeArrowheads="1"/>
              </p:cNvSpPr>
              <p:nvPr/>
            </p:nvSpPr>
            <p:spPr bwMode="auto">
              <a:xfrm>
                <a:off x="3256" y="1752"/>
                <a:ext cx="260" cy="9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tr-TR" sz="1400">
                    <a:latin typeface="Times New Roman" panose="02020603050405020304" pitchFamily="18" charset="0"/>
                  </a:rPr>
                  <a:t>__</a:t>
                </a:r>
              </a:p>
              <a:p>
                <a:pPr eaLnBrk="0" hangingPunct="0"/>
                <a:r>
                  <a:rPr lang="en-US" altLang="tr-TR" sz="1400">
                    <a:latin typeface="Times New Roman" panose="02020603050405020304" pitchFamily="18" charset="0"/>
                  </a:rPr>
                  <a:t>____</a:t>
                </a:r>
              </a:p>
            </p:txBody>
          </p:sp>
        </p:grpSp>
      </p:grpSp>
      <p:sp>
        <p:nvSpPr>
          <p:cNvPr id="116833" name="Rectangle 97"/>
          <p:cNvSpPr>
            <a:spLocks noChangeArrowheads="1"/>
          </p:cNvSpPr>
          <p:nvPr/>
        </p:nvSpPr>
        <p:spPr bwMode="auto">
          <a:xfrm>
            <a:off x="5776913" y="3905250"/>
            <a:ext cx="1803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tr-TR" sz="2000" b="1"/>
              <a:t>Transformed </a:t>
            </a:r>
          </a:p>
          <a:p>
            <a:pPr algn="ctr" eaLnBrk="0" hangingPunct="0"/>
            <a:r>
              <a:rPr lang="en-US" altLang="tr-TR" sz="2000" b="1"/>
              <a:t>Data</a:t>
            </a:r>
          </a:p>
        </p:txBody>
      </p:sp>
      <p:grpSp>
        <p:nvGrpSpPr>
          <p:cNvPr id="116834" name="Group 98"/>
          <p:cNvGrpSpPr>
            <a:grpSpLocks/>
          </p:cNvGrpSpPr>
          <p:nvPr/>
        </p:nvGrpSpPr>
        <p:grpSpPr bwMode="auto">
          <a:xfrm>
            <a:off x="7453313" y="2287588"/>
            <a:ext cx="1196975" cy="1655762"/>
            <a:chOff x="3723" y="1302"/>
            <a:chExt cx="923" cy="1178"/>
          </a:xfrm>
        </p:grpSpPr>
        <p:graphicFrame>
          <p:nvGraphicFramePr>
            <p:cNvPr id="116835" name="Object 9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789" y="1302"/>
            <a:ext cx="782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70" name="ClipArt" r:id="rId3" imgW="1239480" imgH="685800" progId="MS_ClipArt_Gallery.2">
                    <p:embed/>
                  </p:oleObj>
                </mc:Choice>
                <mc:Fallback>
                  <p:oleObj name="ClipArt" r:id="rId3" imgW="1239480" imgH="685800" progId="MS_ClipArt_Gallery.2">
                    <p:embed/>
                    <p:pic>
                      <p:nvPicPr>
                        <p:cNvPr id="0" name="Object 9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9" y="1302"/>
                          <a:ext cx="782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836" name="Rectangle 100"/>
            <p:cNvSpPr>
              <a:spLocks noChangeArrowheads="1"/>
            </p:cNvSpPr>
            <p:nvPr/>
          </p:nvSpPr>
          <p:spPr bwMode="auto">
            <a:xfrm>
              <a:off x="3723" y="1766"/>
              <a:ext cx="923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tr-TR" sz="2000" b="1"/>
                <a:t>Patterns</a:t>
              </a:r>
            </a:p>
            <a:p>
              <a:pPr algn="ctr" eaLnBrk="0" hangingPunct="0"/>
              <a:r>
                <a:rPr lang="en-US" altLang="tr-TR" sz="2000" b="1"/>
                <a:t>and </a:t>
              </a:r>
            </a:p>
            <a:p>
              <a:pPr algn="ctr" eaLnBrk="0" hangingPunct="0"/>
              <a:r>
                <a:rPr lang="en-US" altLang="tr-TR" sz="2000" b="1"/>
                <a:t>Rules</a:t>
              </a:r>
            </a:p>
          </p:txBody>
        </p:sp>
      </p:grpSp>
      <p:grpSp>
        <p:nvGrpSpPr>
          <p:cNvPr id="116837" name="Group 101"/>
          <p:cNvGrpSpPr>
            <a:grpSpLocks/>
          </p:cNvGrpSpPr>
          <p:nvPr/>
        </p:nvGrpSpPr>
        <p:grpSpPr bwMode="auto">
          <a:xfrm>
            <a:off x="4697413" y="3470275"/>
            <a:ext cx="427037" cy="493713"/>
            <a:chOff x="2085" y="2047"/>
            <a:chExt cx="329" cy="351"/>
          </a:xfrm>
        </p:grpSpPr>
        <p:sp>
          <p:nvSpPr>
            <p:cNvPr id="116838" name="Rectangle 102"/>
            <p:cNvSpPr>
              <a:spLocks noChangeArrowheads="1"/>
            </p:cNvSpPr>
            <p:nvPr/>
          </p:nvSpPr>
          <p:spPr bwMode="auto">
            <a:xfrm>
              <a:off x="2088" y="2089"/>
              <a:ext cx="326" cy="26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39" name="Oval 103"/>
            <p:cNvSpPr>
              <a:spLocks noChangeArrowheads="1"/>
            </p:cNvSpPr>
            <p:nvPr/>
          </p:nvSpPr>
          <p:spPr bwMode="auto">
            <a:xfrm>
              <a:off x="2085" y="2290"/>
              <a:ext cx="327" cy="108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40" name="Oval 104"/>
            <p:cNvSpPr>
              <a:spLocks noChangeArrowheads="1"/>
            </p:cNvSpPr>
            <p:nvPr/>
          </p:nvSpPr>
          <p:spPr bwMode="auto">
            <a:xfrm>
              <a:off x="2092" y="2047"/>
              <a:ext cx="318" cy="75"/>
            </a:xfrm>
            <a:prstGeom prst="ellipse">
              <a:avLst/>
            </a:prstGeom>
            <a:solidFill>
              <a:srgbClr val="3399FF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16841" name="Rectangle 105"/>
          <p:cNvSpPr>
            <a:spLocks noChangeArrowheads="1"/>
          </p:cNvSpPr>
          <p:nvPr/>
        </p:nvSpPr>
        <p:spPr bwMode="auto">
          <a:xfrm>
            <a:off x="4624388" y="4310063"/>
            <a:ext cx="10271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tr-TR" sz="2000" b="1"/>
              <a:t>Target </a:t>
            </a:r>
          </a:p>
          <a:p>
            <a:pPr eaLnBrk="0" hangingPunct="0"/>
            <a:r>
              <a:rPr lang="en-US" altLang="tr-TR" sz="2000" b="1"/>
              <a:t>Data</a:t>
            </a:r>
          </a:p>
        </p:txBody>
      </p:sp>
      <p:grpSp>
        <p:nvGrpSpPr>
          <p:cNvPr id="116842" name="Group 106"/>
          <p:cNvGrpSpPr>
            <a:grpSpLocks/>
          </p:cNvGrpSpPr>
          <p:nvPr/>
        </p:nvGrpSpPr>
        <p:grpSpPr bwMode="auto">
          <a:xfrm>
            <a:off x="4984750" y="3719513"/>
            <a:ext cx="427038" cy="493712"/>
            <a:chOff x="2266" y="2204"/>
            <a:chExt cx="329" cy="351"/>
          </a:xfrm>
        </p:grpSpPr>
        <p:sp>
          <p:nvSpPr>
            <p:cNvPr id="116843" name="Rectangle 107"/>
            <p:cNvSpPr>
              <a:spLocks noChangeArrowheads="1"/>
            </p:cNvSpPr>
            <p:nvPr/>
          </p:nvSpPr>
          <p:spPr bwMode="auto">
            <a:xfrm>
              <a:off x="2269" y="2246"/>
              <a:ext cx="326" cy="2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44" name="Oval 108"/>
            <p:cNvSpPr>
              <a:spLocks noChangeArrowheads="1"/>
            </p:cNvSpPr>
            <p:nvPr/>
          </p:nvSpPr>
          <p:spPr bwMode="auto">
            <a:xfrm>
              <a:off x="2266" y="2447"/>
              <a:ext cx="327" cy="1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45" name="Oval 109"/>
            <p:cNvSpPr>
              <a:spLocks noChangeArrowheads="1"/>
            </p:cNvSpPr>
            <p:nvPr/>
          </p:nvSpPr>
          <p:spPr bwMode="auto">
            <a:xfrm>
              <a:off x="2273" y="2204"/>
              <a:ext cx="318" cy="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16846" name="Rectangle 110"/>
          <p:cNvSpPr>
            <a:spLocks noChangeArrowheads="1"/>
          </p:cNvSpPr>
          <p:nvPr/>
        </p:nvSpPr>
        <p:spPr bwMode="auto">
          <a:xfrm>
            <a:off x="2332038" y="2668588"/>
            <a:ext cx="676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tr-TR" b="1"/>
              <a:t>RawData</a:t>
            </a:r>
          </a:p>
        </p:txBody>
      </p:sp>
      <p:sp>
        <p:nvSpPr>
          <p:cNvPr id="116847" name="Line 111"/>
          <p:cNvSpPr>
            <a:spLocks noChangeShapeType="1"/>
          </p:cNvSpPr>
          <p:nvPr/>
        </p:nvSpPr>
        <p:spPr bwMode="auto">
          <a:xfrm flipH="1">
            <a:off x="5335588" y="1385888"/>
            <a:ext cx="3074987" cy="47625"/>
          </a:xfrm>
          <a:prstGeom prst="line">
            <a:avLst/>
          </a:prstGeom>
          <a:noFill/>
          <a:ln w="25400">
            <a:solidFill>
              <a:srgbClr val="60C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16848" name="Object 1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89275" y="973138"/>
          <a:ext cx="21209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1" name="Microsoft ClipArt Gallery" r:id="rId5" imgW="2597040" imgH="1628640" progId="MS_ClipArt_Gallery">
                  <p:embed/>
                </p:oleObj>
              </mc:Choice>
              <mc:Fallback>
                <p:oleObj name="Microsoft ClipArt Gallery" r:id="rId5" imgW="2597040" imgH="1628640" progId="MS_ClipArt_Gallery">
                  <p:embed/>
                  <p:pic>
                    <p:nvPicPr>
                      <p:cNvPr id="0" name="Object 1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973138"/>
                        <a:ext cx="2120900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849" name="Rectangle 113"/>
          <p:cNvSpPr>
            <a:spLocks noChangeArrowheads="1"/>
          </p:cNvSpPr>
          <p:nvPr/>
        </p:nvSpPr>
        <p:spPr bwMode="auto">
          <a:xfrm rot="1680000">
            <a:off x="5651500" y="2205038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b="1">
                <a:solidFill>
                  <a:srgbClr val="AD6900"/>
                </a:solidFill>
              </a:rPr>
              <a:t>Data Mining</a:t>
            </a:r>
          </a:p>
        </p:txBody>
      </p:sp>
      <p:sp>
        <p:nvSpPr>
          <p:cNvPr id="116850" name="Rectangle 114"/>
          <p:cNvSpPr>
            <a:spLocks noChangeArrowheads="1"/>
          </p:cNvSpPr>
          <p:nvPr/>
        </p:nvSpPr>
        <p:spPr bwMode="auto">
          <a:xfrm rot="2040000">
            <a:off x="4140200" y="27813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i="1">
                <a:solidFill>
                  <a:srgbClr val="AD6900"/>
                </a:solidFill>
              </a:rPr>
              <a:t>Transformation</a:t>
            </a:r>
          </a:p>
        </p:txBody>
      </p:sp>
      <p:sp>
        <p:nvSpPr>
          <p:cNvPr id="116851" name="Rectangle 115"/>
          <p:cNvSpPr>
            <a:spLocks noChangeArrowheads="1"/>
          </p:cNvSpPr>
          <p:nvPr/>
        </p:nvSpPr>
        <p:spPr bwMode="auto">
          <a:xfrm>
            <a:off x="6877050" y="1628775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i="1">
                <a:solidFill>
                  <a:srgbClr val="AD6900"/>
                </a:solidFill>
              </a:rPr>
              <a:t>Interpretation</a:t>
            </a:r>
          </a:p>
          <a:p>
            <a:pPr eaLnBrk="0" hangingPunct="0"/>
            <a:r>
              <a:rPr lang="en-US" altLang="tr-TR" i="1">
                <a:solidFill>
                  <a:srgbClr val="AD6900"/>
                </a:solidFill>
              </a:rPr>
              <a:t>&amp; Evaluation</a:t>
            </a:r>
          </a:p>
        </p:txBody>
      </p:sp>
      <p:sp>
        <p:nvSpPr>
          <p:cNvPr id="116852" name="Rectangle 116"/>
          <p:cNvSpPr>
            <a:spLocks noChangeArrowheads="1"/>
          </p:cNvSpPr>
          <p:nvPr/>
        </p:nvSpPr>
        <p:spPr bwMode="auto">
          <a:xfrm rot="2160000">
            <a:off x="3059113" y="3357563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i="1">
                <a:solidFill>
                  <a:srgbClr val="AD6900"/>
                </a:solidFill>
              </a:rPr>
              <a:t>Selection</a:t>
            </a:r>
          </a:p>
          <a:p>
            <a:pPr eaLnBrk="0" hangingPunct="0"/>
            <a:r>
              <a:rPr lang="en-US" altLang="tr-TR" i="1">
                <a:solidFill>
                  <a:srgbClr val="AD6900"/>
                </a:solidFill>
              </a:rPr>
              <a:t>&amp; Cleaning</a:t>
            </a:r>
          </a:p>
        </p:txBody>
      </p:sp>
      <p:sp>
        <p:nvSpPr>
          <p:cNvPr id="116853" name="Rectangle 117"/>
          <p:cNvSpPr>
            <a:spLocks noChangeArrowheads="1"/>
          </p:cNvSpPr>
          <p:nvPr/>
        </p:nvSpPr>
        <p:spPr bwMode="auto">
          <a:xfrm>
            <a:off x="6470650" y="10668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b="1" i="1">
                <a:solidFill>
                  <a:srgbClr val="AD6900"/>
                </a:solidFill>
              </a:rPr>
              <a:t>Integration</a:t>
            </a:r>
          </a:p>
        </p:txBody>
      </p:sp>
      <p:grpSp>
        <p:nvGrpSpPr>
          <p:cNvPr id="116854" name="Group 118"/>
          <p:cNvGrpSpPr>
            <a:grpSpLocks/>
          </p:cNvGrpSpPr>
          <p:nvPr/>
        </p:nvGrpSpPr>
        <p:grpSpPr bwMode="auto">
          <a:xfrm>
            <a:off x="2952750" y="4376738"/>
            <a:ext cx="862013" cy="1060450"/>
            <a:chOff x="924" y="2618"/>
            <a:chExt cx="665" cy="755"/>
          </a:xfrm>
        </p:grpSpPr>
        <p:sp>
          <p:nvSpPr>
            <p:cNvPr id="116855" name="Arc 119"/>
            <p:cNvSpPr>
              <a:spLocks/>
            </p:cNvSpPr>
            <p:nvPr/>
          </p:nvSpPr>
          <p:spPr bwMode="auto">
            <a:xfrm>
              <a:off x="935" y="3236"/>
              <a:ext cx="384" cy="137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56" name="Arc 120"/>
            <p:cNvSpPr>
              <a:spLocks/>
            </p:cNvSpPr>
            <p:nvPr/>
          </p:nvSpPr>
          <p:spPr bwMode="auto">
            <a:xfrm>
              <a:off x="1243" y="3251"/>
              <a:ext cx="330" cy="122"/>
            </a:xfrm>
            <a:custGeom>
              <a:avLst/>
              <a:gdLst>
                <a:gd name="G0" fmla="+- 66 0 0"/>
                <a:gd name="G1" fmla="+- 0 0 0"/>
                <a:gd name="G2" fmla="+- 21600 0 0"/>
                <a:gd name="T0" fmla="*/ 21666 w 21666"/>
                <a:gd name="T1" fmla="*/ 0 h 21600"/>
                <a:gd name="T2" fmla="*/ 0 w 21666"/>
                <a:gd name="T3" fmla="*/ 21600 h 21600"/>
                <a:gd name="T4" fmla="*/ 66 w 2166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6" h="21600" fill="none" extrusionOk="0">
                  <a:moveTo>
                    <a:pt x="21666" y="0"/>
                  </a:moveTo>
                  <a:cubicBezTo>
                    <a:pt x="21666" y="11929"/>
                    <a:pt x="11995" y="21600"/>
                    <a:pt x="66" y="21600"/>
                  </a:cubicBezTo>
                  <a:cubicBezTo>
                    <a:pt x="44" y="21599"/>
                    <a:pt x="22" y="21599"/>
                    <a:pt x="0" y="21599"/>
                  </a:cubicBezTo>
                </a:path>
                <a:path w="21666" h="21600" stroke="0" extrusionOk="0">
                  <a:moveTo>
                    <a:pt x="21666" y="0"/>
                  </a:moveTo>
                  <a:cubicBezTo>
                    <a:pt x="21666" y="11929"/>
                    <a:pt x="11995" y="21600"/>
                    <a:pt x="66" y="21600"/>
                  </a:cubicBezTo>
                  <a:cubicBezTo>
                    <a:pt x="44" y="21599"/>
                    <a:pt x="22" y="21599"/>
                    <a:pt x="0" y="21599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16857" name="Group 121"/>
            <p:cNvGrpSpPr>
              <a:grpSpLocks/>
            </p:cNvGrpSpPr>
            <p:nvPr/>
          </p:nvGrpSpPr>
          <p:grpSpPr bwMode="auto">
            <a:xfrm>
              <a:off x="924" y="2618"/>
              <a:ext cx="665" cy="734"/>
              <a:chOff x="924" y="2618"/>
              <a:chExt cx="665" cy="734"/>
            </a:xfrm>
          </p:grpSpPr>
          <p:sp>
            <p:nvSpPr>
              <p:cNvPr id="116858" name="Rectangle 122"/>
              <p:cNvSpPr>
                <a:spLocks noChangeArrowheads="1"/>
              </p:cNvSpPr>
              <p:nvPr/>
            </p:nvSpPr>
            <p:spPr bwMode="auto">
              <a:xfrm>
                <a:off x="924" y="2716"/>
                <a:ext cx="665" cy="5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6859" name="Oval 123"/>
              <p:cNvSpPr>
                <a:spLocks noChangeArrowheads="1"/>
              </p:cNvSpPr>
              <p:nvPr/>
            </p:nvSpPr>
            <p:spPr bwMode="auto">
              <a:xfrm>
                <a:off x="926" y="3133"/>
                <a:ext cx="663" cy="2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6860" name="Oval 124"/>
              <p:cNvSpPr>
                <a:spLocks noChangeArrowheads="1"/>
              </p:cNvSpPr>
              <p:nvPr/>
            </p:nvSpPr>
            <p:spPr bwMode="auto">
              <a:xfrm>
                <a:off x="936" y="2618"/>
                <a:ext cx="649" cy="15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16861" name="Group 125"/>
          <p:cNvGrpSpPr>
            <a:grpSpLocks/>
          </p:cNvGrpSpPr>
          <p:nvPr/>
        </p:nvGrpSpPr>
        <p:grpSpPr bwMode="auto">
          <a:xfrm>
            <a:off x="2324100" y="4219575"/>
            <a:ext cx="862013" cy="1060450"/>
            <a:chOff x="528" y="2519"/>
            <a:chExt cx="665" cy="755"/>
          </a:xfrm>
        </p:grpSpPr>
        <p:sp>
          <p:nvSpPr>
            <p:cNvPr id="116862" name="Arc 126"/>
            <p:cNvSpPr>
              <a:spLocks/>
            </p:cNvSpPr>
            <p:nvPr/>
          </p:nvSpPr>
          <p:spPr bwMode="auto">
            <a:xfrm>
              <a:off x="539" y="3137"/>
              <a:ext cx="384" cy="137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000"/>
                    <a:invGamma/>
                  </a:schemeClr>
                </a:gs>
              </a:gsLst>
              <a:lin ang="0" scaled="1"/>
            </a:gra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863" name="Arc 127"/>
            <p:cNvSpPr>
              <a:spLocks/>
            </p:cNvSpPr>
            <p:nvPr/>
          </p:nvSpPr>
          <p:spPr bwMode="auto">
            <a:xfrm>
              <a:off x="847" y="3152"/>
              <a:ext cx="330" cy="122"/>
            </a:xfrm>
            <a:custGeom>
              <a:avLst/>
              <a:gdLst>
                <a:gd name="G0" fmla="+- 66 0 0"/>
                <a:gd name="G1" fmla="+- 0 0 0"/>
                <a:gd name="G2" fmla="+- 21600 0 0"/>
                <a:gd name="T0" fmla="*/ 21666 w 21666"/>
                <a:gd name="T1" fmla="*/ 0 h 21600"/>
                <a:gd name="T2" fmla="*/ 0 w 21666"/>
                <a:gd name="T3" fmla="*/ 21600 h 21600"/>
                <a:gd name="T4" fmla="*/ 66 w 2166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6" h="21600" fill="none" extrusionOk="0">
                  <a:moveTo>
                    <a:pt x="21666" y="0"/>
                  </a:moveTo>
                  <a:cubicBezTo>
                    <a:pt x="21666" y="11929"/>
                    <a:pt x="11995" y="21600"/>
                    <a:pt x="66" y="21600"/>
                  </a:cubicBezTo>
                  <a:cubicBezTo>
                    <a:pt x="44" y="21599"/>
                    <a:pt x="22" y="21599"/>
                    <a:pt x="0" y="21599"/>
                  </a:cubicBezTo>
                </a:path>
                <a:path w="21666" h="21600" stroke="0" extrusionOk="0">
                  <a:moveTo>
                    <a:pt x="21666" y="0"/>
                  </a:moveTo>
                  <a:cubicBezTo>
                    <a:pt x="21666" y="11929"/>
                    <a:pt x="11995" y="21600"/>
                    <a:pt x="66" y="21600"/>
                  </a:cubicBezTo>
                  <a:cubicBezTo>
                    <a:pt x="44" y="21599"/>
                    <a:pt x="22" y="21599"/>
                    <a:pt x="0" y="21599"/>
                  </a:cubicBez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000"/>
                    <a:invGamma/>
                  </a:schemeClr>
                </a:gs>
              </a:gsLst>
              <a:lin ang="0" scaled="1"/>
            </a:gra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16864" name="Group 128"/>
            <p:cNvGrpSpPr>
              <a:grpSpLocks/>
            </p:cNvGrpSpPr>
            <p:nvPr/>
          </p:nvGrpSpPr>
          <p:grpSpPr bwMode="auto">
            <a:xfrm>
              <a:off x="528" y="2519"/>
              <a:ext cx="665" cy="734"/>
              <a:chOff x="528" y="2519"/>
              <a:chExt cx="665" cy="734"/>
            </a:xfrm>
          </p:grpSpPr>
          <p:sp>
            <p:nvSpPr>
              <p:cNvPr id="116865" name="Rectangle 129"/>
              <p:cNvSpPr>
                <a:spLocks noChangeArrowheads="1"/>
              </p:cNvSpPr>
              <p:nvPr/>
            </p:nvSpPr>
            <p:spPr bwMode="auto">
              <a:xfrm>
                <a:off x="528" y="2617"/>
                <a:ext cx="665" cy="53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000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6866" name="Oval 130"/>
              <p:cNvSpPr>
                <a:spLocks noChangeArrowheads="1"/>
              </p:cNvSpPr>
              <p:nvPr/>
            </p:nvSpPr>
            <p:spPr bwMode="auto">
              <a:xfrm>
                <a:off x="530" y="3034"/>
                <a:ext cx="663" cy="21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000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6867" name="Oval 131"/>
              <p:cNvSpPr>
                <a:spLocks noChangeArrowheads="1"/>
              </p:cNvSpPr>
              <p:nvPr/>
            </p:nvSpPr>
            <p:spPr bwMode="auto">
              <a:xfrm>
                <a:off x="540" y="2519"/>
                <a:ext cx="649" cy="15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000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116868" name="Rectangle 132"/>
          <p:cNvSpPr>
            <a:spLocks noChangeArrowheads="1"/>
          </p:cNvSpPr>
          <p:nvPr/>
        </p:nvSpPr>
        <p:spPr bwMode="auto">
          <a:xfrm>
            <a:off x="2339975" y="4330700"/>
            <a:ext cx="15462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tr-TR" sz="2000" b="1">
                <a:solidFill>
                  <a:srgbClr val="DADADA"/>
                </a:solidFill>
                <a:latin typeface="Arial Rounded MT Bold" panose="020F0704030504030204" pitchFamily="34" charset="0"/>
              </a:rPr>
              <a:t>DATA</a:t>
            </a:r>
          </a:p>
          <a:p>
            <a:pPr algn="ctr" eaLnBrk="0" hangingPunct="0"/>
            <a:r>
              <a:rPr lang="en-US" altLang="tr-TR" sz="2000" b="1">
                <a:solidFill>
                  <a:srgbClr val="DADADA"/>
                </a:solidFill>
                <a:latin typeface="Arial Rounded MT Bold" panose="020F0704030504030204" pitchFamily="34" charset="0"/>
              </a:rPr>
              <a:t>Ware</a:t>
            </a:r>
          </a:p>
          <a:p>
            <a:pPr algn="ctr" eaLnBrk="0" hangingPunct="0"/>
            <a:r>
              <a:rPr lang="en-US" altLang="tr-TR" sz="1600" b="1">
                <a:solidFill>
                  <a:srgbClr val="DADADA"/>
                </a:solidFill>
                <a:latin typeface="Arial Rounded MT Bold" panose="020F0704030504030204" pitchFamily="34" charset="0"/>
              </a:rPr>
              <a:t>house</a:t>
            </a:r>
          </a:p>
        </p:txBody>
      </p:sp>
      <p:sp>
        <p:nvSpPr>
          <p:cNvPr id="116869" name="Text Box 13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24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411413" y="1196975"/>
            <a:ext cx="64087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2400"/>
              <a:t>Process of semi-automatically analyzing large databases to find patterns that are:</a:t>
            </a:r>
          </a:p>
          <a:p>
            <a:pPr lvl="1" algn="l"/>
            <a:r>
              <a:rPr lang="en-US" altLang="tr-TR" sz="2000"/>
              <a:t>valid:  hold on new data with some certainity</a:t>
            </a:r>
          </a:p>
          <a:p>
            <a:pPr lvl="1" algn="l"/>
            <a:r>
              <a:rPr lang="en-US" altLang="tr-TR" sz="2000"/>
              <a:t>novel:  non-obvious to the system</a:t>
            </a:r>
          </a:p>
          <a:p>
            <a:pPr lvl="1" algn="l"/>
            <a:r>
              <a:rPr lang="en-US" altLang="tr-TR" sz="2000"/>
              <a:t>useful:  should be possible to act on the item </a:t>
            </a:r>
          </a:p>
          <a:p>
            <a:pPr lvl="1" algn="l"/>
            <a:r>
              <a:rPr lang="en-US" altLang="tr-TR" sz="2000"/>
              <a:t>understandable: humans should be able to interpret the pattern</a:t>
            </a:r>
          </a:p>
          <a:p>
            <a:pPr algn="l"/>
            <a:r>
              <a:rPr lang="en-US" altLang="tr-TR" sz="2400"/>
              <a:t>Also known as Knowledge Discovery in Databases (KDD)</a:t>
            </a:r>
          </a:p>
          <a:p>
            <a:pPr algn="l"/>
            <a:endParaRPr lang="en-US" altLang="tr-TR" sz="2400"/>
          </a:p>
        </p:txBody>
      </p:sp>
      <p:pic>
        <p:nvPicPr>
          <p:cNvPr id="117773" name="Picture 13" descr="x88_pandora_enterprise_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14875"/>
            <a:ext cx="19970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25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2268538" y="1125538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3200" b="1">
                <a:solidFill>
                  <a:schemeClr val="tx2"/>
                </a:solidFill>
                <a:latin typeface="Tahoma" panose="020B0604030504040204" pitchFamily="34" charset="0"/>
              </a:rPr>
              <a:t>Data Mining helps extract such information</a:t>
            </a:r>
            <a:endParaRPr lang="en-US" altLang="tr-TR" sz="240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gray">
          <a:xfrm>
            <a:off x="2195513" y="2133600"/>
            <a:ext cx="6769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048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304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304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304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3048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2400">
                <a:solidFill>
                  <a:srgbClr val="CC0000"/>
                </a:solidFill>
              </a:rPr>
              <a:t>Data Mining Tasks (Styles of learning):</a:t>
            </a:r>
          </a:p>
          <a:p>
            <a:pPr lvl="1" algn="l"/>
            <a:r>
              <a:rPr lang="en-US" altLang="tr-TR" sz="2000"/>
              <a:t>Classification learning:</a:t>
            </a:r>
            <a:br>
              <a:rPr lang="en-US" altLang="tr-TR" sz="2000"/>
            </a:br>
            <a:r>
              <a:rPr lang="en-US" altLang="tr-TR" sz="2000"/>
              <a:t>predicting a discrete class</a:t>
            </a:r>
          </a:p>
          <a:p>
            <a:pPr lvl="1" algn="l"/>
            <a:r>
              <a:rPr lang="en-US" altLang="tr-TR" sz="2000"/>
              <a:t>Association learning:</a:t>
            </a:r>
            <a:br>
              <a:rPr lang="en-US" altLang="tr-TR" sz="2000"/>
            </a:br>
            <a:r>
              <a:rPr lang="en-US" altLang="tr-TR" sz="2000"/>
              <a:t>detecting associations between features</a:t>
            </a:r>
          </a:p>
          <a:p>
            <a:pPr lvl="1" algn="l"/>
            <a:r>
              <a:rPr lang="en-US" altLang="tr-TR" sz="2000"/>
              <a:t>Clustering:</a:t>
            </a:r>
            <a:br>
              <a:rPr lang="en-US" altLang="tr-TR" sz="2000"/>
            </a:br>
            <a:r>
              <a:rPr lang="en-US" altLang="tr-TR" sz="2000"/>
              <a:t>grouping similar instances into clusters</a:t>
            </a:r>
          </a:p>
          <a:p>
            <a:pPr lvl="1" algn="l"/>
            <a:r>
              <a:rPr lang="en-US" altLang="tr-TR" sz="2000"/>
              <a:t>Numeric prediction:</a:t>
            </a:r>
            <a:br>
              <a:rPr lang="en-US" altLang="tr-TR" sz="2000"/>
            </a:br>
            <a:r>
              <a:rPr lang="en-US" altLang="tr-TR" sz="2000"/>
              <a:t>predicting a numeric quantity</a:t>
            </a:r>
          </a:p>
          <a:p>
            <a:pPr algn="l"/>
            <a:r>
              <a:rPr lang="en-US" altLang="tr-TR" sz="2400">
                <a:solidFill>
                  <a:srgbClr val="CC0000"/>
                </a:solidFill>
              </a:rPr>
              <a:t>Concept</a:t>
            </a:r>
            <a:r>
              <a:rPr lang="en-US" altLang="tr-TR" sz="2400"/>
              <a:t>: thing to be learned</a:t>
            </a:r>
          </a:p>
          <a:p>
            <a:pPr algn="l"/>
            <a:r>
              <a:rPr lang="en-US" altLang="tr-TR" sz="2400">
                <a:solidFill>
                  <a:srgbClr val="CC0000"/>
                </a:solidFill>
              </a:rPr>
              <a:t>Concept description</a:t>
            </a:r>
            <a:r>
              <a:rPr lang="en-US" altLang="tr-TR" sz="2400"/>
              <a:t>: output of learning scheme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26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0867" name="Rectangle 35"/>
          <p:cNvSpPr>
            <a:spLocks noChangeArrowheads="1"/>
          </p:cNvSpPr>
          <p:nvPr/>
        </p:nvSpPr>
        <p:spPr bwMode="auto">
          <a:xfrm>
            <a:off x="2411413" y="111125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CC0000"/>
                </a:solidFill>
              </a:rPr>
              <a:t>Data Mining is Not …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2411413" y="2708275"/>
            <a:ext cx="673258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2800"/>
              <a:t>Data warehousing </a:t>
            </a:r>
          </a:p>
          <a:p>
            <a:pPr algn="l"/>
            <a:r>
              <a:rPr lang="en-US" altLang="tr-TR" sz="2800"/>
              <a:t>SQL / Ad Hoc Queries / Reporting </a:t>
            </a:r>
          </a:p>
          <a:p>
            <a:pPr algn="l"/>
            <a:r>
              <a:rPr lang="en-US" altLang="tr-TR" sz="2800"/>
              <a:t>Software Agents </a:t>
            </a:r>
          </a:p>
          <a:p>
            <a:pPr algn="l"/>
            <a:r>
              <a:rPr lang="en-US" altLang="tr-TR" sz="2800"/>
              <a:t>Online Analytical Processing (OLAP) </a:t>
            </a:r>
          </a:p>
          <a:p>
            <a:pPr algn="l"/>
            <a:r>
              <a:rPr lang="en-US" altLang="tr-TR" sz="2800"/>
              <a:t>Data Visualization</a:t>
            </a:r>
          </a:p>
        </p:txBody>
      </p:sp>
      <p:sp>
        <p:nvSpPr>
          <p:cNvPr id="120869" name="Text Box 37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27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-36513" y="3429000"/>
            <a:ext cx="2124076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2268538" y="0"/>
            <a:ext cx="7543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>
                <a:solidFill>
                  <a:srgbClr val="000066"/>
                </a:solidFill>
              </a:rPr>
              <a:t>Data Mining</a:t>
            </a: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1867" name="Rectangle 3"/>
          <p:cNvSpPr>
            <a:spLocks noChangeArrowheads="1"/>
          </p:cNvSpPr>
          <p:nvPr/>
        </p:nvSpPr>
        <p:spPr bwMode="auto">
          <a:xfrm>
            <a:off x="2339975" y="1125538"/>
            <a:ext cx="3241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tr-TR" sz="2400" b="1"/>
              <a:t>Data mining: the core of knowledge discovery process.</a:t>
            </a:r>
          </a:p>
          <a:p>
            <a:pPr lvl="1" algn="l">
              <a:lnSpc>
                <a:spcPct val="90000"/>
              </a:lnSpc>
            </a:pPr>
            <a:endParaRPr lang="en-US" altLang="tr-TR" sz="1800" b="1"/>
          </a:p>
          <a:p>
            <a:pPr lvl="1" algn="l">
              <a:lnSpc>
                <a:spcPct val="90000"/>
              </a:lnSpc>
            </a:pPr>
            <a:endParaRPr lang="en-US" altLang="tr-TR" sz="1800" b="1"/>
          </a:p>
          <a:p>
            <a:pPr lvl="1" algn="l">
              <a:lnSpc>
                <a:spcPct val="90000"/>
              </a:lnSpc>
            </a:pPr>
            <a:endParaRPr lang="en-US" altLang="tr-TR" sz="2000" b="1"/>
          </a:p>
          <a:p>
            <a:pPr lvl="1" algn="l">
              <a:lnSpc>
                <a:spcPct val="90000"/>
              </a:lnSpc>
            </a:pPr>
            <a:endParaRPr lang="en-US" altLang="tr-TR" sz="2000" b="1"/>
          </a:p>
        </p:txBody>
      </p:sp>
      <p:sp>
        <p:nvSpPr>
          <p:cNvPr id="121868" name="Line 4"/>
          <p:cNvSpPr>
            <a:spLocks noChangeShapeType="1"/>
          </p:cNvSpPr>
          <p:nvPr/>
        </p:nvSpPr>
        <p:spPr bwMode="auto">
          <a:xfrm flipV="1">
            <a:off x="3298825" y="5105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69" name="Line 5"/>
          <p:cNvSpPr>
            <a:spLocks noChangeShapeType="1"/>
          </p:cNvSpPr>
          <p:nvPr/>
        </p:nvSpPr>
        <p:spPr bwMode="auto">
          <a:xfrm flipV="1">
            <a:off x="8029575" y="1700213"/>
            <a:ext cx="287338" cy="509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70" name="Line 6"/>
          <p:cNvSpPr>
            <a:spLocks noChangeShapeType="1"/>
          </p:cNvSpPr>
          <p:nvPr/>
        </p:nvSpPr>
        <p:spPr bwMode="auto">
          <a:xfrm flipV="1">
            <a:off x="7037388" y="2781300"/>
            <a:ext cx="487362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71" name="Line 7"/>
          <p:cNvSpPr>
            <a:spLocks noChangeShapeType="1"/>
          </p:cNvSpPr>
          <p:nvPr/>
        </p:nvSpPr>
        <p:spPr bwMode="auto">
          <a:xfrm flipV="1">
            <a:off x="5219700" y="3860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72" name="Oval 8"/>
          <p:cNvSpPr>
            <a:spLocks noChangeArrowheads="1"/>
          </p:cNvSpPr>
          <p:nvPr/>
        </p:nvSpPr>
        <p:spPr bwMode="auto">
          <a:xfrm>
            <a:off x="2308225" y="5562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3" name="Rectangle 9"/>
          <p:cNvSpPr>
            <a:spLocks noChangeArrowheads="1"/>
          </p:cNvSpPr>
          <p:nvPr/>
        </p:nvSpPr>
        <p:spPr bwMode="auto">
          <a:xfrm>
            <a:off x="2308225" y="5638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4" name="Oval 10"/>
          <p:cNvSpPr>
            <a:spLocks noChangeArrowheads="1"/>
          </p:cNvSpPr>
          <p:nvPr/>
        </p:nvSpPr>
        <p:spPr bwMode="auto">
          <a:xfrm>
            <a:off x="2308225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5" name="Oval 11"/>
          <p:cNvSpPr>
            <a:spLocks noChangeArrowheads="1"/>
          </p:cNvSpPr>
          <p:nvPr/>
        </p:nvSpPr>
        <p:spPr bwMode="auto">
          <a:xfrm>
            <a:off x="2689225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6" name="Rectangle 12"/>
          <p:cNvSpPr>
            <a:spLocks noChangeArrowheads="1"/>
          </p:cNvSpPr>
          <p:nvPr/>
        </p:nvSpPr>
        <p:spPr bwMode="auto">
          <a:xfrm>
            <a:off x="2689225" y="6019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7" name="Oval 13"/>
          <p:cNvSpPr>
            <a:spLocks noChangeArrowheads="1"/>
          </p:cNvSpPr>
          <p:nvPr/>
        </p:nvSpPr>
        <p:spPr bwMode="auto">
          <a:xfrm>
            <a:off x="2689225" y="6324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8" name="Oval 14"/>
          <p:cNvSpPr>
            <a:spLocks noChangeArrowheads="1"/>
          </p:cNvSpPr>
          <p:nvPr/>
        </p:nvSpPr>
        <p:spPr bwMode="auto">
          <a:xfrm>
            <a:off x="2268538" y="594995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79" name="Rectangle 15"/>
          <p:cNvSpPr>
            <a:spLocks noChangeArrowheads="1"/>
          </p:cNvSpPr>
          <p:nvPr/>
        </p:nvSpPr>
        <p:spPr bwMode="auto">
          <a:xfrm>
            <a:off x="2268538" y="6021388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0" name="Oval 16"/>
          <p:cNvSpPr>
            <a:spLocks noChangeArrowheads="1"/>
          </p:cNvSpPr>
          <p:nvPr/>
        </p:nvSpPr>
        <p:spPr bwMode="auto">
          <a:xfrm>
            <a:off x="2268538" y="638175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1" name="Text Box 17"/>
          <p:cNvSpPr txBox="1">
            <a:spLocks noChangeArrowheads="1"/>
          </p:cNvSpPr>
          <p:nvPr/>
        </p:nvSpPr>
        <p:spPr bwMode="auto">
          <a:xfrm>
            <a:off x="2384425" y="4876800"/>
            <a:ext cx="174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sz="2000" b="1">
                <a:latin typeface="Times New Roman" panose="02020603050405020304" pitchFamily="18" charset="0"/>
              </a:rPr>
              <a:t>Data Cleaning</a:t>
            </a:r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121882" name="Text Box 18"/>
          <p:cNvSpPr txBox="1">
            <a:spLocks noChangeArrowheads="1"/>
          </p:cNvSpPr>
          <p:nvPr/>
        </p:nvSpPr>
        <p:spPr bwMode="auto">
          <a:xfrm>
            <a:off x="4198938" y="5373688"/>
            <a:ext cx="1452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sz="1400" b="1">
                <a:latin typeface="Times New Roman" panose="02020603050405020304" pitchFamily="18" charset="0"/>
              </a:rPr>
              <a:t>Data Integration</a:t>
            </a:r>
            <a:endParaRPr lang="en-US" altLang="tr-TR" sz="1200">
              <a:latin typeface="Times New Roman" panose="02020603050405020304" pitchFamily="18" charset="0"/>
            </a:endParaRPr>
          </a:p>
        </p:txBody>
      </p:sp>
      <p:sp>
        <p:nvSpPr>
          <p:cNvPr id="121883" name="Text Box 20"/>
          <p:cNvSpPr txBox="1">
            <a:spLocks noChangeArrowheads="1"/>
          </p:cNvSpPr>
          <p:nvPr/>
        </p:nvSpPr>
        <p:spPr bwMode="auto">
          <a:xfrm>
            <a:off x="2627313" y="3860800"/>
            <a:ext cx="199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Preprocessed Data</a:t>
            </a:r>
            <a:endParaRPr lang="en-US" altLang="tr-TR" sz="1600" b="1">
              <a:latin typeface="Times New Roman" panose="02020603050405020304" pitchFamily="18" charset="0"/>
            </a:endParaRPr>
          </a:p>
        </p:txBody>
      </p:sp>
      <p:sp>
        <p:nvSpPr>
          <p:cNvPr id="121884" name="Rectangle 21"/>
          <p:cNvSpPr>
            <a:spLocks noChangeArrowheads="1"/>
          </p:cNvSpPr>
          <p:nvPr/>
        </p:nvSpPr>
        <p:spPr bwMode="auto">
          <a:xfrm>
            <a:off x="4318000" y="4572000"/>
            <a:ext cx="685800" cy="685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5" name="Rectangle 22"/>
          <p:cNvSpPr>
            <a:spLocks noChangeArrowheads="1"/>
          </p:cNvSpPr>
          <p:nvPr/>
        </p:nvSpPr>
        <p:spPr bwMode="auto">
          <a:xfrm>
            <a:off x="6372225" y="3429000"/>
            <a:ext cx="457200" cy="4572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6" name="Rectangle 23"/>
          <p:cNvSpPr>
            <a:spLocks noChangeArrowheads="1"/>
          </p:cNvSpPr>
          <p:nvPr/>
        </p:nvSpPr>
        <p:spPr bwMode="auto">
          <a:xfrm>
            <a:off x="7826375" y="2133600"/>
            <a:ext cx="762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7" name="Rectangle 24"/>
          <p:cNvSpPr>
            <a:spLocks noChangeArrowheads="1"/>
          </p:cNvSpPr>
          <p:nvPr/>
        </p:nvSpPr>
        <p:spPr bwMode="auto">
          <a:xfrm>
            <a:off x="7902575" y="2362200"/>
            <a:ext cx="762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8" name="Rectangle 25"/>
          <p:cNvSpPr>
            <a:spLocks noChangeArrowheads="1"/>
          </p:cNvSpPr>
          <p:nvPr/>
        </p:nvSpPr>
        <p:spPr bwMode="auto">
          <a:xfrm>
            <a:off x="7750175" y="2286000"/>
            <a:ext cx="76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89" name="Rectangle 26"/>
          <p:cNvSpPr>
            <a:spLocks noChangeArrowheads="1"/>
          </p:cNvSpPr>
          <p:nvPr/>
        </p:nvSpPr>
        <p:spPr bwMode="auto">
          <a:xfrm>
            <a:off x="7978775" y="2514600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90" name="Rectangle 27"/>
          <p:cNvSpPr>
            <a:spLocks noChangeArrowheads="1"/>
          </p:cNvSpPr>
          <p:nvPr/>
        </p:nvSpPr>
        <p:spPr bwMode="auto">
          <a:xfrm>
            <a:off x="7748588" y="2590800"/>
            <a:ext cx="6858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91" name="Rectangle 28"/>
          <p:cNvSpPr>
            <a:spLocks noChangeArrowheads="1"/>
          </p:cNvSpPr>
          <p:nvPr/>
        </p:nvSpPr>
        <p:spPr bwMode="auto">
          <a:xfrm>
            <a:off x="7597775" y="2514600"/>
            <a:ext cx="152400" cy="2286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92" name="WordArt 29"/>
          <p:cNvSpPr>
            <a:spLocks noChangeArrowheads="1" noChangeShapeType="1" noTextEdit="1"/>
          </p:cNvSpPr>
          <p:nvPr/>
        </p:nvSpPr>
        <p:spPr bwMode="auto">
          <a:xfrm>
            <a:off x="7400925" y="1052513"/>
            <a:ext cx="1743075" cy="61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tr-TR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Knowledge</a:t>
            </a:r>
          </a:p>
        </p:txBody>
      </p:sp>
      <p:sp>
        <p:nvSpPr>
          <p:cNvPr id="121893" name="Text Box 30"/>
          <p:cNvSpPr txBox="1">
            <a:spLocks noChangeArrowheads="1"/>
          </p:cNvSpPr>
          <p:nvPr/>
        </p:nvSpPr>
        <p:spPr bwMode="auto">
          <a:xfrm>
            <a:off x="4137025" y="3124200"/>
            <a:ext cx="2055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Task-relevant Data</a:t>
            </a:r>
          </a:p>
          <a:p>
            <a:pPr eaLnBrk="0" hangingPunct="0"/>
            <a:r>
              <a:rPr lang="en-US" altLang="tr-TR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Data transformations</a:t>
            </a:r>
            <a:endParaRPr lang="en-US" altLang="tr-TR" sz="1600" b="1">
              <a:solidFill>
                <a:srgbClr val="00CC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94" name="Text Box 31"/>
          <p:cNvSpPr txBox="1">
            <a:spLocks noChangeArrowheads="1"/>
          </p:cNvSpPr>
          <p:nvPr/>
        </p:nvSpPr>
        <p:spPr bwMode="auto">
          <a:xfrm>
            <a:off x="5721350" y="4040188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sz="2000" b="1">
                <a:latin typeface="Times New Roman" panose="02020603050405020304" pitchFamily="18" charset="0"/>
              </a:rPr>
              <a:t>Selection</a:t>
            </a:r>
          </a:p>
        </p:txBody>
      </p:sp>
      <p:sp>
        <p:nvSpPr>
          <p:cNvPr id="121895" name="Text Box 32"/>
          <p:cNvSpPr txBox="1">
            <a:spLocks noChangeArrowheads="1"/>
          </p:cNvSpPr>
          <p:nvPr/>
        </p:nvSpPr>
        <p:spPr bwMode="auto">
          <a:xfrm>
            <a:off x="6156325" y="2276475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b="1">
                <a:solidFill>
                  <a:schemeClr val="hlink"/>
                </a:solidFill>
                <a:latin typeface="Times New Roman" panose="02020603050405020304" pitchFamily="18" charset="0"/>
              </a:rPr>
              <a:t>Data Mining</a:t>
            </a:r>
          </a:p>
        </p:txBody>
      </p:sp>
      <p:sp>
        <p:nvSpPr>
          <p:cNvPr id="121896" name="Text Box 33"/>
          <p:cNvSpPr txBox="1">
            <a:spLocks noChangeArrowheads="1"/>
          </p:cNvSpPr>
          <p:nvPr/>
        </p:nvSpPr>
        <p:spPr bwMode="auto">
          <a:xfrm>
            <a:off x="5724525" y="1484313"/>
            <a:ext cx="151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tr-TR" sz="1600" b="1">
                <a:latin typeface="Times New Roman" panose="02020603050405020304" pitchFamily="18" charset="0"/>
              </a:rPr>
              <a:t>Knowledge Interpretation</a:t>
            </a:r>
          </a:p>
        </p:txBody>
      </p:sp>
      <p:sp>
        <p:nvSpPr>
          <p:cNvPr id="121897" name="Line 34"/>
          <p:cNvSpPr>
            <a:spLocks noChangeShapeType="1"/>
          </p:cNvSpPr>
          <p:nvPr/>
        </p:nvSpPr>
        <p:spPr bwMode="auto">
          <a:xfrm>
            <a:off x="7215188" y="3124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98" name="Line 35"/>
          <p:cNvSpPr>
            <a:spLocks noChangeShapeType="1"/>
          </p:cNvSpPr>
          <p:nvPr/>
        </p:nvSpPr>
        <p:spPr bwMode="auto">
          <a:xfrm>
            <a:off x="8562975" y="20574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99" name="Line 36"/>
          <p:cNvSpPr>
            <a:spLocks noChangeShapeType="1"/>
          </p:cNvSpPr>
          <p:nvPr/>
        </p:nvSpPr>
        <p:spPr bwMode="auto">
          <a:xfrm flipH="1" flipV="1">
            <a:off x="6042025" y="5257800"/>
            <a:ext cx="2562225" cy="4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00" name="Line 37"/>
          <p:cNvSpPr>
            <a:spLocks noChangeShapeType="1"/>
          </p:cNvSpPr>
          <p:nvPr/>
        </p:nvSpPr>
        <p:spPr bwMode="auto">
          <a:xfrm flipV="1">
            <a:off x="6042025" y="4343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01" name="Line 38"/>
          <p:cNvSpPr>
            <a:spLocks noChangeShapeType="1"/>
          </p:cNvSpPr>
          <p:nvPr/>
        </p:nvSpPr>
        <p:spPr bwMode="auto">
          <a:xfrm>
            <a:off x="8562975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02" name="Line 39"/>
          <p:cNvSpPr>
            <a:spLocks noChangeShapeType="1"/>
          </p:cNvSpPr>
          <p:nvPr/>
        </p:nvSpPr>
        <p:spPr bwMode="auto">
          <a:xfrm flipH="1">
            <a:off x="4365625" y="6096000"/>
            <a:ext cx="41671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03" name="Line 40"/>
          <p:cNvSpPr>
            <a:spLocks noChangeShapeType="1"/>
          </p:cNvSpPr>
          <p:nvPr/>
        </p:nvSpPr>
        <p:spPr bwMode="auto">
          <a:xfrm flipH="1" flipV="1">
            <a:off x="3984625" y="54102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04" name="Text Box 48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28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2339975" y="260350"/>
            <a:ext cx="4968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3200" b="1">
                <a:solidFill>
                  <a:srgbClr val="CC0000"/>
                </a:solidFill>
              </a:rPr>
              <a:t>algorithm</a:t>
            </a:r>
            <a:endParaRPr lang="tr-TR" altLang="tr-TR" sz="3200" b="1">
              <a:solidFill>
                <a:srgbClr val="CC0000"/>
              </a:solidFill>
            </a:endParaRPr>
          </a:p>
        </p:txBody>
      </p:sp>
      <p:pic>
        <p:nvPicPr>
          <p:cNvPr id="92184" name="Picture 24" descr="three_process_in_out_800_wht-resized-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2987675" y="45085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CC0000"/>
                </a:solidFill>
              </a:rPr>
              <a:t>data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7451725" y="4437063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CC0000"/>
                </a:solidFill>
              </a:rPr>
              <a:t>info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4643438" y="4581525"/>
            <a:ext cx="21605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</a:rPr>
              <a:t>Process</a:t>
            </a:r>
          </a:p>
          <a:p>
            <a:pPr algn="ctr">
              <a:spcBef>
                <a:spcPct val="50000"/>
              </a:spcBef>
            </a:pPr>
            <a:r>
              <a:rPr lang="tr-TR" altLang="tr-TR" sz="2000" b="1"/>
              <a:t>arithmetic logic</a:t>
            </a:r>
          </a:p>
          <a:p>
            <a:pPr algn="ctr">
              <a:spcBef>
                <a:spcPct val="50000"/>
              </a:spcBef>
            </a:pPr>
            <a:r>
              <a:rPr lang="tr-TR" altLang="tr-TR" sz="2000" b="1"/>
              <a:t>(ALU)</a:t>
            </a: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3132138" y="5084763"/>
            <a:ext cx="720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7524750" y="5013325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 rot="-1765058">
            <a:off x="4500563" y="5516563"/>
            <a:ext cx="720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 rot="1727232">
            <a:off x="6588125" y="5445125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 rot="1727232">
            <a:off x="2484438" y="5516563"/>
            <a:ext cx="720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 rot="203958">
            <a:off x="8101013" y="5373688"/>
            <a:ext cx="720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36513" y="3860800"/>
            <a:ext cx="2124076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software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2339975" y="1403350"/>
            <a:ext cx="6408738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2400">
                <a:solidFill>
                  <a:srgbClr val="CC0000"/>
                </a:solidFill>
              </a:rPr>
              <a:t>Commercial packages (Cost ? X 10</a:t>
            </a:r>
            <a:r>
              <a:rPr lang="en-US" altLang="tr-TR" sz="2400" baseline="30000">
                <a:solidFill>
                  <a:srgbClr val="CC0000"/>
                </a:solidFill>
              </a:rPr>
              <a:t>6</a:t>
            </a:r>
            <a:r>
              <a:rPr lang="en-US" altLang="tr-TR" sz="2400">
                <a:solidFill>
                  <a:srgbClr val="CC0000"/>
                </a:solidFill>
              </a:rPr>
              <a:t> dollars)</a:t>
            </a:r>
          </a:p>
          <a:p>
            <a:pPr lvl="1" algn="l"/>
            <a:r>
              <a:rPr lang="en-US" altLang="tr-TR" sz="2000"/>
              <a:t>IBM Intelligent Miner</a:t>
            </a:r>
          </a:p>
          <a:p>
            <a:pPr lvl="1" algn="l"/>
            <a:r>
              <a:rPr lang="en-US" altLang="tr-TR" sz="2000"/>
              <a:t>SAS Enterprise Miner</a:t>
            </a:r>
          </a:p>
          <a:p>
            <a:pPr lvl="1" algn="l"/>
            <a:r>
              <a:rPr lang="en-US" altLang="tr-TR" sz="2000"/>
              <a:t>Clementine</a:t>
            </a:r>
          </a:p>
          <a:p>
            <a:pPr algn="l"/>
            <a:r>
              <a:rPr lang="en-US" altLang="tr-TR" sz="2400">
                <a:solidFill>
                  <a:srgbClr val="CC0000"/>
                </a:solidFill>
              </a:rPr>
              <a:t>WEKA (Free = GPL licence!)</a:t>
            </a:r>
          </a:p>
          <a:p>
            <a:pPr lvl="1" algn="l"/>
            <a:r>
              <a:rPr lang="en-US" altLang="tr-TR" sz="2000"/>
              <a:t>Java =&gt; Multi-platform</a:t>
            </a:r>
          </a:p>
          <a:p>
            <a:pPr lvl="1" algn="l"/>
            <a:r>
              <a:rPr lang="en-US" altLang="tr-TR" sz="2000"/>
              <a:t>Open source – means you get source code</a:t>
            </a:r>
            <a:endParaRPr lang="tr-TR" altLang="tr-TR" sz="2000"/>
          </a:p>
          <a:p>
            <a:pPr algn="l"/>
            <a:r>
              <a:rPr lang="en-US" altLang="tr-TR" sz="2400">
                <a:solidFill>
                  <a:srgbClr val="CC0000"/>
                </a:solidFill>
              </a:rPr>
              <a:t>Bow</a:t>
            </a:r>
            <a:endParaRPr lang="tr-TR" altLang="tr-TR" sz="2400">
              <a:solidFill>
                <a:srgbClr val="CC0000"/>
              </a:solidFill>
            </a:endParaRPr>
          </a:p>
          <a:p>
            <a:pPr algn="l"/>
            <a:r>
              <a:rPr lang="tr-TR" altLang="tr-TR" sz="2400"/>
              <a:t>      </a:t>
            </a:r>
            <a:r>
              <a:rPr lang="tr-TR" altLang="tr-TR" sz="2000"/>
              <a:t>C codes</a:t>
            </a:r>
          </a:p>
          <a:p>
            <a:pPr algn="l"/>
            <a:r>
              <a:rPr lang="tr-TR" altLang="tr-TR" sz="2400">
                <a:solidFill>
                  <a:srgbClr val="CC0000"/>
                </a:solidFill>
              </a:rPr>
              <a:t>Netlab</a:t>
            </a:r>
          </a:p>
          <a:p>
            <a:pPr algn="l"/>
            <a:r>
              <a:rPr lang="tr-TR" altLang="tr-TR" sz="2000"/>
              <a:t>        Matlab function</a:t>
            </a:r>
          </a:p>
          <a:p>
            <a:pPr algn="l"/>
            <a:r>
              <a:rPr lang="tr-TR" altLang="tr-TR" sz="2400">
                <a:solidFill>
                  <a:srgbClr val="CC0000"/>
                </a:solidFill>
              </a:rPr>
              <a:t>Other….</a:t>
            </a:r>
            <a:endParaRPr lang="en-US" altLang="tr-TR" sz="2400">
              <a:solidFill>
                <a:srgbClr val="CC0000"/>
              </a:solidFill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29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-36513" y="3860800"/>
            <a:ext cx="2124076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software</a:t>
            </a:r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23917" name="Picture 13" descr="Wek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6192838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2555875" y="112553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</a:rPr>
              <a:t>WEKA</a:t>
            </a:r>
          </a:p>
        </p:txBody>
      </p:sp>
      <p:pic>
        <p:nvPicPr>
          <p:cNvPr id="123920" name="Picture 16" descr="Weka_(software)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155">
            <a:off x="6300788" y="1412875"/>
            <a:ext cx="2562225" cy="134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30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-36513" y="3860800"/>
            <a:ext cx="2124076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software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2555875" y="112553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</a:rPr>
              <a:t>SAS</a:t>
            </a:r>
          </a:p>
        </p:txBody>
      </p:sp>
      <p:pic>
        <p:nvPicPr>
          <p:cNvPr id="125967" name="Picture 15" descr="em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6480175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9" name="Picture 17" descr="43019_sa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958">
            <a:off x="6084888" y="1484313"/>
            <a:ext cx="2381250" cy="1876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31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-36513" y="3860800"/>
            <a:ext cx="2124076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software</a:t>
            </a: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2555875" y="112553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</a:rPr>
              <a:t>NETLAB</a:t>
            </a:r>
          </a:p>
        </p:txBody>
      </p:sp>
      <p:pic>
        <p:nvPicPr>
          <p:cNvPr id="126991" name="Picture 15" descr="dN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64071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3" name="Picture 17" descr="logo_mat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956">
            <a:off x="6227763" y="1125538"/>
            <a:ext cx="2592387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32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-36513" y="3860800"/>
            <a:ext cx="2124076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software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555875" y="112553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</a:rPr>
              <a:t>BOW</a:t>
            </a:r>
          </a:p>
        </p:txBody>
      </p:sp>
      <p:pic>
        <p:nvPicPr>
          <p:cNvPr id="128017" name="Picture 17" descr="bow-tie-exampl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6119813" cy="48244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5" name="Picture 15" descr="LogoAndWords_600x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19">
            <a:off x="6732588" y="1557338"/>
            <a:ext cx="1898650" cy="1265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33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-36513" y="3860800"/>
            <a:ext cx="2124076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software</a:t>
            </a: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2195513" y="1055688"/>
            <a:ext cx="6624637" cy="58118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3920" tIns="47610" rIns="0" bIns="0" anchor="ctr">
            <a:spAutoFit/>
          </a:bodyPr>
          <a:lstStyle/>
          <a:p>
            <a:r>
              <a:rPr lang="tr-TR" altLang="tr-TR" sz="2400" b="1"/>
              <a:t>Free open-source data mining software and applications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Carrot2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Chemicalize.org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 ELKI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GATE 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KNIME 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ML-Flex 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MLPACK library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NLTK (Natural Language Toolkit)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OpenNN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Orange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R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RapidMiner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SCaViS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SenticNet API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Torch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 UIMA</a:t>
            </a:r>
          </a:p>
          <a:p>
            <a:r>
              <a:rPr lang="tr-TR" altLang="tr-TR" b="1">
                <a:solidFill>
                  <a:srgbClr val="CC0000"/>
                </a:solidFill>
              </a:rPr>
              <a:t>Weka </a:t>
            </a:r>
          </a:p>
          <a:p>
            <a:endParaRPr lang="tr-TR" altLang="tr-TR" sz="2400" b="1">
              <a:solidFill>
                <a:srgbClr val="CC0000"/>
              </a:solidFill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34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36513" y="436403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268538" y="1125538"/>
            <a:ext cx="6678612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2800">
                <a:solidFill>
                  <a:srgbClr val="CC0000"/>
                </a:solidFill>
              </a:rPr>
              <a:t>1. Decision Tree Classifiers: </a:t>
            </a:r>
          </a:p>
          <a:p>
            <a:pPr lvl="1"/>
            <a:r>
              <a:rPr lang="en-US" altLang="tr-TR" sz="2000" b="1"/>
              <a:t>Used for modeling, classification</a:t>
            </a:r>
          </a:p>
          <a:p>
            <a:r>
              <a:rPr lang="en-US" altLang="tr-TR" sz="2800">
                <a:solidFill>
                  <a:srgbClr val="CC0000"/>
                </a:solidFill>
              </a:rPr>
              <a:t>2. Association Rules:</a:t>
            </a:r>
          </a:p>
          <a:p>
            <a:pPr lvl="1"/>
            <a:r>
              <a:rPr lang="en-US" altLang="tr-TR" sz="2000" b="1"/>
              <a:t>Used to find associations between sets of attributes</a:t>
            </a:r>
          </a:p>
          <a:p>
            <a:r>
              <a:rPr lang="en-US" altLang="tr-TR" sz="2800">
                <a:solidFill>
                  <a:srgbClr val="CC0000"/>
                </a:solidFill>
              </a:rPr>
              <a:t>3. Sequential patterns:</a:t>
            </a:r>
          </a:p>
          <a:p>
            <a:pPr lvl="1"/>
            <a:r>
              <a:rPr lang="en-US" altLang="tr-TR" sz="2000" b="1"/>
              <a:t>Used to find temporal associations in time series</a:t>
            </a:r>
          </a:p>
          <a:p>
            <a:r>
              <a:rPr lang="en-US" altLang="tr-TR" sz="2800">
                <a:solidFill>
                  <a:srgbClr val="CC0000"/>
                </a:solidFill>
              </a:rPr>
              <a:t>4. Hierarchical clustering:</a:t>
            </a:r>
          </a:p>
          <a:p>
            <a:r>
              <a:rPr lang="en-US" altLang="tr-TR" sz="2000" b="1"/>
              <a:t>      used to group customers, web users, etc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2268538" y="260350"/>
            <a:ext cx="525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</a:t>
            </a:r>
            <a:r>
              <a:rPr lang="tr-TR" altLang="tr-TR" sz="3600" b="1">
                <a:solidFill>
                  <a:srgbClr val="000066"/>
                </a:solidFill>
              </a:rPr>
              <a:t>METHODs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35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-36513" y="436403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268538" y="260350"/>
            <a:ext cx="705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</a:t>
            </a:r>
            <a:r>
              <a:rPr lang="tr-TR" altLang="tr-TR" sz="3600" b="1">
                <a:solidFill>
                  <a:srgbClr val="000066"/>
                </a:solidFill>
              </a:rPr>
              <a:t>step-by-step (1)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2555875" y="1196975"/>
            <a:ext cx="6208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>
                <a:solidFill>
                  <a:srgbClr val="CC0000"/>
                </a:solidFill>
              </a:rPr>
              <a:t>Data Integration</a:t>
            </a:r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2411413" y="2205038"/>
            <a:ext cx="64801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tr-TR" sz="2000" b="1">
                <a:solidFill>
                  <a:srgbClr val="CC0000"/>
                </a:solidFill>
              </a:rPr>
              <a:t>Data integration: </a:t>
            </a:r>
          </a:p>
          <a:p>
            <a:pPr lvl="1" algn="l">
              <a:lnSpc>
                <a:spcPct val="90000"/>
              </a:lnSpc>
            </a:pPr>
            <a:r>
              <a:rPr lang="en-US" altLang="tr-TR" sz="1800"/>
              <a:t>combines data from multiple sources into a coherent store</a:t>
            </a:r>
          </a:p>
          <a:p>
            <a:pPr algn="l">
              <a:lnSpc>
                <a:spcPct val="90000"/>
              </a:lnSpc>
            </a:pPr>
            <a:r>
              <a:rPr lang="en-US" altLang="tr-TR" sz="2000" b="1">
                <a:solidFill>
                  <a:srgbClr val="CC0000"/>
                </a:solidFill>
              </a:rPr>
              <a:t>Schema integration</a:t>
            </a:r>
          </a:p>
          <a:p>
            <a:pPr lvl="1" algn="l">
              <a:lnSpc>
                <a:spcPct val="90000"/>
              </a:lnSpc>
            </a:pPr>
            <a:r>
              <a:rPr lang="en-US" altLang="tr-TR" sz="1800"/>
              <a:t>integrate metadata from different sources</a:t>
            </a:r>
            <a:r>
              <a:rPr lang="tr-TR" altLang="tr-TR" sz="1800"/>
              <a:t> </a:t>
            </a:r>
            <a:r>
              <a:rPr lang="en-US" altLang="tr-TR" sz="1800"/>
              <a:t>metadata: data about the data (i.e., data descriptors)</a:t>
            </a:r>
            <a:r>
              <a:rPr lang="tr-TR" altLang="tr-TR" sz="1800"/>
              <a:t> </a:t>
            </a:r>
            <a:r>
              <a:rPr lang="en-US" altLang="tr-TR" sz="1800"/>
              <a:t>Entity identification problem: identify real world entities from multiple data sources, e.g., A.cust-id </a:t>
            </a:r>
            <a:r>
              <a:rPr lang="en-US" altLang="tr-TR" sz="1800">
                <a:sym typeface="Symbol" panose="05050102010706020507" pitchFamily="18" charset="2"/>
              </a:rPr>
              <a:t> B.</a:t>
            </a:r>
            <a:r>
              <a:rPr lang="en-US" altLang="tr-TR" sz="1800"/>
              <a:t>cust-#</a:t>
            </a:r>
          </a:p>
          <a:p>
            <a:pPr algn="l">
              <a:lnSpc>
                <a:spcPct val="90000"/>
              </a:lnSpc>
            </a:pPr>
            <a:r>
              <a:rPr lang="en-US" altLang="tr-TR" sz="2000" b="1">
                <a:solidFill>
                  <a:srgbClr val="CC0000"/>
                </a:solidFill>
              </a:rPr>
              <a:t>Detecting and resolving data value conflicts</a:t>
            </a:r>
          </a:p>
          <a:p>
            <a:pPr lvl="1" algn="l">
              <a:lnSpc>
                <a:spcPct val="90000"/>
              </a:lnSpc>
            </a:pPr>
            <a:r>
              <a:rPr lang="en-US" altLang="tr-TR" sz="1800"/>
              <a:t>for the same real world entity, attribute values from different sources are different (e.g., J.D.Smith and Jonh Smith may refer to the same person)</a:t>
            </a:r>
            <a:r>
              <a:rPr lang="tr-TR" altLang="tr-TR" sz="1800"/>
              <a:t> </a:t>
            </a:r>
            <a:r>
              <a:rPr lang="en-US" altLang="tr-TR" sz="1800"/>
              <a:t>possible reasons: different representations, different scales, e.g., metric vs. British units (inches vs. cm)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36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-36513" y="436403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2268538" y="260350"/>
            <a:ext cx="705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</a:t>
            </a:r>
            <a:r>
              <a:rPr lang="tr-TR" altLang="tr-TR" sz="3600" b="1">
                <a:solidFill>
                  <a:srgbClr val="000066"/>
                </a:solidFill>
              </a:rPr>
              <a:t>step-by-step (2)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2339975" y="1235075"/>
            <a:ext cx="49101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>
                <a:solidFill>
                  <a:srgbClr val="CC0000"/>
                </a:solidFill>
              </a:rPr>
              <a:t>Data Transformation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2484438" y="1773238"/>
            <a:ext cx="62642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tr-TR" sz="2000">
                <a:solidFill>
                  <a:srgbClr val="FF0000"/>
                </a:solidFill>
              </a:rPr>
              <a:t>Smoothing</a:t>
            </a:r>
            <a:r>
              <a:rPr lang="en-US" altLang="tr-TR" sz="2000"/>
              <a:t>: remove noise from data</a:t>
            </a:r>
          </a:p>
          <a:p>
            <a:pPr algn="l">
              <a:lnSpc>
                <a:spcPct val="110000"/>
              </a:lnSpc>
            </a:pPr>
            <a:r>
              <a:rPr lang="en-US" altLang="tr-TR" sz="2000">
                <a:solidFill>
                  <a:srgbClr val="FF0000"/>
                </a:solidFill>
              </a:rPr>
              <a:t>Aggregation</a:t>
            </a:r>
            <a:r>
              <a:rPr lang="en-US" altLang="tr-TR" sz="2000"/>
              <a:t>: summarization, data cube construction</a:t>
            </a:r>
          </a:p>
          <a:p>
            <a:pPr algn="l">
              <a:lnSpc>
                <a:spcPct val="110000"/>
              </a:lnSpc>
            </a:pPr>
            <a:r>
              <a:rPr lang="en-US" altLang="tr-TR" sz="2000">
                <a:solidFill>
                  <a:srgbClr val="FF0000"/>
                </a:solidFill>
              </a:rPr>
              <a:t>Generalization</a:t>
            </a:r>
            <a:r>
              <a:rPr lang="en-US" altLang="tr-TR" sz="2000"/>
              <a:t>: concept hierarchy climbing</a:t>
            </a:r>
          </a:p>
          <a:p>
            <a:pPr algn="l">
              <a:lnSpc>
                <a:spcPct val="110000"/>
              </a:lnSpc>
            </a:pPr>
            <a:r>
              <a:rPr lang="en-US" altLang="tr-TR" sz="2000">
                <a:solidFill>
                  <a:srgbClr val="0000FF"/>
                </a:solidFill>
              </a:rPr>
              <a:t>Normalization</a:t>
            </a:r>
            <a:r>
              <a:rPr lang="en-US" altLang="tr-TR" sz="2000"/>
              <a:t>: scaled to fall within a small, specified range</a:t>
            </a:r>
          </a:p>
          <a:p>
            <a:pPr lvl="1" algn="l">
              <a:lnSpc>
                <a:spcPct val="110000"/>
              </a:lnSpc>
            </a:pPr>
            <a:r>
              <a:rPr lang="en-US" altLang="tr-TR" sz="1800"/>
              <a:t>min-max normalization</a:t>
            </a:r>
          </a:p>
          <a:p>
            <a:pPr lvl="1" algn="l">
              <a:lnSpc>
                <a:spcPct val="110000"/>
              </a:lnSpc>
            </a:pPr>
            <a:r>
              <a:rPr lang="en-US" altLang="tr-TR" sz="1800"/>
              <a:t>z-score normalization</a:t>
            </a:r>
          </a:p>
          <a:p>
            <a:pPr lvl="1" algn="l">
              <a:lnSpc>
                <a:spcPct val="110000"/>
              </a:lnSpc>
            </a:pPr>
            <a:r>
              <a:rPr lang="en-US" altLang="tr-TR" sz="1800"/>
              <a:t>normalization by decimal scaling</a:t>
            </a:r>
          </a:p>
          <a:p>
            <a:pPr algn="l">
              <a:lnSpc>
                <a:spcPct val="110000"/>
              </a:lnSpc>
            </a:pPr>
            <a:r>
              <a:rPr lang="en-US" altLang="tr-TR" sz="2000">
                <a:solidFill>
                  <a:srgbClr val="0000FF"/>
                </a:solidFill>
              </a:rPr>
              <a:t>Attribute/feature construction</a:t>
            </a:r>
          </a:p>
          <a:p>
            <a:pPr lvl="1" algn="l">
              <a:lnSpc>
                <a:spcPct val="110000"/>
              </a:lnSpc>
            </a:pPr>
            <a:r>
              <a:rPr lang="en-US" altLang="tr-TR" sz="1800"/>
              <a:t>New attributes constructed from the given ones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37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-36513" y="436403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2268538" y="260350"/>
            <a:ext cx="705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tr-TR" sz="3600" b="1">
                <a:solidFill>
                  <a:srgbClr val="000066"/>
                </a:solidFill>
              </a:rPr>
              <a:t>Data mining </a:t>
            </a:r>
            <a:r>
              <a:rPr lang="tr-TR" altLang="tr-TR" sz="3600" b="1">
                <a:solidFill>
                  <a:srgbClr val="000066"/>
                </a:solidFill>
              </a:rPr>
              <a:t>step-by-step (3)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33" name="AutoShape 13"/>
          <p:cNvSpPr>
            <a:spLocks noChangeArrowheads="1"/>
          </p:cNvSpPr>
          <p:nvPr/>
        </p:nvSpPr>
        <p:spPr bwMode="auto">
          <a:xfrm>
            <a:off x="2478088" y="2124075"/>
            <a:ext cx="2168525" cy="1736725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tr-TR">
                <a:latin typeface="Times New Roman" panose="02020603050405020304" pitchFamily="18" charset="0"/>
              </a:rPr>
              <a:t>Original Data</a:t>
            </a:r>
          </a:p>
        </p:txBody>
      </p:sp>
      <p:sp>
        <p:nvSpPr>
          <p:cNvPr id="133134" name="AutoShape 14"/>
          <p:cNvSpPr>
            <a:spLocks noChangeArrowheads="1"/>
          </p:cNvSpPr>
          <p:nvPr/>
        </p:nvSpPr>
        <p:spPr bwMode="auto">
          <a:xfrm>
            <a:off x="7086600" y="2420938"/>
            <a:ext cx="1373188" cy="1076325"/>
          </a:xfrm>
          <a:prstGeom prst="cube">
            <a:avLst>
              <a:gd name="adj" fmla="val 25000"/>
            </a:avLst>
          </a:prstGeom>
          <a:solidFill>
            <a:srgbClr val="F6E6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tr-TR" sz="1600">
                <a:latin typeface="Times New Roman" panose="02020603050405020304" pitchFamily="18" charset="0"/>
              </a:rPr>
              <a:t>Compressed </a:t>
            </a:r>
          </a:p>
          <a:p>
            <a:pPr algn="ctr" eaLnBrk="0" hangingPunct="0"/>
            <a:r>
              <a:rPr lang="en-US" altLang="tr-TR" sz="1600"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>
            <a:off x="5575300" y="2644775"/>
            <a:ext cx="11572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 flipH="1">
            <a:off x="5575300" y="3219450"/>
            <a:ext cx="11572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5719763" y="35433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tr-TR">
                <a:latin typeface="Times New Roman" panose="02020603050405020304" pitchFamily="18" charset="0"/>
              </a:rPr>
              <a:t>lossless</a:t>
            </a:r>
          </a:p>
        </p:txBody>
      </p:sp>
      <p:sp>
        <p:nvSpPr>
          <p:cNvPr id="133138" name="AutoShape 18"/>
          <p:cNvSpPr>
            <a:spLocks noChangeArrowheads="1"/>
          </p:cNvSpPr>
          <p:nvPr/>
        </p:nvSpPr>
        <p:spPr bwMode="auto">
          <a:xfrm>
            <a:off x="2552700" y="4729163"/>
            <a:ext cx="2066925" cy="1462087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tr-TR">
                <a:latin typeface="Times New Roman" panose="02020603050405020304" pitchFamily="18" charset="0"/>
              </a:rPr>
              <a:t>Original Data</a:t>
            </a:r>
          </a:p>
          <a:p>
            <a:pPr algn="ctr" eaLnBrk="0" hangingPunct="0"/>
            <a:r>
              <a:rPr lang="en-US" altLang="tr-TR">
                <a:latin typeface="Times New Roman" panose="02020603050405020304" pitchFamily="18" charset="0"/>
              </a:rPr>
              <a:t>Approximated </a:t>
            </a:r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flipH="1">
            <a:off x="5719763" y="4149725"/>
            <a:ext cx="1725612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 rot="-2400669">
            <a:off x="6521450" y="4906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tr-TR">
                <a:latin typeface="Times New Roman" panose="02020603050405020304" pitchFamily="18" charset="0"/>
              </a:rPr>
              <a:t>lossy</a:t>
            </a: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2268538" y="1268413"/>
            <a:ext cx="45656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tr-TR" sz="3600">
                <a:solidFill>
                  <a:srgbClr val="CC0000"/>
                </a:solidFill>
              </a:rPr>
              <a:t>Data Compression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38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2268538" y="333375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CC0000"/>
                </a:solidFill>
              </a:rPr>
              <a:t>Data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2411413" y="1628775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000" b="1">
                <a:solidFill>
                  <a:srgbClr val="CC0000"/>
                </a:solidFill>
              </a:rPr>
              <a:t>Data; </a:t>
            </a:r>
            <a:r>
              <a:rPr lang="tr-TR" altLang="tr-TR" sz="2800"/>
              <a:t>meaningless symbols</a:t>
            </a:r>
            <a:r>
              <a:rPr lang="tr-TR" altLang="tr-TR"/>
              <a:t>…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6732588" y="333375"/>
            <a:ext cx="165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/>
              <a:t>Process</a:t>
            </a:r>
            <a:endParaRPr lang="tr-TR" altLang="tr-TR" sz="4000" b="1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4787900" y="333375"/>
            <a:ext cx="115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/>
              <a:t>Info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 rot="-987946">
            <a:off x="6300788" y="2276475"/>
            <a:ext cx="23764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2800" b="1">
                <a:solidFill>
                  <a:srgbClr val="000066"/>
                </a:solidFill>
              </a:rPr>
              <a:t>meaningless</a:t>
            </a:r>
          </a:p>
          <a:p>
            <a:pPr algn="ctr"/>
            <a:r>
              <a:rPr lang="tr-TR" altLang="tr-TR" sz="2800" b="1">
                <a:solidFill>
                  <a:srgbClr val="000066"/>
                </a:solidFill>
              </a:rPr>
              <a:t>undefined</a:t>
            </a:r>
          </a:p>
          <a:p>
            <a:pPr algn="ctr"/>
            <a:r>
              <a:rPr lang="tr-TR" altLang="tr-TR" sz="2800" b="1">
                <a:solidFill>
                  <a:srgbClr val="000066"/>
                </a:solidFill>
              </a:rPr>
              <a:t>valueless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2195513" y="908050"/>
            <a:ext cx="67691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2411413" y="4076700"/>
            <a:ext cx="5976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For example :</a:t>
            </a:r>
          </a:p>
        </p:txBody>
      </p:sp>
      <p:pic>
        <p:nvPicPr>
          <p:cNvPr id="93211" name="Picture 27" descr="eloh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818">
            <a:off x="3708400" y="4508500"/>
            <a:ext cx="8016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2" name="Picture 28" descr="Phi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672">
            <a:off x="2484438" y="4652963"/>
            <a:ext cx="1606550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3" name="Picture 29" descr="loader-gif-image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89438"/>
            <a:ext cx="108108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 descr="2e5980a5920a5c44530cdcdf5866d474?s=64&amp;d=identicon&amp;r=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902">
            <a:off x="6227763" y="4508500"/>
            <a:ext cx="576262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15" name="Text Box 31"/>
          <p:cNvSpPr txBox="1">
            <a:spLocks noChangeArrowheads="1"/>
          </p:cNvSpPr>
          <p:nvPr/>
        </p:nvSpPr>
        <p:spPr bwMode="auto">
          <a:xfrm rot="6410918">
            <a:off x="7380288" y="4581525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000"/>
              <a:t>1</a:t>
            </a: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 rot="9728155">
            <a:off x="5724525" y="5445125"/>
            <a:ext cx="93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/>
              <a:t>Ğ</a:t>
            </a:r>
          </a:p>
        </p:txBody>
      </p:sp>
      <p:sp>
        <p:nvSpPr>
          <p:cNvPr id="93217" name="AutoShape 33"/>
          <p:cNvSpPr>
            <a:spLocks noChangeArrowheads="1"/>
          </p:cNvSpPr>
          <p:nvPr/>
        </p:nvSpPr>
        <p:spPr bwMode="auto">
          <a:xfrm rot="8135809">
            <a:off x="2628900" y="1093788"/>
            <a:ext cx="287338" cy="287337"/>
          </a:xfrm>
          <a:prstGeom prst="rtTriangl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-36513" y="515778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268538" y="260350"/>
            <a:ext cx="5975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tr-TR" altLang="tr-TR" sz="3600" b="1">
                <a:solidFill>
                  <a:srgbClr val="000066"/>
                </a:solidFill>
              </a:rPr>
              <a:t>Examples &amp; Applications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64087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39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-36513" y="515778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2268538" y="260350"/>
            <a:ext cx="5975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tr-TR" altLang="tr-TR" sz="3600" b="1">
                <a:solidFill>
                  <a:srgbClr val="000066"/>
                </a:solidFill>
              </a:rPr>
              <a:t>Examples &amp; Applications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2286000" y="1735138"/>
            <a:ext cx="6858000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tr-TR" sz="2800" b="1">
                <a:solidFill>
                  <a:srgbClr val="CC0000"/>
                </a:solidFill>
              </a:rPr>
              <a:t>Medicine</a:t>
            </a:r>
            <a:r>
              <a:rPr kumimoji="1" lang="tr-TR" altLang="tr-TR" sz="2800" b="1">
                <a:solidFill>
                  <a:srgbClr val="CC0000"/>
                </a:solidFill>
              </a:rPr>
              <a:t/>
            </a:r>
            <a:br>
              <a:rPr kumimoji="1" lang="tr-TR" altLang="tr-TR" sz="2800" b="1">
                <a:solidFill>
                  <a:srgbClr val="CC0000"/>
                </a:solidFill>
              </a:rPr>
            </a:br>
            <a:r>
              <a:rPr kumimoji="1" lang="en-US" altLang="tr-TR"/>
              <a:t>disease outcome, effectiveness of treatments</a:t>
            </a:r>
            <a:r>
              <a:rPr kumimoji="1" lang="tr-TR" altLang="tr-TR"/>
              <a:t> </a:t>
            </a:r>
            <a:r>
              <a:rPr kumimoji="1" lang="en-US" altLang="tr-TR"/>
              <a:t>analyze patient disease history: find relationship between diseases 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Molecular/Pharmaceutical</a:t>
            </a:r>
            <a:r>
              <a:rPr kumimoji="1" lang="tr-TR" altLang="tr-TR" sz="2800" b="1">
                <a:solidFill>
                  <a:srgbClr val="CC0000"/>
                </a:solidFill>
              </a:rPr>
              <a:t/>
            </a:r>
            <a:br>
              <a:rPr kumimoji="1" lang="tr-TR" altLang="tr-TR" sz="2800" b="1">
                <a:solidFill>
                  <a:srgbClr val="CC0000"/>
                </a:solidFill>
              </a:rPr>
            </a:br>
            <a:r>
              <a:rPr kumimoji="1" lang="en-US" altLang="tr-TR"/>
              <a:t>identify new drugs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Scientific</a:t>
            </a:r>
            <a:r>
              <a:rPr kumimoji="1" lang="en-US" altLang="tr-TR" sz="3200"/>
              <a:t> </a:t>
            </a:r>
            <a:r>
              <a:rPr kumimoji="1" lang="en-US" altLang="tr-TR" sz="2800" b="1">
                <a:solidFill>
                  <a:srgbClr val="CC0000"/>
                </a:solidFill>
              </a:rPr>
              <a:t>data</a:t>
            </a:r>
            <a:r>
              <a:rPr kumimoji="1" lang="en-US" altLang="tr-TR" sz="3200"/>
              <a:t> </a:t>
            </a:r>
            <a:r>
              <a:rPr kumimoji="1" lang="en-US" altLang="tr-TR" sz="2800" b="1">
                <a:solidFill>
                  <a:srgbClr val="CC0000"/>
                </a:solidFill>
              </a:rPr>
              <a:t>analysis</a:t>
            </a:r>
            <a:r>
              <a:rPr kumimoji="1" lang="tr-TR" altLang="tr-TR" sz="2800" b="1">
                <a:solidFill>
                  <a:srgbClr val="CC0000"/>
                </a:solidFill>
              </a:rPr>
              <a:t/>
            </a:r>
            <a:br>
              <a:rPr kumimoji="1" lang="tr-TR" altLang="tr-TR" sz="2800" b="1">
                <a:solidFill>
                  <a:srgbClr val="CC0000"/>
                </a:solidFill>
              </a:rPr>
            </a:br>
            <a:r>
              <a:rPr kumimoji="1" lang="en-US" altLang="tr-TR"/>
              <a:t>identify new galaxies by searching for sub clusters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Web</a:t>
            </a:r>
            <a:r>
              <a:rPr kumimoji="1" lang="en-US" altLang="tr-TR" sz="3200"/>
              <a:t> </a:t>
            </a:r>
            <a:r>
              <a:rPr kumimoji="1" lang="en-US" altLang="tr-TR" sz="2800" b="1">
                <a:solidFill>
                  <a:srgbClr val="CC0000"/>
                </a:solidFill>
              </a:rPr>
              <a:t>site/store</a:t>
            </a:r>
            <a:r>
              <a:rPr kumimoji="1" lang="en-US" altLang="tr-TR" sz="3200"/>
              <a:t> </a:t>
            </a:r>
            <a:r>
              <a:rPr kumimoji="1" lang="en-US" altLang="tr-TR" sz="2800" b="1">
                <a:solidFill>
                  <a:srgbClr val="CC0000"/>
                </a:solidFill>
              </a:rPr>
              <a:t>design</a:t>
            </a:r>
            <a:r>
              <a:rPr kumimoji="1" lang="en-US" altLang="tr-TR" sz="3200"/>
              <a:t> </a:t>
            </a:r>
            <a:r>
              <a:rPr kumimoji="1" lang="en-US" altLang="tr-TR" sz="2800" b="1">
                <a:solidFill>
                  <a:srgbClr val="CC0000"/>
                </a:solidFill>
              </a:rPr>
              <a:t>and</a:t>
            </a:r>
            <a:r>
              <a:rPr kumimoji="1" lang="en-US" altLang="tr-TR" sz="3200"/>
              <a:t> </a:t>
            </a:r>
            <a:r>
              <a:rPr kumimoji="1" lang="en-US" altLang="tr-TR" sz="2800" b="1">
                <a:solidFill>
                  <a:srgbClr val="CC0000"/>
                </a:solidFill>
              </a:rPr>
              <a:t>promotion</a:t>
            </a:r>
            <a:r>
              <a:rPr kumimoji="1" lang="tr-TR" altLang="tr-TR" sz="3200"/>
              <a:t> </a:t>
            </a:r>
            <a:r>
              <a:rPr kumimoji="1" lang="en-US" altLang="tr-TR"/>
              <a:t>find affinity of visitor to pages and modify layout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40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-36513" y="5157788"/>
            <a:ext cx="2124076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>
                <a:solidFill>
                  <a:schemeClr val="bg1"/>
                </a:solidFill>
              </a:rPr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2268538" y="260350"/>
            <a:ext cx="5975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tr-TR" altLang="tr-TR" sz="3600" b="1">
                <a:solidFill>
                  <a:srgbClr val="000066"/>
                </a:solidFill>
              </a:rPr>
              <a:t>Examples &amp; Applications</a:t>
            </a:r>
            <a:endParaRPr lang="en-US" altLang="tr-TR" sz="3600" b="1">
              <a:solidFill>
                <a:srgbClr val="000066"/>
              </a:solidFill>
            </a:endParaRP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2195513" y="981075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2286000" y="1735138"/>
            <a:ext cx="65341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tr-TR" sz="2800" b="1">
                <a:solidFill>
                  <a:srgbClr val="CC0000"/>
                </a:solidFill>
              </a:rPr>
              <a:t>Banking</a:t>
            </a:r>
            <a:r>
              <a:rPr kumimoji="1" lang="tr-TR" altLang="tr-TR"/>
              <a:t/>
            </a:r>
            <a:br>
              <a:rPr kumimoji="1" lang="tr-TR" altLang="tr-TR"/>
            </a:br>
            <a:r>
              <a:rPr kumimoji="1" lang="en-US" altLang="tr-TR"/>
              <a:t>loan/credit card approval</a:t>
            </a:r>
            <a:r>
              <a:rPr kumimoji="1" lang="tr-TR" altLang="tr-TR"/>
              <a:t> </a:t>
            </a:r>
            <a:r>
              <a:rPr kumimoji="1" lang="en-US" altLang="tr-TR"/>
              <a:t>predict good customers based on old customers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Customer relationship management</a:t>
            </a:r>
            <a:endParaRPr kumimoji="1" lang="en-US" altLang="tr-TR"/>
          </a:p>
          <a:p>
            <a:pPr lvl="1"/>
            <a:r>
              <a:rPr kumimoji="1" lang="en-US" altLang="tr-TR"/>
              <a:t>identify those who are likely to leave for a competitor.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Targeted marketing</a:t>
            </a:r>
            <a:endParaRPr kumimoji="1" lang="en-US" altLang="tr-TR"/>
          </a:p>
          <a:p>
            <a:pPr lvl="1"/>
            <a:r>
              <a:rPr kumimoji="1" lang="en-US" altLang="tr-TR"/>
              <a:t>identify likely responders to promotions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Fraud detection</a:t>
            </a:r>
            <a:r>
              <a:rPr kumimoji="1" lang="tr-TR" altLang="tr-TR"/>
              <a:t/>
            </a:r>
            <a:br>
              <a:rPr kumimoji="1" lang="tr-TR" altLang="tr-TR"/>
            </a:br>
            <a:r>
              <a:rPr kumimoji="1" lang="en-US" altLang="tr-TR"/>
              <a:t>telecommunications, financial transactions</a:t>
            </a:r>
            <a:r>
              <a:rPr kumimoji="1" lang="tr-TR" altLang="tr-TR"/>
              <a:t> </a:t>
            </a:r>
            <a:r>
              <a:rPr kumimoji="1" lang="en-US" altLang="tr-TR"/>
              <a:t>from an online stream of event identify fraudulent events</a:t>
            </a:r>
          </a:p>
          <a:p>
            <a:r>
              <a:rPr kumimoji="1" lang="en-US" altLang="tr-TR" sz="2800" b="1">
                <a:solidFill>
                  <a:srgbClr val="CC0000"/>
                </a:solidFill>
              </a:rPr>
              <a:t>Manufacturing and production</a:t>
            </a:r>
            <a:endParaRPr kumimoji="1" lang="en-US" altLang="tr-TR"/>
          </a:p>
          <a:p>
            <a:pPr lvl="1"/>
            <a:r>
              <a:rPr kumimoji="1" lang="en-US" altLang="tr-TR"/>
              <a:t>automatically adjust knobs when process parameter changes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41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8313" y="333375"/>
            <a:ext cx="8280400" cy="6264275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7129462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DATA MINING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706688" y="6219825"/>
            <a:ext cx="3378200" cy="16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r-TR" sz="3600" kern="10">
                <a:latin typeface="Arial Black" panose="020B0A04020102020204" pitchFamily="34" charset="0"/>
              </a:rPr>
              <a:t>Mehmet Akif Ersoy University, Turkey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1835150" y="3213100"/>
            <a:ext cx="5473700" cy="595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CC0000"/>
                </a:solidFill>
                <a:latin typeface="Arial Black" panose="020B0A04020102020204" pitchFamily="34" charset="0"/>
              </a:rPr>
              <a:t>Hüseyin TURGUT</a:t>
            </a: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6053138"/>
            <a:ext cx="450850" cy="3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468313" y="2781300"/>
            <a:ext cx="8280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116013" y="4076700"/>
            <a:ext cx="7272337" cy="1490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3600" b="1"/>
              <a:t>www.hturgut.com</a:t>
            </a:r>
          </a:p>
          <a:p>
            <a:pPr algn="ctr">
              <a:spcBef>
                <a:spcPct val="50000"/>
              </a:spcBef>
            </a:pPr>
            <a:r>
              <a:rPr lang="tr-TR" altLang="tr-TR" sz="3600" b="1"/>
              <a:t>hturgut@mehmetakif.edu.tr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268538" y="333375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/>
              <a:t>Data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11413" y="1628775"/>
            <a:ext cx="59769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000" b="1">
                <a:solidFill>
                  <a:srgbClr val="CC0000"/>
                </a:solidFill>
              </a:rPr>
              <a:t>INFO; </a:t>
            </a:r>
            <a:r>
              <a:rPr lang="en-US" altLang="tr-TR" sz="2800"/>
              <a:t>Information is that which informs, i.e. that from which data can be derived.</a:t>
            </a:r>
            <a:r>
              <a:rPr lang="tr-TR" altLang="tr-TR" sz="2800"/>
              <a:t> (information)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732588" y="333375"/>
            <a:ext cx="165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/>
              <a:t>Process</a:t>
            </a:r>
            <a:endParaRPr lang="tr-TR" altLang="tr-TR" sz="4000" b="1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4787900" y="333375"/>
            <a:ext cx="115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CC0000"/>
                </a:solidFill>
              </a:rPr>
              <a:t>Info</a:t>
            </a: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2195513" y="908050"/>
            <a:ext cx="67691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2411413" y="4076700"/>
            <a:ext cx="5976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For example :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 rot="8135809">
            <a:off x="5076825" y="1093788"/>
            <a:ext cx="287338" cy="287337"/>
          </a:xfrm>
          <a:prstGeom prst="rtTriangl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95248" name="Picture 16" descr="romanyada-dunyanin-en-buyuk-bayragi-acil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26013"/>
            <a:ext cx="1524000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659563" y="5805488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Romania flag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2411413" y="5084763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>
                <a:solidFill>
                  <a:srgbClr val="CC0000"/>
                </a:solidFill>
              </a:rPr>
              <a:t>HÜSEYİN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2700338" y="5805488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My name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4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268538" y="333375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/>
              <a:t>Data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411413" y="1628775"/>
            <a:ext cx="597693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000" b="1">
                <a:solidFill>
                  <a:srgbClr val="CC0000"/>
                </a:solidFill>
              </a:rPr>
              <a:t>PROCESS; </a:t>
            </a:r>
            <a:endParaRPr lang="tr-TR" altLang="tr-TR" sz="2800"/>
          </a:p>
          <a:p>
            <a:pPr>
              <a:spcBef>
                <a:spcPct val="50000"/>
              </a:spcBef>
            </a:pPr>
            <a:r>
              <a:rPr lang="tr-TR" altLang="tr-TR" sz="2800"/>
              <a:t>Converting from data to info…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732588" y="333375"/>
            <a:ext cx="165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CC0000"/>
                </a:solidFill>
              </a:rPr>
              <a:t>Process</a:t>
            </a:r>
            <a:endParaRPr lang="tr-TR" altLang="tr-TR" sz="4000" b="1">
              <a:solidFill>
                <a:srgbClr val="CC0000"/>
              </a:solidFill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4787900" y="333375"/>
            <a:ext cx="115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/>
              <a:t>Info</a:t>
            </a: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 rot="8135809">
            <a:off x="7380288" y="1093788"/>
            <a:ext cx="287337" cy="287337"/>
          </a:xfrm>
          <a:prstGeom prst="rtTriangl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2411413" y="3429000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Humans doing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5651500" y="3429000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>
                <a:solidFill>
                  <a:srgbClr val="CC0000"/>
                </a:solidFill>
              </a:rPr>
              <a:t>Doing by computers</a:t>
            </a:r>
          </a:p>
        </p:txBody>
      </p:sp>
      <p:pic>
        <p:nvPicPr>
          <p:cNvPr id="94224" name="Picture 16" descr="Brai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2411413" y="5949950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by brain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580063" y="5949950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>
                <a:solidFill>
                  <a:srgbClr val="CC0000"/>
                </a:solidFill>
              </a:rPr>
              <a:t>by processor (CPU)</a:t>
            </a:r>
          </a:p>
        </p:txBody>
      </p:sp>
      <p:pic>
        <p:nvPicPr>
          <p:cNvPr id="94227" name="Picture 19" descr="c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1605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195513" y="908050"/>
            <a:ext cx="67691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5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268538" y="2852738"/>
            <a:ext cx="6551612" cy="280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411413" y="2276475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b="1"/>
              <a:t>We can find </a:t>
            </a:r>
            <a:r>
              <a:rPr lang="tr-TR" altLang="tr-TR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</a:t>
            </a:r>
            <a:r>
              <a:rPr lang="tr-TR" altLang="tr-TR" sz="2400" b="1">
                <a:solidFill>
                  <a:srgbClr val="CC0000"/>
                </a:solidFill>
              </a:rPr>
              <a:t> </a:t>
            </a:r>
            <a:r>
              <a:rPr lang="tr-TR" altLang="tr-TR" sz="2000" b="1"/>
              <a:t>by using algorithms,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411413" y="3213100"/>
            <a:ext cx="16557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6804025" y="3213100"/>
            <a:ext cx="1655763" cy="863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4356100" y="3213100"/>
            <a:ext cx="23034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700338" y="3357563"/>
            <a:ext cx="611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/>
              <a:t>DATA           ALGORITHM          </a:t>
            </a:r>
            <a:r>
              <a:rPr lang="tr-TR" altLang="tr-TR" sz="2400" b="1">
                <a:solidFill>
                  <a:schemeClr val="bg1"/>
                </a:solidFill>
              </a:rPr>
              <a:t>INFO</a:t>
            </a:r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406717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658812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73" name="WordArt 17"/>
          <p:cNvSpPr>
            <a:spLocks noChangeArrowheads="1" noChangeShapeType="1" noTextEdit="1"/>
          </p:cNvSpPr>
          <p:nvPr/>
        </p:nvSpPr>
        <p:spPr bwMode="auto">
          <a:xfrm>
            <a:off x="2411413" y="4365625"/>
            <a:ext cx="1368425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INPUT</a:t>
            </a:r>
          </a:p>
        </p:txBody>
      </p:sp>
      <p:sp>
        <p:nvSpPr>
          <p:cNvPr id="96274" name="WordArt 18"/>
          <p:cNvSpPr>
            <a:spLocks noChangeArrowheads="1" noChangeShapeType="1" noTextEdit="1"/>
          </p:cNvSpPr>
          <p:nvPr/>
        </p:nvSpPr>
        <p:spPr bwMode="auto">
          <a:xfrm>
            <a:off x="4570413" y="4365625"/>
            <a:ext cx="1657350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PROCESS</a:t>
            </a:r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3852863" y="4581525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6372225" y="45815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77" name="WordArt 21"/>
          <p:cNvSpPr>
            <a:spLocks noChangeArrowheads="1" noChangeShapeType="1" noTextEdit="1"/>
          </p:cNvSpPr>
          <p:nvPr/>
        </p:nvSpPr>
        <p:spPr bwMode="auto">
          <a:xfrm>
            <a:off x="6948488" y="4365625"/>
            <a:ext cx="1657350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RESULT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627313" y="50133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/>
              <a:t>OK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932363" y="50133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/>
              <a:t>OK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7164388" y="50133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/>
              <a:t>?</a:t>
            </a:r>
          </a:p>
        </p:txBody>
      </p:sp>
      <p:sp>
        <p:nvSpPr>
          <p:cNvPr id="96297" name="Text Box 41"/>
          <p:cNvSpPr txBox="1">
            <a:spLocks noChangeArrowheads="1"/>
          </p:cNvSpPr>
          <p:nvPr/>
        </p:nvSpPr>
        <p:spPr bwMode="auto">
          <a:xfrm>
            <a:off x="2411413" y="26035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chemeClr val="accent2"/>
                </a:solidFill>
              </a:rPr>
              <a:t>Programming</a:t>
            </a:r>
          </a:p>
        </p:txBody>
      </p:sp>
      <p:sp>
        <p:nvSpPr>
          <p:cNvPr id="96298" name="Text Box 42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6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-36513" y="406400"/>
            <a:ext cx="2124076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Artificial Intelligence</a:t>
            </a:r>
            <a:br>
              <a:rPr lang="tr-TR" altLang="tr-TR" sz="2000" b="1"/>
            </a:br>
            <a:endParaRPr lang="tr-TR" altLang="tr-TR" sz="2000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97306" name="Picture 26" descr="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836613"/>
            <a:ext cx="548322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07" name="Picture 27" descr="algorithm-chan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5888"/>
            <a:ext cx="3097213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3348038" y="979488"/>
            <a:ext cx="1223962" cy="863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Algorithm</a:t>
            </a: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7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051050" y="6669088"/>
            <a:ext cx="7092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tr-TR" altLang="tr-TR" sz="1000" b="1"/>
              <a:t>Hüseyin TURGUT – Mehmet Akif Ersoy University, Turkey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2087563" cy="68849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-36513" y="981075"/>
            <a:ext cx="2124076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476250"/>
            <a:ext cx="2051050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0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81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0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4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1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8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Intro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>
                <a:solidFill>
                  <a:schemeClr val="bg1"/>
                </a:solidFill>
              </a:rPr>
              <a:t>Artificial Intelligence</a:t>
            </a:r>
            <a:br>
              <a:rPr lang="tr-TR" altLang="tr-TR" sz="2000" b="1">
                <a:solidFill>
                  <a:schemeClr val="bg1"/>
                </a:solidFill>
              </a:rPr>
            </a:br>
            <a:endParaRPr lang="tr-TR" altLang="tr-TR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000" b="1"/>
              <a:t>Database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Knowledge base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DATA MINING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Software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Methods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b="1"/>
              <a:t>Examples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r-TR" altLang="tr-TR" b="1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0" y="17732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H="1">
            <a:off x="0" y="328453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>
            <a:off x="0" y="5157788"/>
            <a:ext cx="20510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2268538" y="2852738"/>
            <a:ext cx="6551612" cy="280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2268538" y="549275"/>
            <a:ext cx="6264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rgbClr val="CC0000"/>
                </a:solidFill>
              </a:rPr>
              <a:t>ARTIFICIAL INTELLIGENCE</a:t>
            </a:r>
            <a:endParaRPr lang="tr-TR" altLang="tr-TR"/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2411413" y="1484313"/>
            <a:ext cx="6337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b="1">
                <a:solidFill>
                  <a:srgbClr val="CC0000"/>
                </a:solidFill>
              </a:rPr>
              <a:t>Summary</a:t>
            </a:r>
          </a:p>
          <a:p>
            <a:pPr>
              <a:spcBef>
                <a:spcPct val="50000"/>
              </a:spcBef>
            </a:pPr>
            <a:endParaRPr lang="en-US" altLang="tr-TR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>
            <a:off x="2195513" y="1268413"/>
            <a:ext cx="66976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2339975" y="2276475"/>
            <a:ext cx="680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b="1"/>
              <a:t>We can find </a:t>
            </a:r>
            <a:r>
              <a:rPr lang="tr-TR" altLang="tr-TR" sz="20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tr-TR" altLang="tr-TR" sz="2400" b="1">
                <a:solidFill>
                  <a:srgbClr val="CC0000"/>
                </a:solidFill>
              </a:rPr>
              <a:t> </a:t>
            </a:r>
            <a:r>
              <a:rPr lang="tr-TR" altLang="tr-TR" sz="2000" b="1"/>
              <a:t>by using </a:t>
            </a:r>
            <a:r>
              <a:rPr lang="tr-TR" altLang="tr-TR" sz="2000" b="1">
                <a:solidFill>
                  <a:schemeClr val="accent2"/>
                </a:solidFill>
              </a:rPr>
              <a:t>Artificial Intelligence</a:t>
            </a:r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2411413" y="3213100"/>
            <a:ext cx="1655762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6804025" y="3213100"/>
            <a:ext cx="16557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4356100" y="3213100"/>
            <a:ext cx="2303463" cy="863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2700338" y="3357563"/>
            <a:ext cx="611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/>
              <a:t>DATA           </a:t>
            </a:r>
            <a:r>
              <a:rPr lang="tr-TR" altLang="tr-TR" sz="2400" b="1">
                <a:solidFill>
                  <a:schemeClr val="bg1"/>
                </a:solidFill>
              </a:rPr>
              <a:t>ALGORITHM</a:t>
            </a:r>
            <a:r>
              <a:rPr lang="tr-TR" altLang="tr-TR" sz="2400" b="1"/>
              <a:t>          INFO</a:t>
            </a:r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406717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658812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29" name="WordArt 37"/>
          <p:cNvSpPr>
            <a:spLocks noChangeArrowheads="1" noChangeShapeType="1" noTextEdit="1"/>
          </p:cNvSpPr>
          <p:nvPr/>
        </p:nvSpPr>
        <p:spPr bwMode="auto">
          <a:xfrm>
            <a:off x="2411413" y="4365625"/>
            <a:ext cx="1368425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INPUT</a:t>
            </a:r>
          </a:p>
        </p:txBody>
      </p:sp>
      <p:sp>
        <p:nvSpPr>
          <p:cNvPr id="85030" name="WordArt 38"/>
          <p:cNvSpPr>
            <a:spLocks noChangeArrowheads="1" noChangeShapeType="1" noTextEdit="1"/>
          </p:cNvSpPr>
          <p:nvPr/>
        </p:nvSpPr>
        <p:spPr bwMode="auto">
          <a:xfrm>
            <a:off x="4570413" y="4365625"/>
            <a:ext cx="1657350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PROCESS</a:t>
            </a:r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3852863" y="4581525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6372225" y="45815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33" name="WordArt 41"/>
          <p:cNvSpPr>
            <a:spLocks noChangeArrowheads="1" noChangeShapeType="1" noTextEdit="1"/>
          </p:cNvSpPr>
          <p:nvPr/>
        </p:nvSpPr>
        <p:spPr bwMode="auto">
          <a:xfrm>
            <a:off x="6948488" y="4365625"/>
            <a:ext cx="1657350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RESULT</a:t>
            </a:r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2627313" y="50133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/>
              <a:t>OK</a:t>
            </a:r>
          </a:p>
        </p:txBody>
      </p:sp>
      <p:sp>
        <p:nvSpPr>
          <p:cNvPr id="85035" name="Text Box 43"/>
          <p:cNvSpPr txBox="1">
            <a:spLocks noChangeArrowheads="1"/>
          </p:cNvSpPr>
          <p:nvPr/>
        </p:nvSpPr>
        <p:spPr bwMode="auto">
          <a:xfrm>
            <a:off x="4932363" y="50133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/>
              <a:t>  ?</a:t>
            </a:r>
          </a:p>
        </p:txBody>
      </p:sp>
      <p:sp>
        <p:nvSpPr>
          <p:cNvPr id="85036" name="Text Box 44"/>
          <p:cNvSpPr txBox="1">
            <a:spLocks noChangeArrowheads="1"/>
          </p:cNvSpPr>
          <p:nvPr/>
        </p:nvSpPr>
        <p:spPr bwMode="auto">
          <a:xfrm>
            <a:off x="7164388" y="50133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/>
              <a:t>OK</a:t>
            </a:r>
          </a:p>
        </p:txBody>
      </p:sp>
      <p:sp>
        <p:nvSpPr>
          <p:cNvPr id="85037" name="Text Box 45"/>
          <p:cNvSpPr txBox="1">
            <a:spLocks noChangeArrowheads="1"/>
          </p:cNvSpPr>
          <p:nvPr/>
        </p:nvSpPr>
        <p:spPr bwMode="auto">
          <a:xfrm>
            <a:off x="1258888" y="6521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tr-TR" altLang="tr-TR" sz="1600" b="1">
                <a:solidFill>
                  <a:schemeClr val="bg1"/>
                </a:solidFill>
              </a:rPr>
              <a:t>8 /42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1779</Words>
  <Application>Microsoft Office PowerPoint</Application>
  <PresentationFormat>Ekran Gösterisi (4:3)</PresentationFormat>
  <Paragraphs>811</Paragraphs>
  <Slides>43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54" baseType="lpstr">
      <vt:lpstr>Arial</vt:lpstr>
      <vt:lpstr>Wingdings</vt:lpstr>
      <vt:lpstr>Comic Sans MS</vt:lpstr>
      <vt:lpstr>Times New Roman</vt:lpstr>
      <vt:lpstr>Arial Rounded MT Bold</vt:lpstr>
      <vt:lpstr>Tahoma</vt:lpstr>
      <vt:lpstr>times</vt:lpstr>
      <vt:lpstr>Symbol</vt:lpstr>
      <vt:lpstr>Varsayılan Tasarım</vt:lpstr>
      <vt:lpstr>Microsoft ClipArt Gallery</vt:lpstr>
      <vt:lpstr>ClipArt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Unknown or 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 madenciliği</dc:title>
  <dc:creator>hturgut.com</dc:creator>
  <cp:keywords>verimadenciliği</cp:keywords>
  <cp:lastModifiedBy>hturgut</cp:lastModifiedBy>
  <cp:revision>38</cp:revision>
  <dcterms:created xsi:type="dcterms:W3CDTF">2014-06-03T16:48:05Z</dcterms:created>
  <dcterms:modified xsi:type="dcterms:W3CDTF">2023-06-09T17:45:35Z</dcterms:modified>
</cp:coreProperties>
</file>